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76" r:id="rId2"/>
    <p:sldId id="278" r:id="rId3"/>
    <p:sldId id="380" r:id="rId4"/>
    <p:sldId id="381" r:id="rId5"/>
    <p:sldId id="394" r:id="rId6"/>
    <p:sldId id="348" r:id="rId7"/>
    <p:sldId id="395" r:id="rId8"/>
    <p:sldId id="396" r:id="rId9"/>
    <p:sldId id="383" r:id="rId10"/>
    <p:sldId id="408" r:id="rId11"/>
    <p:sldId id="410" r:id="rId12"/>
    <p:sldId id="409" r:id="rId13"/>
    <p:sldId id="377" r:id="rId14"/>
    <p:sldId id="398" r:id="rId15"/>
    <p:sldId id="399" r:id="rId16"/>
    <p:sldId id="401" r:id="rId17"/>
    <p:sldId id="405" r:id="rId18"/>
    <p:sldId id="379" r:id="rId19"/>
    <p:sldId id="364" r:id="rId20"/>
    <p:sldId id="276"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C881D"/>
    <a:srgbClr val="5F6062"/>
    <a:srgbClr val="0079DB"/>
    <a:srgbClr val="DC7B1F"/>
    <a:srgbClr val="000000"/>
    <a:srgbClr val="FFFFFF"/>
    <a:srgbClr val="231F20"/>
    <a:srgbClr val="D8D8D8"/>
    <a:srgbClr val="FF0066"/>
    <a:srgbClr val="F5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3" autoAdjust="0"/>
    <p:restoredTop sz="83060" autoAdjust="0"/>
  </p:normalViewPr>
  <p:slideViewPr>
    <p:cSldViewPr snapToGrid="0">
      <p:cViewPr varScale="1">
        <p:scale>
          <a:sx n="102" d="100"/>
          <a:sy n="102" d="100"/>
        </p:scale>
        <p:origin x="1392" y="184"/>
      </p:cViewPr>
      <p:guideLst>
        <p:guide orient="horz" pos="102"/>
        <p:guide orient="horz" pos="2870"/>
        <p:guide orient="horz" pos="547"/>
        <p:guide orient="horz" pos="725"/>
        <p:guide/>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varScale="1">
        <p:scale>
          <a:sx n="121" d="100"/>
          <a:sy n="121" d="100"/>
        </p:scale>
        <p:origin x="-4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3/3/17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smtClean="0">
                <a:solidFill>
                  <a:schemeClr val="bg2"/>
                </a:solidFill>
              </a:rPr>
              <a:t>© 2016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3/3/17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2016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dirty="0" smtClean="0"/>
              <a:t>Alternate title slide – move to beginning of deck,</a:t>
            </a:r>
            <a:r>
              <a:rPr lang="en-US" baseline="0" dirty="0" smtClean="0"/>
              <a:t> or </a:t>
            </a:r>
            <a:r>
              <a:rPr lang="en-US" dirty="0" smtClean="0"/>
              <a:t>delete if not used.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8298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71805" y="4447461"/>
            <a:ext cx="6187758" cy="4213384"/>
          </a:xfrm>
        </p:spPr>
        <p:txBody>
          <a:bodyPr/>
          <a:lstStyle/>
          <a:p>
            <a:pPr marL="0" indent="0">
              <a:buNone/>
            </a:pPr>
            <a:r>
              <a:rPr lang="en-US" sz="800" dirty="0"/>
              <a:t>The company manufactures and operates large complex vehicular equipment with critical life and safety issues. The equipment is highly computerized with sensors monitoring every aspect of its operation. Sensor readings stream back to the company in batches throughout the day. </a:t>
            </a:r>
          </a:p>
          <a:p>
            <a:pPr marL="0" indent="0">
              <a:buNone/>
            </a:pPr>
            <a:r>
              <a:rPr lang="en-US" sz="800" dirty="0"/>
              <a:t>A typical vehicle generates a few megabytes per day with several thousand data items, which is stored and maintained for about $1,000 per year. The sensor data is stored in HDFS cluster, which enables low-cost access to the entire sensor history. The problem was “getting answers from the sensor data in a timely fashion” to improve the operation of that equipment. </a:t>
            </a:r>
          </a:p>
          <a:p>
            <a:pPr marL="0" indent="0">
              <a:buNone/>
            </a:pPr>
            <a:r>
              <a:rPr lang="en-US" sz="800" dirty="0"/>
              <a:t>The first use case was the daily maintenance of the equipment. By monitoring whether the sensor readings were within specified limits, the company could identify specific components for repair or replacement. However, the company realized that the potential was far greater, spanning many functions, such as failure predictions, accident investigations, long-term maintenance strategies, design testing, and operational efficiency. This was no longer a single-purpose application, but the beginning of an evolving infrastructure with impacts across their business.  </a:t>
            </a:r>
            <a:r>
              <a:rPr lang="en-US" sz="800" i="1" dirty="0"/>
              <a:t>Hadoop people were happy doing their </a:t>
            </a:r>
            <a:r>
              <a:rPr lang="en-US" sz="800" i="1" dirty="0" err="1"/>
              <a:t>MapReduce</a:t>
            </a:r>
            <a:r>
              <a:rPr lang="en-US" sz="800" i="1" dirty="0"/>
              <a:t> stuff  while the IT people were happy doing SQL.  </a:t>
            </a:r>
          </a:p>
          <a:p>
            <a:pPr marL="0" indent="0">
              <a:buNone/>
            </a:pPr>
            <a:r>
              <a:rPr lang="en-US" sz="800" dirty="0"/>
              <a:t>Although the Hadoop platform supported a variety of processing using Pig, Hive, and </a:t>
            </a:r>
            <a:r>
              <a:rPr lang="en-US" sz="800" dirty="0" err="1"/>
              <a:t>MapReduce</a:t>
            </a:r>
            <a:r>
              <a:rPr lang="en-US" sz="800" dirty="0"/>
              <a:t>, specialized skills required and complexity of coding limited the number of users accessing this platform. Further, the analyses required blending other reference data (such as equipment schedules, staffing) that was constantly changing and maintained on the Teradata data warehouse system. </a:t>
            </a:r>
          </a:p>
          <a:p>
            <a:pPr marL="0" indent="0">
              <a:buNone/>
            </a:pPr>
            <a:r>
              <a:rPr lang="en-US" sz="800" dirty="0"/>
              <a:t>The corporate IT staff and Hadoop developers needed to apply their distinct capabilities and collaborate to solve the larger issues of sensor analysis. These were two cultures with different skill sets, project timelines, management reporting lines, and degrees of urgency. The Hadoop people were “happy doing their </a:t>
            </a:r>
            <a:r>
              <a:rPr lang="en-US" sz="800" dirty="0" err="1"/>
              <a:t>MapReduce</a:t>
            </a:r>
            <a:r>
              <a:rPr lang="en-US" sz="800" dirty="0"/>
              <a:t> stuff” while the IT people “were happy doing SQL”.  But some type of bridge was required between the infrastructures and the two cultures. One solution would be to extract sensor data from HDFS and load it into the data warehouse. However, the data volumes and query diversity made this approach cumbersome. </a:t>
            </a:r>
          </a:p>
          <a:p>
            <a:pPr marL="0" indent="0">
              <a:buNone/>
            </a:pPr>
            <a:r>
              <a:rPr lang="en-US" sz="800" dirty="0"/>
              <a:t>About this time, Teradata released system-to-system connector called SQL-H, which provided a bridge between the two cultures and resulted in a “more natural” work environment. Moreover, this bridge provided the basis for collaboration. If the SQL queries produced datasets that were too large, data on Hadoop is reorganized to be more selective during a QueryGrid request. </a:t>
            </a:r>
          </a:p>
          <a:p>
            <a:pPr marL="0" indent="0">
              <a:buNone/>
            </a:pPr>
            <a:r>
              <a:rPr lang="en-US" sz="800" dirty="0"/>
              <a:t>The SQL OVERLAP and INTERSECT temporal extensions on the Teradata platform enabled a simple way to dissect complex time overlapping of sensor data, which is otherwise error prone. In addition, temporal compression achieved dramatic efficiency improvements, opening up new analysis opportunities for the company. </a:t>
            </a:r>
          </a:p>
          <a:p>
            <a:pPr marL="0" indent="0">
              <a:buNone/>
            </a:pPr>
            <a:r>
              <a:rPr lang="en-US" sz="800" dirty="0"/>
              <a:t>The second use case is detecting unnecessary maintenance. The company found a high percentage of “false positives,” which caused vehicles to be serviced unnecessarily, thus increasing operational costs. The company is now better with their sensor analysis, reducing unnecessary maintenance costs. </a:t>
            </a:r>
          </a:p>
          <a:p>
            <a:endParaRPr lang="en-US" sz="8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7695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 The company provides consumer and commercial financial services. Over the years, the company’s IT infrastructure has grown to over a petabyte of data managed among the Teradata, Aster, and Hadoop platforms. 	It’s a sales brokerage compliance application in a heavily regulated industry.  Any communications to customers -- in this case email -- has to be audited to be sure that the brokers are not over promising financial results to clients.  There are over 2500 rules regarding statements that suggest improper behavior.  Previously it was an all manual process with a lot of false positives.  It took 50 people on shore, 250 offshore scanning emails, manually.  Furthermore, the company has to set aside up to $50M in reserves in case a lawsuit occurs.  And failure to provide thoroughly audited proof of broker behavior can cause the government and Securities Exchange Commission to levy steep fines in the millions of dollars.</a:t>
            </a:r>
          </a:p>
          <a:p>
            <a:pPr marL="0" indent="0">
              <a:buNone/>
            </a:pPr>
            <a:r>
              <a:rPr lang="en-US" sz="1000" dirty="0"/>
              <a:t>The Aster team took their rules and had an offshore contractor write them in Perl.  The team also created an Outlook.PST map-reduce function to parse emails. </a:t>
            </a:r>
          </a:p>
          <a:p>
            <a:pPr marL="0" indent="0">
              <a:buNone/>
            </a:pPr>
            <a:r>
              <a:rPr lang="en-US" sz="1000" dirty="0"/>
              <a:t>What makes this challenging is the back and forth communications between people such that one email thread gets longer and longer.  One thing we did was reduce the extensive text (signature lines, repetitive text).  The customer dumped all broker email into Hadoop.  They cleaned up the emails using Hadoop.  They then use Aster SQLH to run the filtering algorithm pulling the data set from Hadoop where the remaining rules are applied.   This reduced false positives 50%. </a:t>
            </a:r>
          </a:p>
          <a:p>
            <a:pPr marL="0" indent="0">
              <a:buNone/>
            </a:pPr>
            <a:r>
              <a:rPr lang="en-US" sz="1000" dirty="0"/>
              <a:t>The daily volume is 2.3M email messages a day.  50TB per year. </a:t>
            </a:r>
          </a:p>
          <a:p>
            <a:pPr marL="0" indent="0">
              <a:buNone/>
            </a:pPr>
            <a:r>
              <a:rPr lang="en-US" sz="1000" dirty="0"/>
              <a:t>When the bank use requests information, Aster uses SQLH to pull data from Hadoop.  Aster refines the data and uses QueryGrid to send the data to the Teradata Data Warehouse.  The data warehouse displays the final dashboard is displayed.  Some of this involves batch scripts. </a:t>
            </a:r>
            <a:endParaRPr lang="en-US" sz="1000" dirty="0" smtClean="0"/>
          </a:p>
          <a:p>
            <a:endParaRPr lang="en-US" sz="1000"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13730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a:xfrm>
            <a:off x="417513" y="4447461"/>
            <a:ext cx="6242050" cy="4213384"/>
          </a:xfrm>
        </p:spPr>
        <p:txBody>
          <a:bodyPr/>
          <a:lstStyle/>
          <a:p>
            <a:pPr marL="0" indent="0">
              <a:buNone/>
            </a:pPr>
            <a:r>
              <a:rPr lang="en-US" sz="1000" dirty="0"/>
              <a:t>The </a:t>
            </a:r>
            <a:r>
              <a:rPr lang="en-US" sz="1000" dirty="0" err="1"/>
              <a:t>eCommerce</a:t>
            </a:r>
            <a:r>
              <a:rPr lang="en-US" sz="1000" dirty="0"/>
              <a:t> company focuses on improving the effectiveness of online customers to find and purchase products matching their needs. The Teradata database system supports their enterprise data warehouse (EDW), which encompassed most of their business functions, while a separate appliance-based Hadoop platform supports behavioral analytics.</a:t>
            </a:r>
          </a:p>
          <a:p>
            <a:pPr marL="0" indent="0">
              <a:buNone/>
            </a:pPr>
            <a:r>
              <a:rPr lang="en-US" sz="1000" dirty="0"/>
              <a:t>The company was an early adopter of the Hadoop platform, which was initially for “skunkworks projects focused on unique hard problems that were considered unsolvable through existing technology solutions.” Over a few years, the company gained confidence in the Hadoop platform and blended it with their mainstream IT infrastructure.</a:t>
            </a:r>
          </a:p>
          <a:p>
            <a:pPr marL="0" indent="0">
              <a:buNone/>
            </a:pPr>
            <a:r>
              <a:rPr lang="en-US" sz="1000" dirty="0" smtClean="0"/>
              <a:t>The </a:t>
            </a:r>
            <a:r>
              <a:rPr lang="en-US" sz="1000" dirty="0"/>
              <a:t>early applications that used the Hadoop platform often required most of its data from the EDW. Hence, an early requirement was to move data in both directions between Hadoop and Teradata platforms.  This is different from typical Hadoop adopters who compile massive datasets from website click-streams and generate small result sets to be transferred to their EDW. </a:t>
            </a:r>
          </a:p>
          <a:p>
            <a:pPr marL="0" indent="0">
              <a:buNone/>
            </a:pPr>
            <a:r>
              <a:rPr lang="en-US" sz="1000" dirty="0"/>
              <a:t>One application took text data from the EDW, performed text mining on Hadoop, and returned results to an external search provider. Later, other applications transformed data and moved results back to Teradata. The motivation for these was mainly for cost savings by reducing the Teradata workload. The policy was “high value jobs on high cost systems,” implying analytical use cases had higher value than data preparation use cases. More recently, there is blending of the platforms so that “users are allowed to do the things they are best at” on their preferred platform. </a:t>
            </a:r>
          </a:p>
          <a:p>
            <a:pPr marL="0" indent="0">
              <a:buNone/>
            </a:pPr>
            <a:endParaRPr lang="en-US" dirty="0"/>
          </a:p>
        </p:txBody>
      </p:sp>
    </p:spTree>
    <p:extLst>
      <p:ext uri="{BB962C8B-B14F-4D97-AF65-F5344CB8AC3E}">
        <p14:creationId xmlns:p14="http://schemas.microsoft.com/office/powerpoint/2010/main" val="204373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Alternate divider slide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3139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kern="1200" dirty="0" smtClean="0">
                <a:solidFill>
                  <a:schemeClr val="tx1"/>
                </a:solidFill>
                <a:effectLst/>
                <a:latin typeface="+mn-lt"/>
                <a:ea typeface="+mn-ea"/>
                <a:cs typeface="+mn-cs"/>
              </a:rPr>
              <a:t>We believe that analytics and data unleash the potential of great companies. </a:t>
            </a: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Analytics and data have become the number one assets in organizations that are </a:t>
            </a:r>
            <a:r>
              <a:rPr lang="en-US" sz="1200" b="1" i="1" kern="1200" dirty="0" smtClean="0">
                <a:solidFill>
                  <a:schemeClr val="tx1"/>
                </a:solidFill>
                <a:effectLst/>
                <a:latin typeface="+mn-lt"/>
                <a:ea typeface="+mn-ea"/>
                <a:cs typeface="+mn-cs"/>
              </a:rPr>
              <a:t>driving differentiated value</a:t>
            </a:r>
            <a:r>
              <a:rPr lang="en-US" sz="1200" kern="1200" dirty="0" smtClean="0">
                <a:solidFill>
                  <a:schemeClr val="tx1"/>
                </a:solidFill>
                <a:effectLst/>
                <a:latin typeface="+mn-lt"/>
                <a:ea typeface="+mn-ea"/>
                <a:cs typeface="+mn-cs"/>
              </a:rPr>
              <a:t>. When companies treat analytics and data as their number </a:t>
            </a:r>
            <a:r>
              <a:rPr lang="en-US" sz="1200" kern="1200" dirty="0" smtClean="0">
                <a:effectLst/>
                <a:latin typeface="+mn-lt"/>
                <a:ea typeface="+mn-ea"/>
                <a:cs typeface="+mn-cs"/>
              </a:rPr>
              <a:t>one </a:t>
            </a:r>
            <a:r>
              <a:rPr lang="en-US" sz="1200" kern="1200" dirty="0" smtClean="0">
                <a:solidFill>
                  <a:schemeClr val="tx1"/>
                </a:solidFill>
                <a:effectLst/>
                <a:latin typeface="+mn-lt"/>
                <a:ea typeface="+mn-ea"/>
                <a:cs typeface="+mn-cs"/>
              </a:rPr>
              <a:t>asset, they have the now have the ability to transform organizations.</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Whether your company is working to:</a:t>
            </a:r>
          </a:p>
          <a:p>
            <a:pPr marL="173038" lvl="0" indent="-173038"/>
            <a:r>
              <a:rPr lang="en-US" sz="1200" kern="1200" dirty="0" smtClean="0">
                <a:solidFill>
                  <a:schemeClr val="tx1"/>
                </a:solidFill>
                <a:effectLst/>
                <a:latin typeface="+mn-lt"/>
                <a:ea typeface="+mn-ea"/>
                <a:cs typeface="+mn-cs"/>
              </a:rPr>
              <a:t>Reduce the time for clinical trial for new drugs;</a:t>
            </a:r>
          </a:p>
          <a:p>
            <a:pPr marL="173038" lvl="0" indent="-173038"/>
            <a:r>
              <a:rPr lang="en-US" sz="1200" kern="1200" dirty="0" smtClean="0">
                <a:solidFill>
                  <a:schemeClr val="tx1"/>
                </a:solidFill>
                <a:effectLst/>
                <a:latin typeface="+mn-lt"/>
                <a:ea typeface="+mn-ea"/>
                <a:cs typeface="+mn-cs"/>
              </a:rPr>
              <a:t>Improve yield for farmers by better managing soil and crops</a:t>
            </a:r>
          </a:p>
          <a:p>
            <a:pPr marL="173038" lvl="0" indent="-173038"/>
            <a:r>
              <a:rPr lang="en-US" sz="1200" kern="1200" dirty="0" smtClean="0">
                <a:solidFill>
                  <a:schemeClr val="tx1"/>
                </a:solidFill>
                <a:effectLst/>
                <a:latin typeface="+mn-lt"/>
                <a:ea typeface="+mn-ea"/>
                <a:cs typeface="+mn-cs"/>
              </a:rPr>
              <a:t>Lower carbon emissions; or</a:t>
            </a:r>
          </a:p>
          <a:p>
            <a:pPr marL="173038" lvl="0" indent="-173038"/>
            <a:r>
              <a:rPr lang="en-US" sz="1200" kern="1200" dirty="0" smtClean="0">
                <a:solidFill>
                  <a:schemeClr val="tx1"/>
                </a:solidFill>
                <a:effectLst/>
                <a:latin typeface="+mn-lt"/>
                <a:ea typeface="+mn-ea"/>
                <a:cs typeface="+mn-cs"/>
              </a:rPr>
              <a:t>Improve communications between people</a:t>
            </a:r>
          </a:p>
          <a:p>
            <a:pPr marL="0" indent="0">
              <a:buNone/>
            </a:pPr>
            <a:r>
              <a:rPr lang="en-US" sz="1200" kern="1200" dirty="0" smtClean="0">
                <a:solidFill>
                  <a:schemeClr val="tx1"/>
                </a:solidFill>
                <a:effectLst/>
                <a:latin typeface="+mn-lt"/>
                <a:ea typeface="+mn-ea"/>
                <a:cs typeface="+mn-cs"/>
              </a:rPr>
              <a:t> </a:t>
            </a:r>
          </a:p>
          <a:p>
            <a:pPr marL="0" indent="0">
              <a:buNone/>
            </a:pPr>
            <a:r>
              <a:rPr lang="en-US" sz="1200" kern="1200" dirty="0" smtClean="0">
                <a:solidFill>
                  <a:schemeClr val="tx1"/>
                </a:solidFill>
                <a:effectLst/>
                <a:latin typeface="+mn-lt"/>
                <a:ea typeface="+mn-ea"/>
                <a:cs typeface="+mn-cs"/>
              </a:rPr>
              <a:t>… there is unlimited potential to what data and analytics can unleash.</a:t>
            </a:r>
          </a:p>
          <a:p>
            <a:pPr marL="0" indent="0">
              <a:buNone/>
            </a:pPr>
            <a:endParaRPr lang="en-US" dirty="0"/>
          </a:p>
        </p:txBody>
      </p:sp>
      <p:sp>
        <p:nvSpPr>
          <p:cNvPr id="4" name="Footer Placeholder 3"/>
          <p:cNvSpPr>
            <a:spLocks noGrp="1"/>
          </p:cNvSpPr>
          <p:nvPr>
            <p:ph type="ftr" sz="quarter" idx="10"/>
          </p:nvPr>
        </p:nvSpPr>
        <p:spPr/>
        <p:txBody>
          <a:bodyPr/>
          <a:lstStyle/>
          <a:p>
            <a:r>
              <a:rPr lang="en-US" dirty="0"/>
              <a:t>© 2015 Teradata</a:t>
            </a:r>
          </a:p>
        </p:txBody>
      </p:sp>
    </p:spTree>
    <p:extLst>
      <p:ext uri="{BB962C8B-B14F-4D97-AF65-F5344CB8AC3E}">
        <p14:creationId xmlns:p14="http://schemas.microsoft.com/office/powerpoint/2010/main" val="505941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Closing</a:t>
            </a:r>
            <a:r>
              <a:rPr lang="en-US" baseline="0" dirty="0" smtClean="0"/>
              <a:t> slide for all presentations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09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Gartner</a:t>
            </a:r>
            <a:r>
              <a:rPr lang="en-US" baseline="0" dirty="0" smtClean="0"/>
              <a:t> recognizes the requirement to use multiple diverse systems to provide a complete analytical environment also.  They talk about the Logical Data Warehouse including many types of systems and technologies to provide a comprehensive analytical environment for an enterprise.</a:t>
            </a:r>
            <a:endParaRPr lang="en-US" dirty="0" smtClean="0"/>
          </a:p>
          <a:p>
            <a:endParaRPr lang="en-US" dirty="0" smtClean="0"/>
          </a:p>
          <a:p>
            <a:endParaRPr lang="en-US" dirty="0" smtClean="0"/>
          </a:p>
          <a:p>
            <a:r>
              <a:rPr lang="en-US" dirty="0" smtClean="0"/>
              <a:t>***************</a:t>
            </a:r>
          </a:p>
          <a:p>
            <a:r>
              <a:rPr lang="en-US" dirty="0" smtClean="0"/>
              <a:t>Industry </a:t>
            </a:r>
            <a:r>
              <a:rPr lang="en-US" dirty="0"/>
              <a:t>research shows the shift from a single system to an ecosystem where different technologies can unify and process data in the most efficient and specialized way to add the most value</a:t>
            </a:r>
          </a:p>
          <a:p>
            <a:r>
              <a:rPr lang="en-US" dirty="0"/>
              <a:t>Gartner calls this movement the “logical data warehouse” which is being driven by a “desire for high-value analytics”</a:t>
            </a:r>
          </a:p>
          <a:p>
            <a:r>
              <a:rPr lang="en-US" dirty="0"/>
              <a:t>EMA and 9sight research shows that, on average, most companies tackle big data with 3 systems including “analytic databases, discovery platforms, and NoSQL solutions” (more details below)</a:t>
            </a:r>
          </a:p>
          <a:p>
            <a:endParaRPr lang="en-US" dirty="0"/>
          </a:p>
          <a:p>
            <a:r>
              <a:rPr lang="en-US" dirty="0"/>
              <a:t>===============</a:t>
            </a:r>
          </a:p>
          <a:p>
            <a:r>
              <a:rPr lang="en-US" dirty="0"/>
              <a:t>When asked how many nodes (nodes refers to a separate system/DB in their architecture) were part of their Big Data initiatives, the EMA/9sight survey respondents indicated that a wide number of Hybrid Data Ecosystem nodes were part of their plans. </a:t>
            </a:r>
          </a:p>
          <a:p>
            <a:endParaRPr lang="en-US" dirty="0"/>
          </a:p>
          <a:p>
            <a:r>
              <a:rPr lang="en-US" dirty="0"/>
              <a:t>The most common answer among the 255 respondents was a total of </a:t>
            </a:r>
            <a:r>
              <a:rPr lang="en-US" b="1" dirty="0"/>
              <a:t>Three Hybrid Data Ecosystem nodes </a:t>
            </a:r>
            <a:r>
              <a:rPr lang="en-US" dirty="0"/>
              <a:t>as part of the respondents’ Big Data Initiatives, showing that Big Data strategies are not limited to a single platform or solution. When the </a:t>
            </a:r>
            <a:r>
              <a:rPr lang="en-US" b="1" dirty="0"/>
              <a:t>Two </a:t>
            </a:r>
            <a:r>
              <a:rPr lang="en-US" dirty="0"/>
              <a:t>to </a:t>
            </a:r>
            <a:r>
              <a:rPr lang="en-US" b="1" dirty="0"/>
              <a:t>Five Hybrid Data Ecosystem nodes </a:t>
            </a:r>
            <a:r>
              <a:rPr lang="en-US" dirty="0"/>
              <a:t>indications are aggregated, over two thirds of respondents are included in this segment. This shows Big Data Initiatives are focused on more than just a single platform (e.g. Hadoop) augmentation of the core of operational platforms or the enterprise data warehouse. Rather, Big Data requirements are solved by a range of platforms including analytical databases, discovery platforms and NoSQL solutions beyond Hadoop. </a:t>
            </a:r>
          </a:p>
        </p:txBody>
      </p:sp>
      <p:sp>
        <p:nvSpPr>
          <p:cNvPr id="4" name="Slide Number Placeholder 3"/>
          <p:cNvSpPr>
            <a:spLocks noGrp="1"/>
          </p:cNvSpPr>
          <p:nvPr>
            <p:ph type="sldNum" sz="quarter" idx="10"/>
          </p:nvPr>
        </p:nvSpPr>
        <p:spPr>
          <a:xfrm>
            <a:off x="3885181" y="8684315"/>
            <a:ext cx="2971643" cy="457615"/>
          </a:xfrm>
          <a:prstGeom prst="rect">
            <a:avLst/>
          </a:prstGeom>
        </p:spPr>
        <p:txBody>
          <a:bodyPr/>
          <a:lstStyle/>
          <a:p>
            <a:pPr>
              <a:defRPr/>
            </a:pPr>
            <a:fld id="{CB3F567E-820B-4540-97F2-479852B04EA2}"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114891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952" y="686474"/>
            <a:ext cx="6588097" cy="3428114"/>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1" tIns="45716" rIns="91431" bIns="45716"/>
          <a:lstStyle/>
          <a:p>
            <a:fld id="{5664105C-C399-46AD-8549-438121E9DDBB}" type="slidenum">
              <a:rPr lang="en-US" smtClean="0"/>
              <a:t>4</a:t>
            </a:fld>
            <a:endParaRPr lang="en-US"/>
          </a:p>
        </p:txBody>
      </p:sp>
    </p:spTree>
    <p:extLst>
      <p:ext uri="{BB962C8B-B14F-4D97-AF65-F5344CB8AC3E}">
        <p14:creationId xmlns:p14="http://schemas.microsoft.com/office/powerpoint/2010/main" val="128770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strongly believe</a:t>
            </a:r>
            <a:r>
              <a:rPr lang="en-US" baseline="0" dirty="0" smtClean="0"/>
              <a:t> that our vision is right and we have a great opportunity to lead the market  with our Unified Data Architecture and again competitive advantage.</a:t>
            </a:r>
          </a:p>
          <a:p>
            <a:endParaRPr lang="en-US" baseline="0" dirty="0" smtClean="0"/>
          </a:p>
          <a:p>
            <a:r>
              <a:rPr lang="en-US" baseline="0" dirty="0" smtClean="0"/>
              <a:t>Gartner acknowledges that Teradata is a leader in implementing this architecture, but we’re not stopping here.</a:t>
            </a:r>
          </a:p>
          <a:p>
            <a:endParaRPr lang="en-US" baseline="0" dirty="0" smtClean="0"/>
          </a:p>
          <a:p>
            <a:r>
              <a:rPr lang="en-US" baseline="0" dirty="0" smtClean="0"/>
              <a:t>We’re introducing our Teradata QueryGrid with Teradata 15 to take our Unified Data Architecture to the next level with more integration and optimization between the various compute engines in the UDA.</a:t>
            </a:r>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71741328-A6F7-5844-B378-EC2E3653DB27}" type="slidenum">
              <a:rPr lang="en-US" smtClean="0"/>
              <a:pPr/>
              <a:t>5</a:t>
            </a:fld>
            <a:endParaRPr lang="en-US" dirty="0"/>
          </a:p>
        </p:txBody>
      </p:sp>
    </p:spTree>
    <p:extLst>
      <p:ext uri="{BB962C8B-B14F-4D97-AF65-F5344CB8AC3E}">
        <p14:creationId xmlns:p14="http://schemas.microsoft.com/office/powerpoint/2010/main" val="157989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5C38DD1-33AA-4996-977A-42B26A155BBE}" type="slidenum">
              <a:rPr lang="id-ID" smtClean="0"/>
              <a:t>9</a:t>
            </a:fld>
            <a:endParaRPr lang="id-ID"/>
          </a:p>
        </p:txBody>
      </p:sp>
    </p:spTree>
    <p:extLst>
      <p:ext uri="{BB962C8B-B14F-4D97-AF65-F5344CB8AC3E}">
        <p14:creationId xmlns:p14="http://schemas.microsoft.com/office/powerpoint/2010/main" val="45471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 call this seamless</a:t>
            </a:r>
            <a:r>
              <a:rPr lang="en-US" baseline="0" dirty="0" smtClean="0"/>
              <a:t> multi-system </a:t>
            </a:r>
            <a:r>
              <a:rPr lang="en-US" dirty="0" smtClean="0"/>
              <a:t>environment the ‘Data Fabric’</a:t>
            </a:r>
          </a:p>
          <a:p>
            <a:r>
              <a:rPr lang="en-US" dirty="0" smtClean="0"/>
              <a:t>Customers get</a:t>
            </a:r>
            <a:r>
              <a:rPr lang="en-US" baseline="0" dirty="0" smtClean="0"/>
              <a:t> the analytic flexibility to meet their business needs by picking the best of breed technologies that fit their needs</a:t>
            </a:r>
          </a:p>
          <a:p>
            <a:r>
              <a:rPr lang="en-US" baseline="0" dirty="0" smtClean="0"/>
              <a:t>Different systems have different strengths and uses at different price points, so there are many considerations that businesses take into account such as</a:t>
            </a:r>
          </a:p>
          <a:p>
            <a:pPr lvl="1"/>
            <a:r>
              <a:rPr lang="en-US" baseline="0" dirty="0" smtClean="0"/>
              <a:t>Workload and data characteristics, CPU / I/O usage, availability and service level agreements as well as economic constraints</a:t>
            </a:r>
          </a:p>
          <a:p>
            <a:pPr lvl="1"/>
            <a:endParaRPr lang="en-US" baseline="0" dirty="0" smtClean="0"/>
          </a:p>
          <a:p>
            <a:r>
              <a:rPr lang="en-US" dirty="0" smtClean="0"/>
              <a:t>Run the right analytic on the right platform</a:t>
            </a:r>
          </a:p>
          <a:p>
            <a:pPr lvl="1"/>
            <a:r>
              <a:rPr lang="en-US" dirty="0" smtClean="0"/>
              <a:t>Take advantage of specialized processing engines while operating as a cohesive analytic environment</a:t>
            </a:r>
          </a:p>
          <a:p>
            <a:pPr lvl="1"/>
            <a:r>
              <a:rPr lang="en-US" baseline="0" dirty="0" smtClean="0"/>
              <a:t>Using a consistent interface using SQL so that you can leverage your existing tools and skillsets</a:t>
            </a:r>
          </a:p>
          <a:p>
            <a:pPr lvl="1"/>
            <a:endParaRPr lang="en-US" baseline="0" dirty="0" smtClean="0"/>
          </a:p>
          <a:p>
            <a:pPr lvl="0"/>
            <a:r>
              <a:rPr lang="en-US" baseline="0" dirty="0" err="1" smtClean="0"/>
              <a:t>QueryGrid</a:t>
            </a:r>
            <a:r>
              <a:rPr lang="en-US" baseline="0" dirty="0" smtClean="0"/>
              <a:t> allows them to focus on data and business questions and not the difficulty of integrating the separate systems</a:t>
            </a:r>
          </a:p>
        </p:txBody>
      </p:sp>
      <p:sp>
        <p:nvSpPr>
          <p:cNvPr id="4" name="Footer Placeholder 3"/>
          <p:cNvSpPr>
            <a:spLocks noGrp="1"/>
          </p:cNvSpPr>
          <p:nvPr>
            <p:ph type="ftr" sz="quarter" idx="10"/>
          </p:nvPr>
        </p:nvSpPr>
        <p:spPr/>
        <p:txBody>
          <a:bodyPr/>
          <a:lstStyle/>
          <a:p>
            <a:r>
              <a:rPr lang="en-US" smtClean="0">
                <a:solidFill>
                  <a:prstClr val="black"/>
                </a:solidFill>
                <a:latin typeface="Calibri"/>
              </a:rPr>
              <a:t>© 2014 Teradata</a:t>
            </a:r>
            <a:endParaRPr lang="en-US">
              <a:solidFill>
                <a:prstClr val="black"/>
              </a:solidFill>
              <a:latin typeface="Calibri"/>
            </a:endParaRPr>
          </a:p>
        </p:txBody>
      </p:sp>
    </p:spTree>
    <p:extLst>
      <p:ext uri="{BB962C8B-B14F-4D97-AF65-F5344CB8AC3E}">
        <p14:creationId xmlns:p14="http://schemas.microsoft.com/office/powerpoint/2010/main" val="179777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790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a:defRPr/>
            </a:pPr>
            <a:r>
              <a:rPr lang="en-US" smtClean="0"/>
              <a:t>© 2014 Teradata</a:t>
            </a:r>
            <a:endParaRPr lang="en-US"/>
          </a:p>
        </p:txBody>
      </p:sp>
    </p:spTree>
    <p:extLst>
      <p:ext uri="{BB962C8B-B14F-4D97-AF65-F5344CB8AC3E}">
        <p14:creationId xmlns:p14="http://schemas.microsoft.com/office/powerpoint/2010/main" val="126532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means the use case is</a:t>
            </a:r>
            <a:r>
              <a:rPr lang="en-US" baseline="0" dirty="0" smtClean="0"/>
              <a:t> in full production, typically automated with batch job scheduling and usage by the business or engineering community</a:t>
            </a:r>
          </a:p>
          <a:p>
            <a:r>
              <a:rPr lang="en-US" baseline="0" dirty="0" smtClean="0"/>
              <a:t>Daily use means that the users invoke QueryGrid when they need it which may be several times a day but not necessarily everyday.  This is especially common with data science exploratory analysis. </a:t>
            </a:r>
          </a:p>
          <a:p>
            <a:r>
              <a:rPr lang="en-US" baseline="0" dirty="0" smtClean="0"/>
              <a:t>Prototype means the customer was working on this project when they were being interviewed.  This workload may or may not go into production or daily use.  Its shown to give an indication of interest by the user community.  </a:t>
            </a:r>
          </a:p>
          <a:p>
            <a:r>
              <a:rPr lang="en-US" baseline="0" dirty="0" smtClean="0"/>
              <a:t>Note that the term “production” is ambiguous in a discovery environment.  In some situations, a discovery or exploratory environment is used as needed or on demand.  This is in contrast to passing through a quality assurance process and the workload being handed off to the data center operations staff to run in batch or similar modes.  Discovery environments by their nature are often self service interactive workloads.</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9215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42"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Tree>
    <p:extLst>
      <p:ext uri="{BB962C8B-B14F-4D97-AF65-F5344CB8AC3E}">
        <p14:creationId xmlns:p14="http://schemas.microsoft.com/office/powerpoint/2010/main" val="2163252497"/>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3" name="Footer Placeholder 2"/>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163905751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dirty="0" smtClean="0"/>
              <a:t>Click To Edit Master Title Style</a:t>
            </a:r>
            <a:endParaRPr lang="en-US" dirty="0"/>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dirty="0" smtClean="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p:txBody>
      </p:sp>
    </p:spTree>
    <p:extLst>
      <p:ext uri="{BB962C8B-B14F-4D97-AF65-F5344CB8AC3E}">
        <p14:creationId xmlns:p14="http://schemas.microsoft.com/office/powerpoint/2010/main" val="821053437"/>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2" name="Date Placeholder 1"/>
          <p:cNvSpPr>
            <a:spLocks noGrp="1"/>
          </p:cNvSpPr>
          <p:nvPr>
            <p:ph type="dt" sz="half" idx="19"/>
          </p:nvPr>
        </p:nvSpPr>
        <p:spPr/>
        <p:txBody>
          <a:bodyPr/>
          <a:lstStyle/>
          <a:p>
            <a:r>
              <a:rPr lang="en-US" smtClean="0"/>
              <a:t>© 2016 Teradata</a:t>
            </a:r>
            <a:endParaRPr lang="en-US" dirty="0" smtClean="0"/>
          </a:p>
        </p:txBody>
      </p:sp>
      <p:sp>
        <p:nvSpPr>
          <p:cNvPr id="3" name="Footer Placeholder 2"/>
          <p:cNvSpPr>
            <a:spLocks noGrp="1"/>
          </p:cNvSpPr>
          <p:nvPr>
            <p:ph type="ftr" sz="quarter" idx="20"/>
          </p:nvPr>
        </p:nvSpPr>
        <p:spPr/>
        <p:txBody>
          <a:bodyPr/>
          <a:lstStyle/>
          <a:p>
            <a:endParaRPr lang="en-US" dirty="0" smtClean="0"/>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6"/>
          </p:nvPr>
        </p:nvSpPr>
        <p:spPr/>
        <p:txBody>
          <a:bodyPr/>
          <a:lstStyle/>
          <a:p>
            <a:r>
              <a:rPr lang="en-US" smtClean="0"/>
              <a:t>© 2016 Teradata</a:t>
            </a:r>
            <a:endParaRPr lang="en-US" dirty="0" smtClean="0"/>
          </a:p>
        </p:txBody>
      </p:sp>
      <p:sp>
        <p:nvSpPr>
          <p:cNvPr id="3" name="Footer Placeholder 2"/>
          <p:cNvSpPr>
            <a:spLocks noGrp="1"/>
          </p:cNvSpPr>
          <p:nvPr>
            <p:ph type="ftr" sz="quarter" idx="17"/>
          </p:nvPr>
        </p:nvSpPr>
        <p:spPr/>
        <p:txBody>
          <a:bodyPr/>
          <a:lstStyle/>
          <a:p>
            <a:endParaRPr lang="en-US" dirty="0" smtClean="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smtClean="0"/>
              <a:t>© 2016 Teradata</a:t>
            </a:r>
            <a:endParaRPr lang="en-US" dirty="0" smtClean="0"/>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dirty="0" smtClean="0"/>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zh-CN" altLang="en-US" smtClean="0"/>
              <a:t>将图片拖动到占位符，或单击添加图标</a:t>
            </a:r>
            <a:endParaRPr lang="en-US"/>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zh-CN" altLang="en-US" smtClean="0"/>
              <a:t>将图片拖动到占位符，或单击添加图标</a:t>
            </a:r>
            <a:endParaRPr lang="en-US"/>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zh-CN" altLang="en-US" smtClean="0"/>
              <a:t>单击此处编辑母版文本样式</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solidFill>
              </a:rPr>
              <a:t>© 2015 Teradata</a:t>
            </a:r>
            <a:endParaRPr lang="en-US" dirty="0">
              <a:solidFill>
                <a:schemeClr val="bg1"/>
              </a:solidFill>
            </a:endParaRP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 name="Date Placeholder 2"/>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r>
              <a:rPr lang="en-US" dirty="0" smtClean="0">
                <a:solidFill>
                  <a:srgbClr val="D8D8D8">
                    <a:lumMod val="75000"/>
                  </a:srgbClr>
                </a:solidFill>
                <a:latin typeface="Century Gothic"/>
              </a:rPr>
              <a:t>© 2014 Teradata</a:t>
            </a:r>
            <a:endParaRPr lang="en-US" dirty="0">
              <a:solidFill>
                <a:srgbClr val="D8D8D8">
                  <a:lumMod val="75000"/>
                </a:srgbClr>
              </a:solidFill>
              <a:latin typeface="Century Gothic"/>
            </a:endParaRPr>
          </a:p>
        </p:txBody>
      </p:sp>
      <p:sp>
        <p:nvSpPr>
          <p:cNvPr id="7"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3222"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4575764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3"/>
            <a:ext cx="8229600" cy="3344033"/>
          </a:xfrm>
        </p:spPr>
        <p:txBody>
          <a:bodyPr>
            <a:normAutofit/>
          </a:bodyPr>
          <a:lstStyle>
            <a:lvl1pPr>
              <a:defRPr sz="1800">
                <a:solidFill>
                  <a:schemeClr val="tx1"/>
                </a:solidFill>
              </a:defRPr>
            </a:lvl1pPr>
            <a:lvl2pPr marL="515925" indent="-230183">
              <a:defRPr sz="1600">
                <a:solidFill>
                  <a:schemeClr val="tx1"/>
                </a:solidFill>
              </a:defRPr>
            </a:lvl2pPr>
            <a:lvl3pPr marL="687371" indent="-171446">
              <a:defRPr sz="1400">
                <a:solidFill>
                  <a:schemeClr val="tx1"/>
                </a:solidFill>
              </a:defRPr>
            </a:lvl3pPr>
            <a:lvl4pPr>
              <a:defRPr sz="1800">
                <a:solidFill>
                  <a:schemeClr val="tx1"/>
                </a:solidFill>
              </a:defRPr>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lIns="68580" tIns="34290" rIns="68580" bIns="34290"/>
          <a:lstStyle>
            <a:lvl1pPr>
              <a:defRPr>
                <a:solidFill>
                  <a:schemeClr val="bg2">
                    <a:lumMod val="75000"/>
                  </a:schemeClr>
                </a:solidFill>
              </a:defRPr>
            </a:lvl1pPr>
          </a:lstStyle>
          <a:p>
            <a:endParaRPr lang="en-US"/>
          </a:p>
        </p:txBody>
      </p:sp>
      <p:sp>
        <p:nvSpPr>
          <p:cNvPr id="9" name="Text Placeholder 15"/>
          <p:cNvSpPr>
            <a:spLocks noGrp="1"/>
          </p:cNvSpPr>
          <p:nvPr>
            <p:ph type="body" sz="quarter" idx="15" hasCustomPrompt="1"/>
          </p:nvPr>
        </p:nvSpPr>
        <p:spPr bwMode="gray">
          <a:xfrm>
            <a:off x="3297995" y="4855464"/>
            <a:ext cx="2548012" cy="106186"/>
          </a:xfrm>
        </p:spPr>
        <p:txBody>
          <a:bodyPr wrap="square">
            <a:noAutofit/>
          </a:bodyPr>
          <a:lstStyle>
            <a:lvl1pPr marL="0" indent="0" algn="ctr" defTabSz="914378"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8695270"/>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7640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0408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dirty="0" smtClean="0"/>
              <a:t>© 2015 Teradata</a:t>
            </a:r>
            <a:endParaRPr lang="en-US" dirty="0"/>
          </a:p>
        </p:txBody>
      </p:sp>
      <p:sp>
        <p:nvSpPr>
          <p:cNvPr id="10"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8299843"/>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747620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3375290"/>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5307" y="128016"/>
            <a:ext cx="5648693" cy="9144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6" name="Picture Placeholder 4"/>
          <p:cNvSpPr>
            <a:spLocks noGrp="1"/>
          </p:cNvSpPr>
          <p:nvPr>
            <p:ph type="pic" sz="quarter" idx="14"/>
          </p:nvPr>
        </p:nvSpPr>
        <p:spPr>
          <a:xfrm>
            <a:off x="0" y="0"/>
            <a:ext cx="2971800" cy="5143500"/>
          </a:xfrm>
        </p:spPr>
        <p:txBody>
          <a:bodyPr anchor="t">
            <a:normAutofit/>
          </a:bodyPr>
          <a:lstStyle>
            <a:lvl1pPr marL="0" indent="0" algn="ctr">
              <a:buFontTx/>
              <a:buNone/>
              <a:defRPr sz="1600"/>
            </a:lvl1pPr>
          </a:lstStyle>
          <a:p>
            <a:endParaRPr lang="en-US" dirty="0"/>
          </a:p>
        </p:txBody>
      </p:sp>
      <p:sp>
        <p:nvSpPr>
          <p:cNvPr id="10" name="Content Placeholder 2"/>
          <p:cNvSpPr>
            <a:spLocks noGrp="1"/>
          </p:cNvSpPr>
          <p:nvPr>
            <p:ph idx="12"/>
          </p:nvPr>
        </p:nvSpPr>
        <p:spPr bwMode="gray">
          <a:xfrm>
            <a:off x="3511296" y="1152143"/>
            <a:ext cx="5164694" cy="3511296"/>
          </a:xfrm>
        </p:spPr>
        <p:txBody>
          <a:bodyPr>
            <a:normAutofit/>
          </a:bodyPr>
          <a:lstStyle>
            <a:lvl1pPr>
              <a:spcBef>
                <a:spcPts val="400"/>
              </a:spcBef>
              <a:spcAft>
                <a:spcPts val="200"/>
              </a:spcAft>
              <a:defRPr sz="2000"/>
            </a:lvl1pPr>
            <a:lvl2pPr marL="515938" indent="-230188">
              <a:spcBef>
                <a:spcPts val="200"/>
              </a:spcBef>
              <a:spcAft>
                <a:spcPts val="200"/>
              </a:spcAft>
              <a:defRPr sz="1800"/>
            </a:lvl2pPr>
            <a:lvl3pPr marL="687388" indent="-171450">
              <a:spcBef>
                <a:spcPts val="200"/>
              </a:spcBef>
              <a:spcAft>
                <a:spcPts val="200"/>
              </a:spcAft>
              <a:defRPr sz="16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4"/>
          <p:cNvSpPr txBox="1">
            <a:spLocks/>
          </p:cNvSpPr>
          <p:nvPr userDrawn="1"/>
        </p:nvSpPr>
        <p:spPr>
          <a:xfrm>
            <a:off x="457201" y="4857864"/>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bg2">
                    <a:lumMod val="75000"/>
                  </a:schemeClr>
                </a:solidFill>
                <a:effectLst/>
                <a:uLnTx/>
                <a:uFillTx/>
                <a:latin typeface="+mn-lt"/>
                <a:ea typeface="+mn-ea"/>
                <a:cs typeface="+mn-cs"/>
              </a:rPr>
              <a:t>© 2015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8" name="Text Placeholder 15"/>
          <p:cNvSpPr>
            <a:spLocks noGrp="1"/>
          </p:cNvSpPr>
          <p:nvPr>
            <p:ph type="body" sz="quarter" idx="21" hasCustomPrompt="1"/>
          </p:nvPr>
        </p:nvSpPr>
        <p:spPr bwMode="gray">
          <a:xfrm>
            <a:off x="1600200" y="4855464"/>
            <a:ext cx="1371600" cy="106186"/>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00301604"/>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zh-CN" altLang="en-US" smtClean="0"/>
              <a:t>将图片拖动到占位符，或单击添加图标</a:t>
            </a:r>
            <a:endParaRPr lang="en-US" dirty="0"/>
          </a:p>
        </p:txBody>
      </p:sp>
      <p:sp>
        <p:nvSpPr>
          <p:cNvPr id="2" name="Date Placeholder 1"/>
          <p:cNvSpPr>
            <a:spLocks noGrp="1"/>
          </p:cNvSpPr>
          <p:nvPr>
            <p:ph type="dt" sz="half" idx="14"/>
          </p:nvPr>
        </p:nvSpPr>
        <p:spPr/>
        <p:txBody>
          <a:bodyPr/>
          <a:lstStyle/>
          <a:p>
            <a:r>
              <a:rPr lang="en-US" smtClean="0"/>
              <a:t>© 2016 Teradata</a:t>
            </a:r>
            <a:endParaRPr lang="en-US" dirty="0" smtClean="0"/>
          </a:p>
        </p:txBody>
      </p:sp>
      <p:sp>
        <p:nvSpPr>
          <p:cNvPr id="4" name="Footer Placeholder 3"/>
          <p:cNvSpPr>
            <a:spLocks noGrp="1"/>
          </p:cNvSpPr>
          <p:nvPr>
            <p:ph type="ftr" sz="quarter" idx="15"/>
          </p:nvPr>
        </p:nvSpPr>
        <p:spPr/>
        <p:txBody>
          <a:bodyPr/>
          <a:lstStyle/>
          <a:p>
            <a:endParaRPr lang="en-US" dirty="0" smtClean="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ctr"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457200" y="1216152"/>
            <a:ext cx="8229600" cy="3344033"/>
          </a:xfrm>
        </p:spPr>
        <p:txBody>
          <a:bodyPr>
            <a:normAutofit/>
          </a:bodyPr>
          <a:lstStyle>
            <a:lvl1pPr>
              <a:defRPr sz="1800">
                <a:solidFill>
                  <a:schemeClr val="tx1"/>
                </a:solidFill>
              </a:defRPr>
            </a:lvl1pPr>
            <a:lvl2pPr marL="515938" indent="-230188">
              <a:defRPr sz="1600">
                <a:solidFill>
                  <a:schemeClr val="tx1"/>
                </a:solidFill>
              </a:defRPr>
            </a:lvl2pPr>
            <a:lvl3pPr marL="687388" indent="-171450">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22"/>
          <p:cNvSpPr>
            <a:spLocks noGrp="1"/>
          </p:cNvSpPr>
          <p:nvPr>
            <p:ph type="ftr" sz="quarter" idx="11"/>
          </p:nvPr>
        </p:nvSpPr>
        <p:spPr bwMode="gray">
          <a:xfrm>
            <a:off x="457201" y="4857864"/>
            <a:ext cx="928914" cy="107722"/>
          </a:xfrm>
          <a:prstGeom prst="rect">
            <a:avLst/>
          </a:prstGeom>
        </p:spPr>
        <p:txBody>
          <a:bodyPr/>
          <a:lstStyle>
            <a:lvl1pPr>
              <a:defRPr>
                <a:solidFill>
                  <a:schemeClr val="bg2">
                    <a:lumMod val="75000"/>
                  </a:schemeClr>
                </a:solidFill>
              </a:defRPr>
            </a:lvl1pPr>
          </a:lstStyle>
          <a:p>
            <a:r>
              <a:rPr lang="en-US" dirty="0" smtClean="0"/>
              <a:t> Teradata</a:t>
            </a:r>
            <a:endParaRPr lang="en-US" dirty="0"/>
          </a:p>
        </p:txBody>
      </p:sp>
      <p:sp>
        <p:nvSpPr>
          <p:cNvPr id="9"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857369105"/>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1"/>
          </p:nvPr>
        </p:nvSpPr>
        <p:spPr bwMode="gray">
          <a:xfrm>
            <a:off x="33528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idx="12"/>
          </p:nvPr>
        </p:nvSpPr>
        <p:spPr bwMode="gray">
          <a:xfrm>
            <a:off x="6248400" y="1117354"/>
            <a:ext cx="2438400" cy="3498417"/>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3"/>
          </p:nvPr>
        </p:nvSpPr>
        <p:spPr bwMode="gray"/>
        <p:txBody>
          <a:bodyPr/>
          <a:lstStyle/>
          <a:p>
            <a:r>
              <a:rPr lang="en-US" smtClean="0"/>
              <a:t>© 2014 Teradata</a:t>
            </a:r>
            <a:endParaRPr lang="en-US" dirty="0"/>
          </a:p>
        </p:txBody>
      </p:sp>
      <p:sp>
        <p:nvSpPr>
          <p:cNvPr id="13" name="Text Placeholder 15"/>
          <p:cNvSpPr>
            <a:spLocks noGrp="1"/>
          </p:cNvSpPr>
          <p:nvPr>
            <p:ph type="body" sz="quarter" idx="15" hasCustomPrompt="1"/>
          </p:nvPr>
        </p:nvSpPr>
        <p:spPr bwMode="gray">
          <a:xfrm>
            <a:off x="3297994" y="4943703"/>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703405"/>
            <a:ext cx="8229600" cy="353174"/>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28588"/>
            <a:ext cx="8229600" cy="526298"/>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69839314"/>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216188"/>
            <a:ext cx="3886200" cy="3343998"/>
          </a:xfrm>
        </p:spPr>
        <p:txBody>
          <a:bodyPr>
            <a:normAutofit/>
          </a:bodyPr>
          <a:lstStyle>
            <a:lvl1pPr>
              <a:defRPr sz="1800"/>
            </a:lvl1pPr>
            <a:lvl2pPr>
              <a:defRPr sz="1600"/>
            </a:lvl2pPr>
            <a:lvl3pPr marL="687388" indent="-169863">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216152"/>
            <a:ext cx="3886200" cy="3344436"/>
          </a:xfrm>
        </p:spPr>
        <p:txBody>
          <a:bodyPr>
            <a:normAutofit/>
          </a:bodyPr>
          <a:lstStyle>
            <a:lvl1pPr>
              <a:defRPr sz="1800"/>
            </a:lvl1pPr>
            <a:lvl2pPr marL="515938" indent="-230188">
              <a:defRPr sz="1600"/>
            </a:lvl2pPr>
            <a:lvl3pPr marL="687388" indent="-171450">
              <a:defRPr sz="14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9"/>
          <p:cNvSpPr>
            <a:spLocks noGrp="1"/>
          </p:cNvSpPr>
          <p:nvPr>
            <p:ph type="ftr" sz="quarter" idx="12"/>
          </p:nvPr>
        </p:nvSpPr>
        <p:spPr bwMode="gray"/>
        <p:txBody>
          <a:bodyPr/>
          <a:lstStyle/>
          <a:p>
            <a:r>
              <a:rPr lang="en-US" smtClean="0">
                <a:solidFill>
                  <a:srgbClr val="D8D8D8">
                    <a:lumMod val="75000"/>
                  </a:srgbClr>
                </a:solidFill>
              </a:rPr>
              <a:t>© 2014 Teradata</a:t>
            </a:r>
            <a:endParaRPr lang="en-US" dirty="0">
              <a:solidFill>
                <a:srgbClr val="D8D8D8">
                  <a:lumMod val="75000"/>
                </a:srgbClr>
              </a:solidFill>
            </a:endParaRPr>
          </a:p>
        </p:txBody>
      </p:sp>
      <p:sp>
        <p:nvSpPr>
          <p:cNvPr id="11"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itle 16"/>
          <p:cNvSpPr>
            <a:spLocks noGrp="1"/>
          </p:cNvSpPr>
          <p:nvPr>
            <p:ph type="title" hasCustomPrompt="1"/>
          </p:nvPr>
        </p:nvSpPr>
        <p:spPr bwMode="gray">
          <a:xfrm>
            <a:off x="457200" y="173739"/>
            <a:ext cx="8229600" cy="7000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3241587"/>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6"/>
            <a:ext cx="82296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7" name="Title 16"/>
          <p:cNvSpPr>
            <a:spLocks noGrp="1"/>
          </p:cNvSpPr>
          <p:nvPr>
            <p:ph type="title" hasCustomPrompt="1"/>
          </p:nvPr>
        </p:nvSpPr>
        <p:spPr bwMode="gray">
          <a:xfrm>
            <a:off x="457200" y="161925"/>
            <a:ext cx="8229600" cy="706438"/>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r>
              <a:rPr lang="en-US" smtClean="0"/>
              <a:t>© 2016 Teradata</a:t>
            </a:r>
            <a:endParaRPr lang="en-US" dirty="0" smtClean="0"/>
          </a:p>
        </p:txBody>
      </p:sp>
      <p:sp>
        <p:nvSpPr>
          <p:cNvPr id="4" name="Footer Placeholder 3"/>
          <p:cNvSpPr>
            <a:spLocks noGrp="1"/>
          </p:cNvSpPr>
          <p:nvPr>
            <p:ph type="ftr" sz="quarter" idx="11"/>
          </p:nvPr>
        </p:nvSpPr>
        <p:spPr/>
        <p:txBody>
          <a:bodyPr/>
          <a:lstStyle/>
          <a:p>
            <a:endParaRPr lang="en-US" dirty="0" smtClean="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zh-CN" altLang="en-US" smtClean="0"/>
              <a:t>将图片拖动到占位符，或单击添加图标</a:t>
            </a:r>
            <a:endParaRPr lang="en-US" dirty="0"/>
          </a:p>
        </p:txBody>
      </p:sp>
      <p:sp>
        <p:nvSpPr>
          <p:cNvPr id="3" name="Content Placeholder 2"/>
          <p:cNvSpPr>
            <a:spLocks noGrp="1"/>
          </p:cNvSpPr>
          <p:nvPr>
            <p:ph idx="1"/>
          </p:nvPr>
        </p:nvSpPr>
        <p:spPr bwMode="gray">
          <a:xfrm>
            <a:off x="457200" y="1158876"/>
            <a:ext cx="38862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7"/>
          </p:nvPr>
        </p:nvSpPr>
        <p:spPr/>
        <p:txBody>
          <a:bodyPr/>
          <a:lstStyle/>
          <a:p>
            <a:r>
              <a:rPr lang="en-US" smtClean="0"/>
              <a:t>© 2016 Teradata</a:t>
            </a:r>
            <a:endParaRPr lang="en-US" dirty="0" smtClean="0"/>
          </a:p>
        </p:txBody>
      </p:sp>
      <p:sp>
        <p:nvSpPr>
          <p:cNvPr id="5" name="Footer Placeholder 4"/>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158875"/>
            <a:ext cx="3886200" cy="3397250"/>
          </a:xfrm>
        </p:spPr>
        <p:txBody>
          <a:bodyPr>
            <a:no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3" name="Content Placeholder 2"/>
          <p:cNvSpPr>
            <a:spLocks noGrp="1"/>
          </p:cNvSpPr>
          <p:nvPr>
            <p:ph idx="1"/>
          </p:nvPr>
        </p:nvSpPr>
        <p:spPr bwMode="gray">
          <a:xfrm>
            <a:off x="457200" y="1158876"/>
            <a:ext cx="3886200" cy="339724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4"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2" name="Date Placeholder 1"/>
          <p:cNvSpPr>
            <a:spLocks noGrp="1"/>
          </p:cNvSpPr>
          <p:nvPr>
            <p:ph type="dt" sz="half" idx="18"/>
          </p:nvPr>
        </p:nvSpPr>
        <p:spPr/>
        <p:txBody>
          <a:bodyPr/>
          <a:lstStyle/>
          <a:p>
            <a:r>
              <a:rPr lang="en-US" smtClean="0"/>
              <a:t>© 2016 Teradata</a:t>
            </a:r>
            <a:endParaRPr lang="en-US" dirty="0" smtClean="0"/>
          </a:p>
        </p:txBody>
      </p:sp>
      <p:sp>
        <p:nvSpPr>
          <p:cNvPr id="4" name="Footer Placeholder 3"/>
          <p:cNvSpPr>
            <a:spLocks noGrp="1"/>
          </p:cNvSpPr>
          <p:nvPr>
            <p:ph type="ftr" sz="quarter" idx="19"/>
          </p:nvPr>
        </p:nvSpPr>
        <p:spPr/>
        <p:txBody>
          <a:bodyPr/>
          <a:lstStyle/>
          <a:p>
            <a:endParaRPr lang="en-US" dirty="0" smtClean="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Content Placeholder 2"/>
          <p:cNvSpPr>
            <a:spLocks noGrp="1"/>
          </p:cNvSpPr>
          <p:nvPr>
            <p:ph idx="11"/>
          </p:nvPr>
        </p:nvSpPr>
        <p:spPr bwMode="gray">
          <a:xfrm>
            <a:off x="33528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5" name="Content Placeholder 2"/>
          <p:cNvSpPr>
            <a:spLocks noGrp="1"/>
          </p:cNvSpPr>
          <p:nvPr>
            <p:ph idx="12"/>
          </p:nvPr>
        </p:nvSpPr>
        <p:spPr bwMode="gray">
          <a:xfrm>
            <a:off x="6248400" y="1158875"/>
            <a:ext cx="24384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8"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3"/>
          </p:nvPr>
        </p:nvSpPr>
        <p:spPr/>
        <p:txBody>
          <a:bodyPr/>
          <a:lstStyle/>
          <a:p>
            <a:r>
              <a:rPr lang="en-US" smtClean="0"/>
              <a:t>© 2016 Teradata</a:t>
            </a:r>
            <a:endParaRPr lang="en-US" dirty="0" smtClean="0"/>
          </a:p>
        </p:txBody>
      </p:sp>
      <p:sp>
        <p:nvSpPr>
          <p:cNvPr id="5" name="Footer Placeholder 4"/>
          <p:cNvSpPr>
            <a:spLocks noGrp="1"/>
          </p:cNvSpPr>
          <p:nvPr>
            <p:ph type="ftr" sz="quarter" idx="14"/>
          </p:nvPr>
        </p:nvSpPr>
        <p:spPr/>
        <p:txBody>
          <a:bodyPr/>
          <a:lstStyle/>
          <a:p>
            <a:endParaRPr lang="en-US" dirty="0" smtClean="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zh-CN" altLang="en-US" smtClean="0"/>
              <a:t>将图片拖动到占位符，或单击添加图标</a:t>
            </a:r>
            <a:endParaRPr lang="en-US"/>
          </a:p>
        </p:txBody>
      </p:sp>
      <p:sp>
        <p:nvSpPr>
          <p:cNvPr id="3" name="Content Placeholder 2"/>
          <p:cNvSpPr>
            <a:spLocks noGrp="1"/>
          </p:cNvSpPr>
          <p:nvPr>
            <p:ph idx="1"/>
          </p:nvPr>
        </p:nvSpPr>
        <p:spPr bwMode="gray">
          <a:xfrm>
            <a:off x="457200" y="1150938"/>
            <a:ext cx="5334000" cy="3405188"/>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4"/>
            <a:ext cx="8229600" cy="706439"/>
          </a:xfrm>
          <a:prstGeom prst="rect">
            <a:avLst/>
          </a:prstGeom>
        </p:spPr>
        <p:txBody>
          <a:bodyPr anchor="b" anchorCtr="0"/>
          <a:lstStyle>
            <a:lvl1pPr>
              <a:defRPr/>
            </a:lvl1pPr>
          </a:lstStyle>
          <a:p>
            <a:r>
              <a:rPr lang="en-US" dirty="0" smtClean="0"/>
              <a:t>Click to Edit Master Title Style</a:t>
            </a:r>
            <a:endParaRPr lang="en-US" dirty="0"/>
          </a:p>
        </p:txBody>
      </p:sp>
      <p:sp>
        <p:nvSpPr>
          <p:cNvPr id="4" name="Date Placeholder 3"/>
          <p:cNvSpPr>
            <a:spLocks noGrp="1"/>
          </p:cNvSpPr>
          <p:nvPr>
            <p:ph type="dt" sz="half" idx="17"/>
          </p:nvPr>
        </p:nvSpPr>
        <p:spPr/>
        <p:txBody>
          <a:bodyPr/>
          <a:lstStyle/>
          <a:p>
            <a:r>
              <a:rPr lang="en-US" smtClean="0"/>
              <a:t>© 2016 Teradata</a:t>
            </a:r>
            <a:endParaRPr lang="en-US" dirty="0" smtClean="0"/>
          </a:p>
        </p:txBody>
      </p:sp>
      <p:sp>
        <p:nvSpPr>
          <p:cNvPr id="6" name="Footer Placeholder 5"/>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zh-CN" altLang="en-US" smtClean="0"/>
              <a:t>将图片拖动到占位符，或单击添加图标</a:t>
            </a:r>
            <a:endParaRPr lang="en-US"/>
          </a:p>
        </p:txBody>
      </p:sp>
      <p:sp>
        <p:nvSpPr>
          <p:cNvPr id="15" name="Content Placeholder 2"/>
          <p:cNvSpPr>
            <a:spLocks noGrp="1"/>
          </p:cNvSpPr>
          <p:nvPr>
            <p:ph idx="12"/>
          </p:nvPr>
        </p:nvSpPr>
        <p:spPr bwMode="gray">
          <a:xfrm>
            <a:off x="3352800" y="1158875"/>
            <a:ext cx="5334000" cy="3397250"/>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2" name="Title 16"/>
          <p:cNvSpPr>
            <a:spLocks noGrp="1"/>
          </p:cNvSpPr>
          <p:nvPr>
            <p:ph type="title" hasCustomPrompt="1"/>
          </p:nvPr>
        </p:nvSpPr>
        <p:spPr bwMode="gray">
          <a:xfrm>
            <a:off x="457200" y="161925"/>
            <a:ext cx="8229600" cy="706437"/>
          </a:xfrm>
          <a:prstGeom prst="rect">
            <a:avLst/>
          </a:prstGeom>
        </p:spPr>
        <p:txBody>
          <a:bodyPr anchor="b" anchorCtr="0"/>
          <a:lstStyle>
            <a:lvl1pPr>
              <a:defRPr/>
            </a:lvl1pPr>
          </a:lstStyle>
          <a:p>
            <a:r>
              <a:rPr lang="en-US" dirty="0" smtClean="0"/>
              <a:t>Click to Edit Master Title Style</a:t>
            </a:r>
            <a:endParaRPr lang="en-US" dirty="0"/>
          </a:p>
        </p:txBody>
      </p:sp>
      <p:sp>
        <p:nvSpPr>
          <p:cNvPr id="3" name="Date Placeholder 2"/>
          <p:cNvSpPr>
            <a:spLocks noGrp="1"/>
          </p:cNvSpPr>
          <p:nvPr>
            <p:ph type="dt" sz="half" idx="17"/>
          </p:nvPr>
        </p:nvSpPr>
        <p:spPr/>
        <p:txBody>
          <a:bodyPr/>
          <a:lstStyle/>
          <a:p>
            <a:r>
              <a:rPr lang="en-US" smtClean="0"/>
              <a:t>© 2016 Teradata</a:t>
            </a:r>
            <a:endParaRPr lang="en-US" dirty="0" smtClean="0"/>
          </a:p>
        </p:txBody>
      </p:sp>
      <p:sp>
        <p:nvSpPr>
          <p:cNvPr id="4" name="Footer Placeholder 3"/>
          <p:cNvSpPr>
            <a:spLocks noGrp="1"/>
          </p:cNvSpPr>
          <p:nvPr>
            <p:ph type="ftr" sz="quarter" idx="18"/>
          </p:nvPr>
        </p:nvSpPr>
        <p:spPr/>
        <p:txBody>
          <a:bodyPr/>
          <a:lstStyle/>
          <a:p>
            <a:endParaRPr lang="en-US" dirty="0" smtClean="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71576"/>
            <a:ext cx="8229600" cy="3384550"/>
          </a:xfrm>
          <a:prstGeom prst="rect">
            <a:avLst/>
          </a:prstGeom>
        </p:spPr>
        <p:txBody>
          <a:bodyPr vert="horz" lIns="0" tIns="0" rIns="0" bIns="0" rtlCol="0">
            <a:no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5100"/>
            <a:ext cx="8229600" cy="701487"/>
          </a:xfrm>
          <a:prstGeom prst="rect">
            <a:avLst/>
          </a:prstGeom>
        </p:spPr>
        <p:txBody>
          <a:bodyPr vert="horz" lIns="0" tIns="0" rIns="0" bIns="0" rtlCol="0" anchor="b" anchorCtr="0">
            <a:noAutofit/>
          </a:bodyPr>
          <a:lstStyle/>
          <a:p>
            <a:r>
              <a:rPr lang="zh-CN" altLang="en-US" smtClean="0"/>
              <a:t>单击此处编辑母版标题样式</a:t>
            </a:r>
            <a:endParaRPr lang="en-US" dirty="0"/>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smtClean="0"/>
              <a:t>© 2016 Teradata</a:t>
            </a:r>
            <a:endParaRPr lang="en-US" dirty="0" smtClean="0"/>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dirty="0" smtClean="0"/>
          </a:p>
        </p:txBody>
      </p:sp>
      <p:grpSp>
        <p:nvGrpSpPr>
          <p:cNvPr id="22" name="Group 21"/>
          <p:cNvGrpSpPr>
            <a:grpSpLocks noChangeAspect="1"/>
          </p:cNvGrpSpPr>
          <p:nvPr userDrawn="1"/>
        </p:nvGrpSpPr>
        <p:grpSpPr bwMode="auto">
          <a:xfrm>
            <a:off x="7772401" y="4762918"/>
            <a:ext cx="914400" cy="204717"/>
            <a:chOff x="5137" y="4139"/>
            <a:chExt cx="335" cy="75"/>
          </a:xfrm>
          <a:solidFill>
            <a:schemeClr val="accent1"/>
          </a:solidFill>
        </p:grpSpPr>
        <p:sp>
          <p:nvSpPr>
            <p:cNvPr id="2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1" r:id="rId21"/>
    <p:sldLayoutId id="2147483722" r:id="rId22"/>
    <p:sldLayoutId id="2147483724" r:id="rId23"/>
    <p:sldLayoutId id="2147483735" r:id="rId24"/>
    <p:sldLayoutId id="2147483736" r:id="rId25"/>
    <p:sldLayoutId id="2147483738" r:id="rId26"/>
    <p:sldLayoutId id="2147483739" r:id="rId27"/>
    <p:sldLayoutId id="2147483741" r:id="rId28"/>
    <p:sldLayoutId id="2147483745" r:id="rId29"/>
    <p:sldLayoutId id="2147483748" r:id="rId30"/>
    <p:sldLayoutId id="2147483749" r:id="rId31"/>
    <p:sldLayoutId id="2147483750" r:id="rId32"/>
  </p:sldLayoutIdLst>
  <p:transition spd="med">
    <p:fade/>
  </p:transition>
  <p:timing>
    <p:tnLst>
      <p:par>
        <p:cTn id="1" dur="indefinite" restart="never" nodeType="tmRoot"/>
      </p:par>
    </p:tnLst>
  </p:timing>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tiff"/><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 y="-2429"/>
            <a:ext cx="9144509" cy="5148359"/>
          </a:xfrm>
          <a:prstGeom prst="rect">
            <a:avLst/>
          </a:prstGeom>
        </p:spPr>
      </p:pic>
      <p:sp>
        <p:nvSpPr>
          <p:cNvPr id="2" name="Text Placeholder 1"/>
          <p:cNvSpPr>
            <a:spLocks noGrp="1"/>
          </p:cNvSpPr>
          <p:nvPr>
            <p:ph type="body" sz="quarter" idx="10"/>
          </p:nvPr>
        </p:nvSpPr>
        <p:spPr>
          <a:xfrm>
            <a:off x="0" y="1990567"/>
            <a:ext cx="9144000" cy="1162369"/>
          </a:xfrm>
        </p:spPr>
        <p:txBody>
          <a:bodyPr/>
          <a:lstStyle/>
          <a:p>
            <a:r>
              <a:rPr lang="en-US" dirty="0" smtClean="0"/>
              <a:t>Teradata UDA</a:t>
            </a:r>
            <a:r>
              <a:rPr lang="zh-CN" altLang="en-US" dirty="0" smtClean="0"/>
              <a:t>解决方案介绍</a:t>
            </a:r>
            <a:endParaRPr lang="en-US" dirty="0" smtClean="0"/>
          </a:p>
          <a:p>
            <a:pPr lvl="2"/>
            <a:r>
              <a:rPr lang="en-US" dirty="0" smtClean="0"/>
              <a:t>Yao Ran Senior Solution Architect</a:t>
            </a:r>
            <a:endParaRPr lang="en-US" dirty="0"/>
          </a:p>
          <a:p>
            <a:pPr lvl="2"/>
            <a:r>
              <a:rPr lang="en-US" dirty="0" smtClean="0"/>
              <a:t>Feb 2017</a:t>
            </a:r>
          </a:p>
        </p:txBody>
      </p:sp>
      <p:sp>
        <p:nvSpPr>
          <p:cNvPr id="8" name="Rectangle 7"/>
          <p:cNvSpPr/>
          <p:nvPr/>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bwMode="auto">
          <a:xfrm>
            <a:off x="994117" y="305466"/>
            <a:ext cx="1362335" cy="305001"/>
            <a:chOff x="5137" y="4139"/>
            <a:chExt cx="335" cy="75"/>
          </a:xfrm>
          <a:solidFill>
            <a:schemeClr val="bg1"/>
          </a:solidFill>
        </p:grpSpPr>
        <p:sp>
          <p:nvSpPr>
            <p:cNvPr id="11" name="Freeform 10"/>
            <p:cNvSpPr>
              <a:spLocks noEditPoints="1"/>
            </p:cNvSpPr>
            <p:nvPr/>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39864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73736"/>
            <a:ext cx="8229600" cy="532434"/>
          </a:xfrm>
        </p:spPr>
        <p:txBody>
          <a:bodyPr/>
          <a:lstStyle/>
          <a:p>
            <a:r>
              <a:rPr lang="en-US" dirty="0" smtClean="0"/>
              <a:t>Data Fabric Enabled by QueryGrid™</a:t>
            </a:r>
            <a:br>
              <a:rPr lang="en-US" dirty="0" smtClean="0"/>
            </a:br>
            <a:r>
              <a:rPr lang="en-US" sz="1600" b="1" dirty="0" smtClean="0">
                <a:solidFill>
                  <a:schemeClr val="tx2"/>
                </a:solidFill>
              </a:rPr>
              <a:t>Analytic Flexibility to meet your business needs</a:t>
            </a:r>
            <a:endParaRPr lang="en-US" dirty="0">
              <a:solidFill>
                <a:schemeClr val="tx2"/>
              </a:solidFill>
            </a:endParaRPr>
          </a:p>
        </p:txBody>
      </p:sp>
      <p:sp>
        <p:nvSpPr>
          <p:cNvPr id="2" name="Content Placeholder 1"/>
          <p:cNvSpPr>
            <a:spLocks noGrp="1"/>
          </p:cNvSpPr>
          <p:nvPr>
            <p:ph idx="1"/>
          </p:nvPr>
        </p:nvSpPr>
        <p:spPr>
          <a:xfrm>
            <a:off x="217286" y="979905"/>
            <a:ext cx="3630440" cy="3510614"/>
          </a:xfrm>
        </p:spPr>
        <p:txBody>
          <a:bodyPr vert="horz" lIns="0" tIns="0" rIns="0" bIns="0" rtlCol="0">
            <a:noAutofit/>
          </a:bodyPr>
          <a:lstStyle/>
          <a:p>
            <a:pPr>
              <a:lnSpc>
                <a:spcPct val="90000"/>
              </a:lnSpc>
            </a:pPr>
            <a:r>
              <a:rPr lang="en-US" dirty="0" smtClean="0">
                <a:latin typeface="Century Gothic"/>
                <a:cs typeface="Century Gothic"/>
              </a:rPr>
              <a:t>Pick Your Best-of Breed Technology:</a:t>
            </a:r>
          </a:p>
          <a:p>
            <a:pPr lvl="1">
              <a:lnSpc>
                <a:spcPct val="90000"/>
              </a:lnSpc>
            </a:pPr>
            <a:r>
              <a:rPr lang="en-US" dirty="0" smtClean="0">
                <a:latin typeface="Century Gothic"/>
                <a:cs typeface="Century Gothic"/>
              </a:rPr>
              <a:t>Data types</a:t>
            </a:r>
          </a:p>
          <a:p>
            <a:pPr lvl="1">
              <a:lnSpc>
                <a:spcPct val="90000"/>
              </a:lnSpc>
            </a:pPr>
            <a:r>
              <a:rPr lang="en-US" dirty="0" smtClean="0">
                <a:latin typeface="Century Gothic"/>
                <a:cs typeface="Century Gothic"/>
              </a:rPr>
              <a:t>Analytic engines</a:t>
            </a:r>
          </a:p>
          <a:p>
            <a:pPr lvl="1">
              <a:lnSpc>
                <a:spcPct val="90000"/>
              </a:lnSpc>
            </a:pPr>
            <a:r>
              <a:rPr lang="en-US" dirty="0" smtClean="0">
                <a:latin typeface="Century Gothic"/>
                <a:cs typeface="Century Gothic"/>
              </a:rPr>
              <a:t>Economic options</a:t>
            </a:r>
          </a:p>
          <a:p>
            <a:pPr>
              <a:lnSpc>
                <a:spcPct val="90000"/>
              </a:lnSpc>
              <a:spcBef>
                <a:spcPts val="1200"/>
              </a:spcBef>
              <a:spcAft>
                <a:spcPts val="0"/>
              </a:spcAft>
            </a:pPr>
            <a:r>
              <a:rPr lang="en-US" dirty="0" smtClean="0">
                <a:cs typeface="Century Gothic"/>
              </a:rPr>
              <a:t>Run the right analytic on the right platform</a:t>
            </a:r>
            <a:r>
              <a:rPr lang="en-US" dirty="0" smtClean="0">
                <a:latin typeface="Century Gothic"/>
                <a:cs typeface="Century Gothic"/>
              </a:rPr>
              <a:t>:</a:t>
            </a:r>
          </a:p>
          <a:p>
            <a:pPr lvl="1">
              <a:lnSpc>
                <a:spcPct val="90000"/>
              </a:lnSpc>
            </a:pPr>
            <a:r>
              <a:rPr lang="en-US" dirty="0" smtClean="0"/>
              <a:t>Minimize data movement, process data where it resides</a:t>
            </a:r>
          </a:p>
          <a:p>
            <a:pPr lvl="1">
              <a:lnSpc>
                <a:spcPct val="90000"/>
              </a:lnSpc>
            </a:pPr>
            <a:r>
              <a:rPr lang="en-US" dirty="0" smtClean="0"/>
              <a:t>Minimize data duplication</a:t>
            </a:r>
          </a:p>
          <a:p>
            <a:pPr lvl="1">
              <a:lnSpc>
                <a:spcPct val="90000"/>
              </a:lnSpc>
            </a:pPr>
            <a:r>
              <a:rPr lang="en-US" dirty="0" smtClean="0"/>
              <a:t>Optimized work distribution through “push-down” processing</a:t>
            </a:r>
          </a:p>
          <a:p>
            <a:pPr lvl="1">
              <a:lnSpc>
                <a:spcPct val="90000"/>
              </a:lnSpc>
            </a:pPr>
            <a:r>
              <a:rPr lang="en-US" dirty="0" smtClean="0"/>
              <a:t>Bi-directional data movement</a:t>
            </a:r>
            <a:endParaRPr lang="en-US" dirty="0"/>
          </a:p>
        </p:txBody>
      </p:sp>
      <p:sp>
        <p:nvSpPr>
          <p:cNvPr id="5" name="Rectangle 4"/>
          <p:cNvSpPr/>
          <p:nvPr/>
        </p:nvSpPr>
        <p:spPr>
          <a:xfrm>
            <a:off x="3975121" y="777660"/>
            <a:ext cx="5086187" cy="618631"/>
          </a:xfrm>
          <a:prstGeom prst="rect">
            <a:avLst/>
          </a:prstGeom>
        </p:spPr>
        <p:txBody>
          <a:bodyPr wrap="square">
            <a:spAutoFit/>
          </a:bodyPr>
          <a:lstStyle/>
          <a:p>
            <a:pPr algn="ctr">
              <a:lnSpc>
                <a:spcPct val="95000"/>
              </a:lnSpc>
            </a:pPr>
            <a:r>
              <a:rPr lang="en-US" dirty="0">
                <a:solidFill>
                  <a:srgbClr val="3C3C3B"/>
                </a:solidFill>
              </a:rPr>
              <a:t>Users direct their queries to </a:t>
            </a:r>
            <a:r>
              <a:rPr lang="en-US" dirty="0" smtClean="0">
                <a:solidFill>
                  <a:srgbClr val="3C3C3B"/>
                </a:solidFill>
              </a:rPr>
              <a:t>a cohesive data fabric using existing SQL skills &amp; tools</a:t>
            </a:r>
            <a:endParaRPr lang="en-US" dirty="0">
              <a:solidFill>
                <a:srgbClr val="3C3C3B"/>
              </a:solidFill>
            </a:endParaRPr>
          </a:p>
        </p:txBody>
      </p:sp>
      <p:sp>
        <p:nvSpPr>
          <p:cNvPr id="6" name="Rectangle 5"/>
          <p:cNvSpPr/>
          <p:nvPr/>
        </p:nvSpPr>
        <p:spPr>
          <a:xfrm>
            <a:off x="4123572" y="4172855"/>
            <a:ext cx="4789283" cy="618631"/>
          </a:xfrm>
          <a:prstGeom prst="rect">
            <a:avLst/>
          </a:prstGeom>
          <a:ln>
            <a:solidFill>
              <a:schemeClr val="tx1"/>
            </a:solidFill>
          </a:ln>
        </p:spPr>
        <p:txBody>
          <a:bodyPr wrap="square">
            <a:spAutoFit/>
          </a:bodyPr>
          <a:lstStyle/>
          <a:p>
            <a:pPr algn="ctr">
              <a:lnSpc>
                <a:spcPct val="95000"/>
              </a:lnSpc>
            </a:pPr>
            <a:r>
              <a:rPr lang="en-US" b="1" dirty="0">
                <a:solidFill>
                  <a:srgbClr val="3C3C3B"/>
                </a:solidFill>
              </a:rPr>
              <a:t>Focus on data and business questions, not </a:t>
            </a:r>
            <a:r>
              <a:rPr lang="en-US" b="1" dirty="0" smtClean="0">
                <a:solidFill>
                  <a:srgbClr val="3C3C3B"/>
                </a:solidFill>
              </a:rPr>
              <a:t>integrating </a:t>
            </a:r>
            <a:r>
              <a:rPr lang="en-US" b="1" dirty="0">
                <a:solidFill>
                  <a:srgbClr val="3C3C3B"/>
                </a:solidFill>
              </a:rPr>
              <a:t>separate systems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3266" y="1685925"/>
            <a:ext cx="5122634" cy="2008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3983266" y="1396291"/>
            <a:ext cx="4929589" cy="2645349"/>
          </a:xfrm>
          <a:prstGeom prst="rect">
            <a:avLst/>
          </a:prstGeom>
        </p:spPr>
      </p:pic>
    </p:spTree>
    <p:extLst>
      <p:ext uri="{BB962C8B-B14F-4D97-AF65-F5344CB8AC3E}">
        <p14:creationId xmlns:p14="http://schemas.microsoft.com/office/powerpoint/2010/main" val="98025494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33308"/>
            <a:ext cx="3886200" cy="3343998"/>
          </a:xfrm>
        </p:spPr>
        <p:txBody>
          <a:bodyPr>
            <a:normAutofit/>
          </a:bodyPr>
          <a:lstStyle/>
          <a:p>
            <a:pPr marL="0" indent="0">
              <a:buNone/>
            </a:pPr>
            <a:r>
              <a:rPr lang="en-US" b="1" dirty="0" err="1" smtClean="0">
                <a:solidFill>
                  <a:schemeClr val="accent2"/>
                </a:solidFill>
                <a:latin typeface="Microsoft YaHei" charset="-122"/>
                <a:ea typeface="Microsoft YaHei" charset="-122"/>
                <a:cs typeface="Microsoft YaHei" charset="-122"/>
              </a:rPr>
              <a:t>QueryGrid</a:t>
            </a:r>
            <a:r>
              <a:rPr lang="zh-CN" altLang="en-US" b="1" dirty="0" smtClean="0">
                <a:solidFill>
                  <a:schemeClr val="accent2"/>
                </a:solidFill>
                <a:latin typeface="Microsoft YaHei" charset="-122"/>
                <a:ea typeface="Microsoft YaHei" charset="-122"/>
                <a:cs typeface="Microsoft YaHei" charset="-122"/>
              </a:rPr>
              <a:t>是什么</a:t>
            </a:r>
            <a:r>
              <a:rPr lang="en-US" b="1" dirty="0" smtClean="0">
                <a:solidFill>
                  <a:schemeClr val="accent2"/>
                </a:solidFill>
                <a:latin typeface="Microsoft YaHei" charset="-122"/>
                <a:ea typeface="Microsoft YaHei" charset="-122"/>
                <a:cs typeface="Microsoft YaHei" charset="-122"/>
              </a:rPr>
              <a:t>:</a:t>
            </a:r>
          </a:p>
          <a:p>
            <a:r>
              <a:rPr lang="en-US" dirty="0">
                <a:latin typeface="Microsoft YaHei" charset="-122"/>
                <a:ea typeface="Microsoft YaHei" charset="-122"/>
                <a:cs typeface="Microsoft YaHei" charset="-122"/>
              </a:rPr>
              <a:t>Seamless, high-performing data access</a:t>
            </a:r>
            <a:r>
              <a:rPr lang="en-US" dirty="0" smtClean="0">
                <a:latin typeface="Microsoft YaHei" charset="-122"/>
                <a:ea typeface="Microsoft YaHei" charset="-122"/>
                <a:cs typeface="Microsoft YaHei" charset="-122"/>
              </a:rPr>
              <a:t>, processing and movement</a:t>
            </a:r>
          </a:p>
          <a:p>
            <a:r>
              <a:rPr lang="en-US" dirty="0" smtClean="0">
                <a:latin typeface="Microsoft YaHei" charset="-122"/>
                <a:ea typeface="Microsoft YaHei" charset="-122"/>
                <a:cs typeface="Microsoft YaHei" charset="-122"/>
              </a:rPr>
              <a:t>High Performance multi-system analytics</a:t>
            </a:r>
          </a:p>
          <a:p>
            <a:r>
              <a:rPr lang="en-US" dirty="0" smtClean="0">
                <a:latin typeface="Microsoft YaHei" charset="-122"/>
                <a:ea typeface="Microsoft YaHei" charset="-122"/>
                <a:cs typeface="Microsoft YaHei" charset="-122"/>
              </a:rPr>
              <a:t>Easy self service SQL interface</a:t>
            </a:r>
          </a:p>
          <a:p>
            <a:r>
              <a:rPr lang="en-US" dirty="0" smtClean="0">
                <a:latin typeface="Microsoft YaHei" charset="-122"/>
                <a:ea typeface="Microsoft YaHei" charset="-122"/>
                <a:cs typeface="Microsoft YaHei" charset="-122"/>
              </a:rPr>
              <a:t>Parallel bi-directional data movement</a:t>
            </a:r>
          </a:p>
          <a:p>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a:xfrm>
            <a:off x="457200" y="1033272"/>
            <a:ext cx="3886200" cy="3344436"/>
          </a:xfrm>
        </p:spPr>
        <p:txBody>
          <a:bodyPr>
            <a:normAutofit/>
          </a:bodyPr>
          <a:lstStyle/>
          <a:p>
            <a:pPr marL="0" indent="0">
              <a:buNone/>
            </a:pPr>
            <a:r>
              <a:rPr lang="en-US" b="1" dirty="0" err="1" smtClean="0">
                <a:solidFill>
                  <a:schemeClr val="accent3"/>
                </a:solidFill>
                <a:latin typeface="Microsoft YaHei" charset="-122"/>
                <a:ea typeface="Microsoft YaHei" charset="-122"/>
                <a:cs typeface="Microsoft YaHei" charset="-122"/>
              </a:rPr>
              <a:t>QueryGrid</a:t>
            </a:r>
            <a:r>
              <a:rPr lang="zh-CN" altLang="en-US" b="1" dirty="0" smtClean="0">
                <a:solidFill>
                  <a:schemeClr val="accent3"/>
                </a:solidFill>
                <a:latin typeface="Microsoft YaHei" charset="-122"/>
                <a:ea typeface="Microsoft YaHei" charset="-122"/>
                <a:cs typeface="Microsoft YaHei" charset="-122"/>
              </a:rPr>
              <a:t>不是什么</a:t>
            </a:r>
            <a:r>
              <a:rPr lang="en-US" b="1" dirty="0" smtClean="0">
                <a:solidFill>
                  <a:schemeClr val="accent3"/>
                </a:solidFill>
                <a:latin typeface="Microsoft YaHei" charset="-122"/>
                <a:ea typeface="Microsoft YaHei" charset="-122"/>
                <a:cs typeface="Microsoft YaHei" charset="-122"/>
              </a:rPr>
              <a:t>:</a:t>
            </a:r>
          </a:p>
          <a:p>
            <a:r>
              <a:rPr lang="en-US" dirty="0" smtClean="0">
                <a:latin typeface="Microsoft YaHei" charset="-122"/>
                <a:ea typeface="Microsoft YaHei" charset="-122"/>
                <a:cs typeface="Microsoft YaHei" charset="-122"/>
              </a:rPr>
              <a:t>A substitute for integrating data in the warehouse</a:t>
            </a:r>
          </a:p>
          <a:p>
            <a:r>
              <a:rPr lang="en-US" dirty="0" smtClean="0">
                <a:latin typeface="Microsoft YaHei" charset="-122"/>
                <a:ea typeface="Microsoft YaHei" charset="-122"/>
                <a:cs typeface="Microsoft YaHei" charset="-122"/>
              </a:rPr>
              <a:t>A general purpose data virtualization platform</a:t>
            </a:r>
            <a:endParaRPr lang="en-US" dirty="0">
              <a:latin typeface="Microsoft YaHei" charset="-122"/>
              <a:ea typeface="Microsoft YaHei" charset="-122"/>
              <a:cs typeface="Microsoft YaHei" charset="-122"/>
            </a:endParaRPr>
          </a:p>
          <a:p>
            <a:r>
              <a:rPr lang="en-US" dirty="0" smtClean="0">
                <a:latin typeface="Microsoft YaHei" charset="-122"/>
                <a:ea typeface="Microsoft YaHei" charset="-122"/>
                <a:cs typeface="Microsoft YaHei" charset="-122"/>
              </a:rPr>
              <a:t>An automatic cross system optimizer</a:t>
            </a:r>
          </a:p>
          <a:p>
            <a:r>
              <a:rPr lang="en-US" dirty="0" smtClean="0">
                <a:latin typeface="Microsoft YaHei" charset="-122"/>
                <a:ea typeface="Microsoft YaHei" charset="-122"/>
                <a:cs typeface="Microsoft YaHei" charset="-122"/>
              </a:rPr>
              <a:t>A performance enhancement for remote systems</a:t>
            </a:r>
          </a:p>
        </p:txBody>
      </p:sp>
      <p:sp>
        <p:nvSpPr>
          <p:cNvPr id="2" name="Title 1"/>
          <p:cNvSpPr>
            <a:spLocks noGrp="1"/>
          </p:cNvSpPr>
          <p:nvPr>
            <p:ph type="title"/>
          </p:nvPr>
        </p:nvSpPr>
        <p:spPr>
          <a:xfrm>
            <a:off x="457200" y="173740"/>
            <a:ext cx="8229600" cy="452562"/>
          </a:xfrm>
        </p:spPr>
        <p:txBody>
          <a:bodyPr/>
          <a:lstStyle/>
          <a:p>
            <a:r>
              <a:rPr lang="en-US" b="0" dirty="0" err="1" smtClean="0">
                <a:latin typeface="Microsoft YaHei" charset="-122"/>
                <a:ea typeface="Microsoft YaHei" charset="-122"/>
                <a:cs typeface="Microsoft YaHei" charset="-122"/>
              </a:rPr>
              <a:t>QueryGrid</a:t>
            </a:r>
            <a:r>
              <a:rPr lang="zh-CN" altLang="en-US" b="0" dirty="0">
                <a:latin typeface="Microsoft YaHei" charset="-122"/>
                <a:ea typeface="Microsoft YaHei" charset="-122"/>
                <a:cs typeface="Microsoft YaHei" charset="-122"/>
              </a:rPr>
              <a:t>是</a:t>
            </a:r>
            <a:r>
              <a:rPr lang="zh-CN" altLang="en-US" b="0" dirty="0" smtClean="0">
                <a:latin typeface="Microsoft YaHei" charset="-122"/>
                <a:ea typeface="Microsoft YaHei" charset="-122"/>
                <a:cs typeface="Microsoft YaHei" charset="-122"/>
              </a:rPr>
              <a:t>什么和不</a:t>
            </a:r>
            <a:r>
              <a:rPr lang="zh-CN" altLang="en-US" b="0" dirty="0">
                <a:latin typeface="Microsoft YaHei" charset="-122"/>
                <a:ea typeface="Microsoft YaHei" charset="-122"/>
                <a:cs typeface="Microsoft YaHei" charset="-122"/>
              </a:rPr>
              <a:t>是</a:t>
            </a:r>
            <a:r>
              <a:rPr lang="zh-CN" altLang="en-US" b="0" dirty="0" smtClean="0">
                <a:latin typeface="Microsoft YaHei" charset="-122"/>
                <a:ea typeface="Microsoft YaHei" charset="-122"/>
                <a:cs typeface="Microsoft YaHei" charset="-122"/>
              </a:rPr>
              <a:t>什么</a:t>
            </a:r>
            <a:endParaRPr lang="en-US" b="0" dirty="0">
              <a:latin typeface="Microsoft YaHei" charset="-122"/>
              <a:ea typeface="Microsoft YaHei" charset="-122"/>
              <a:cs typeface="Microsoft YaHei" charset="-122"/>
            </a:endParaRPr>
          </a:p>
        </p:txBody>
      </p:sp>
      <p:grpSp>
        <p:nvGrpSpPr>
          <p:cNvPr id="9" name="Group 8"/>
          <p:cNvGrpSpPr/>
          <p:nvPr/>
        </p:nvGrpSpPr>
        <p:grpSpPr>
          <a:xfrm>
            <a:off x="2321564" y="3693958"/>
            <a:ext cx="3035025" cy="1366695"/>
            <a:chOff x="2640330" y="3583505"/>
            <a:chExt cx="3367092" cy="1559995"/>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36877"/>
            <a:stretch/>
          </p:blipFill>
          <p:spPr>
            <a:xfrm flipH="1">
              <a:off x="2640330" y="3622742"/>
              <a:ext cx="1271742" cy="148152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7988" b="13676"/>
            <a:stretch/>
          </p:blipFill>
          <p:spPr>
            <a:xfrm flipH="1">
              <a:off x="4818702" y="3583505"/>
              <a:ext cx="1188720" cy="1559995"/>
            </a:xfrm>
            <a:prstGeom prst="rect">
              <a:avLst/>
            </a:prstGeom>
          </p:spPr>
        </p:pic>
      </p:grpSp>
      <p:sp>
        <p:nvSpPr>
          <p:cNvPr id="10" name="TextBox 9"/>
          <p:cNvSpPr txBox="1"/>
          <p:nvPr/>
        </p:nvSpPr>
        <p:spPr bwMode="gray">
          <a:xfrm>
            <a:off x="-624690" y="34383"/>
            <a:ext cx="551754" cy="297004"/>
          </a:xfrm>
          <a:prstGeom prst="rect">
            <a:avLst/>
          </a:prstGeom>
          <a:noFill/>
        </p:spPr>
        <p:txBody>
          <a:bodyPr wrap="none" rtlCol="0">
            <a:spAutoFit/>
          </a:bodyPr>
          <a:lstStyle/>
          <a:p>
            <a:pPr>
              <a:lnSpc>
                <a:spcPct val="95000"/>
              </a:lnSpc>
              <a:spcBef>
                <a:spcPts val="400"/>
              </a:spcBef>
            </a:pPr>
            <a:r>
              <a:rPr lang="en-US" sz="1400" dirty="0" smtClean="0">
                <a:solidFill>
                  <a:srgbClr val="CACED3"/>
                </a:solidFill>
              </a:rPr>
              <a:t>DTG</a:t>
            </a:r>
          </a:p>
        </p:txBody>
      </p:sp>
    </p:spTree>
    <p:extLst>
      <p:ext uri="{BB962C8B-B14F-4D97-AF65-F5344CB8AC3E}">
        <p14:creationId xmlns:p14="http://schemas.microsoft.com/office/powerpoint/2010/main" val="54195668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9617" y="2224210"/>
            <a:ext cx="2438400" cy="2795722"/>
          </a:xfrm>
        </p:spPr>
        <p:txBody>
          <a:bodyPr/>
          <a:lstStyle/>
          <a:p>
            <a:r>
              <a:rPr lang="en-US" b="1" dirty="0" smtClean="0"/>
              <a:t>Transport</a:t>
            </a:r>
            <a:endParaRPr lang="en-US" dirty="0" smtClean="0"/>
          </a:p>
          <a:p>
            <a:pPr lvl="1"/>
            <a:r>
              <a:rPr lang="en-US" dirty="0" smtClean="0"/>
              <a:t>Socket Pools</a:t>
            </a:r>
          </a:p>
          <a:p>
            <a:pPr lvl="1"/>
            <a:r>
              <a:rPr lang="en-US" dirty="0" smtClean="0"/>
              <a:t>Wire Protocol</a:t>
            </a:r>
          </a:p>
          <a:p>
            <a:pPr lvl="1"/>
            <a:r>
              <a:rPr lang="en-US" dirty="0" smtClean="0"/>
              <a:t>Compression *</a:t>
            </a:r>
          </a:p>
          <a:p>
            <a:pPr lvl="1"/>
            <a:r>
              <a:rPr lang="en-US" dirty="0" smtClean="0"/>
              <a:t>Throttling *</a:t>
            </a:r>
          </a:p>
          <a:p>
            <a:r>
              <a:rPr lang="en-US" b="1" dirty="0" smtClean="0"/>
              <a:t>Routing</a:t>
            </a:r>
          </a:p>
          <a:p>
            <a:pPr lvl="1"/>
            <a:r>
              <a:rPr lang="en-US" dirty="0" smtClean="0"/>
              <a:t>Network Selection</a:t>
            </a:r>
          </a:p>
          <a:p>
            <a:pPr lvl="1"/>
            <a:r>
              <a:rPr lang="en-US" dirty="0" smtClean="0"/>
              <a:t>Skew avoidance</a:t>
            </a:r>
          </a:p>
          <a:p>
            <a:pPr lvl="1"/>
            <a:r>
              <a:rPr lang="en-US" dirty="0" smtClean="0"/>
              <a:t>Bridge support *</a:t>
            </a:r>
          </a:p>
          <a:p>
            <a:pPr lvl="1"/>
            <a:r>
              <a:rPr lang="en-US" dirty="0" smtClean="0"/>
              <a:t>Redistribution *</a:t>
            </a:r>
          </a:p>
          <a:p>
            <a:pPr lvl="1"/>
            <a:endParaRPr lang="en-US" dirty="0"/>
          </a:p>
        </p:txBody>
      </p:sp>
      <p:sp>
        <p:nvSpPr>
          <p:cNvPr id="3" name="Content Placeholder 2"/>
          <p:cNvSpPr>
            <a:spLocks noGrp="1"/>
          </p:cNvSpPr>
          <p:nvPr>
            <p:ph idx="11"/>
          </p:nvPr>
        </p:nvSpPr>
        <p:spPr>
          <a:xfrm>
            <a:off x="3056285" y="2224209"/>
            <a:ext cx="2438400" cy="2319429"/>
          </a:xfrm>
        </p:spPr>
        <p:txBody>
          <a:bodyPr>
            <a:normAutofit fontScale="92500" lnSpcReduction="10000"/>
          </a:bodyPr>
          <a:lstStyle/>
          <a:p>
            <a:r>
              <a:rPr lang="en-US" b="1" dirty="0" smtClean="0"/>
              <a:t>Security</a:t>
            </a:r>
          </a:p>
          <a:p>
            <a:pPr lvl="1"/>
            <a:r>
              <a:rPr lang="en-US" dirty="0" smtClean="0"/>
              <a:t>Authentication</a:t>
            </a:r>
          </a:p>
          <a:p>
            <a:pPr lvl="1"/>
            <a:r>
              <a:rPr lang="en-US" dirty="0" smtClean="0"/>
              <a:t>Encryption</a:t>
            </a:r>
          </a:p>
          <a:p>
            <a:r>
              <a:rPr lang="en-US" b="1" dirty="0" smtClean="0"/>
              <a:t>Administration</a:t>
            </a:r>
          </a:p>
          <a:p>
            <a:pPr lvl="1"/>
            <a:r>
              <a:rPr lang="en-US" dirty="0" smtClean="0"/>
              <a:t>Centralized Configuration</a:t>
            </a:r>
          </a:p>
          <a:p>
            <a:pPr lvl="1"/>
            <a:r>
              <a:rPr lang="en-US" dirty="0" smtClean="0"/>
              <a:t>Automated Installs</a:t>
            </a:r>
          </a:p>
          <a:p>
            <a:pPr lvl="1"/>
            <a:r>
              <a:rPr lang="en-US" dirty="0" smtClean="0"/>
              <a:t>Zero-down time Upgrades</a:t>
            </a:r>
          </a:p>
          <a:p>
            <a:pPr lvl="1"/>
            <a:r>
              <a:rPr lang="en-US" dirty="0" err="1" smtClean="0"/>
              <a:t>DevOps</a:t>
            </a:r>
            <a:endParaRPr lang="en-US" dirty="0" smtClean="0"/>
          </a:p>
          <a:p>
            <a:pPr marL="285750" lvl="1" indent="0">
              <a:buNone/>
            </a:pPr>
            <a:endParaRPr lang="en-US" dirty="0" smtClean="0"/>
          </a:p>
          <a:p>
            <a:pPr lvl="1"/>
            <a:endParaRPr lang="en-US" dirty="0"/>
          </a:p>
        </p:txBody>
      </p:sp>
      <p:sp>
        <p:nvSpPr>
          <p:cNvPr id="4" name="Content Placeholder 3"/>
          <p:cNvSpPr>
            <a:spLocks noGrp="1"/>
          </p:cNvSpPr>
          <p:nvPr>
            <p:ph idx="12"/>
          </p:nvPr>
        </p:nvSpPr>
        <p:spPr>
          <a:xfrm>
            <a:off x="5919531" y="2199843"/>
            <a:ext cx="2438400" cy="2151326"/>
          </a:xfrm>
        </p:spPr>
        <p:txBody>
          <a:bodyPr>
            <a:normAutofit lnSpcReduction="10000"/>
          </a:bodyPr>
          <a:lstStyle/>
          <a:p>
            <a:r>
              <a:rPr lang="en-US" b="1" dirty="0"/>
              <a:t>Monitoring</a:t>
            </a:r>
          </a:p>
          <a:p>
            <a:pPr lvl="1"/>
            <a:r>
              <a:rPr lang="en-US" dirty="0"/>
              <a:t>Health Checks</a:t>
            </a:r>
          </a:p>
          <a:p>
            <a:pPr lvl="1"/>
            <a:r>
              <a:rPr lang="en-US" dirty="0" smtClean="0"/>
              <a:t>Performance Monitoring</a:t>
            </a:r>
            <a:endParaRPr lang="en-US" dirty="0"/>
          </a:p>
          <a:p>
            <a:pPr lvl="1"/>
            <a:r>
              <a:rPr lang="en-US" dirty="0" smtClean="0"/>
              <a:t>Alerting</a:t>
            </a:r>
          </a:p>
          <a:p>
            <a:r>
              <a:rPr lang="en-US" b="1" dirty="0" smtClean="0"/>
              <a:t>Troubleshooting</a:t>
            </a:r>
          </a:p>
          <a:p>
            <a:pPr lvl="1"/>
            <a:r>
              <a:rPr lang="en-US" dirty="0" smtClean="0"/>
              <a:t>Centralized Logging</a:t>
            </a:r>
          </a:p>
          <a:p>
            <a:pPr lvl="1"/>
            <a:r>
              <a:rPr lang="en-US" dirty="0" smtClean="0"/>
              <a:t>Diagnostic Checks</a:t>
            </a:r>
            <a:endParaRPr lang="en-US" dirty="0"/>
          </a:p>
        </p:txBody>
      </p:sp>
      <p:sp>
        <p:nvSpPr>
          <p:cNvPr id="5" name="Footer Placeholder 4"/>
          <p:cNvSpPr>
            <a:spLocks noGrp="1"/>
          </p:cNvSpPr>
          <p:nvPr>
            <p:ph type="ftr" sz="quarter" idx="13"/>
          </p:nvPr>
        </p:nvSpPr>
        <p:spPr>
          <a:xfrm>
            <a:off x="448408" y="4980838"/>
            <a:ext cx="928688" cy="107950"/>
          </a:xfrm>
        </p:spPr>
        <p:txBody>
          <a:bodyPr/>
          <a:lstStyle/>
          <a:p>
            <a:r>
              <a:rPr lang="en-US" smtClean="0"/>
              <a:t>© 2014 Teradata</a:t>
            </a:r>
            <a:endParaRPr lang="en-US" dirty="0"/>
          </a:p>
        </p:txBody>
      </p:sp>
      <p:sp>
        <p:nvSpPr>
          <p:cNvPr id="6" name="Text Placeholder 5"/>
          <p:cNvSpPr>
            <a:spLocks noGrp="1"/>
          </p:cNvSpPr>
          <p:nvPr>
            <p:ph type="body" sz="quarter" idx="15"/>
          </p:nvPr>
        </p:nvSpPr>
        <p:spPr>
          <a:xfrm>
            <a:off x="3289202" y="5066791"/>
            <a:ext cx="2548012" cy="106186"/>
          </a:xfrm>
        </p:spPr>
        <p:txBody>
          <a:bodyPr/>
          <a:lstStyle/>
          <a:p>
            <a:endParaRPr lang="en-US"/>
          </a:p>
        </p:txBody>
      </p:sp>
      <p:sp>
        <p:nvSpPr>
          <p:cNvPr id="8" name="Title 7"/>
          <p:cNvSpPr>
            <a:spLocks noGrp="1"/>
          </p:cNvSpPr>
          <p:nvPr>
            <p:ph type="title"/>
          </p:nvPr>
        </p:nvSpPr>
        <p:spPr/>
        <p:txBody>
          <a:bodyPr/>
          <a:lstStyle/>
          <a:p>
            <a:r>
              <a:rPr lang="en-US" dirty="0" err="1" smtClean="0"/>
              <a:t>QueryGrid</a:t>
            </a:r>
            <a:r>
              <a:rPr lang="en-US" dirty="0" smtClean="0"/>
              <a:t> 2.0</a:t>
            </a:r>
            <a:r>
              <a:rPr lang="zh-CN" altLang="en-US" dirty="0" smtClean="0"/>
              <a:t>功能特性</a:t>
            </a:r>
            <a:endParaRPr lang="en-US" dirty="0"/>
          </a:p>
        </p:txBody>
      </p:sp>
      <p:sp>
        <p:nvSpPr>
          <p:cNvPr id="10" name="TextBox 9"/>
          <p:cNvSpPr txBox="1"/>
          <p:nvPr/>
        </p:nvSpPr>
        <p:spPr>
          <a:xfrm>
            <a:off x="6302023" y="4611156"/>
            <a:ext cx="1696893"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*Future</a:t>
            </a:r>
            <a:endParaRPr lang="en-US" dirty="0" smtClean="0">
              <a:solidFill>
                <a:srgbClr val="231F20"/>
              </a:solidFill>
            </a:endParaRPr>
          </a:p>
        </p:txBody>
      </p:sp>
      <p:sp>
        <p:nvSpPr>
          <p:cNvPr id="12" name="TextBox 11"/>
          <p:cNvSpPr txBox="1"/>
          <p:nvPr/>
        </p:nvSpPr>
        <p:spPr>
          <a:xfrm>
            <a:off x="345138" y="818954"/>
            <a:ext cx="8644776" cy="1298817"/>
          </a:xfrm>
          <a:prstGeom prst="rect">
            <a:avLst/>
          </a:prstGeom>
          <a:noFill/>
        </p:spPr>
        <p:txBody>
          <a:bodyPr wrap="square" rtlCol="0">
            <a:spAutoFit/>
          </a:bodyPr>
          <a:lstStyle/>
          <a:p>
            <a:pPr marL="285750" indent="-285750">
              <a:lnSpc>
                <a:spcPct val="95000"/>
              </a:lnSpc>
              <a:spcBef>
                <a:spcPts val="400"/>
              </a:spcBef>
              <a:buFont typeface="Arial"/>
              <a:buChar char="•"/>
            </a:pPr>
            <a:r>
              <a:rPr lang="en-US" dirty="0" smtClean="0">
                <a:solidFill>
                  <a:srgbClr val="231F20"/>
                </a:solidFill>
              </a:rPr>
              <a:t>Higher Performing, Higher Concurrency architecture</a:t>
            </a:r>
          </a:p>
          <a:p>
            <a:pPr marL="285750" indent="-285750">
              <a:lnSpc>
                <a:spcPct val="95000"/>
              </a:lnSpc>
              <a:spcBef>
                <a:spcPts val="400"/>
              </a:spcBef>
              <a:buFont typeface="Arial"/>
              <a:buChar char="•"/>
            </a:pPr>
            <a:r>
              <a:rPr lang="en-US" dirty="0" smtClean="0">
                <a:solidFill>
                  <a:srgbClr val="231F20"/>
                </a:solidFill>
              </a:rPr>
              <a:t>All enabled query engines can initiate data access</a:t>
            </a:r>
          </a:p>
          <a:p>
            <a:pPr marL="285750" indent="-285750">
              <a:lnSpc>
                <a:spcPct val="95000"/>
              </a:lnSpc>
              <a:spcBef>
                <a:spcPts val="400"/>
              </a:spcBef>
              <a:buFont typeface="Arial"/>
              <a:buChar char="•"/>
            </a:pPr>
            <a:r>
              <a:rPr lang="en-US" dirty="0" smtClean="0">
                <a:solidFill>
                  <a:srgbClr val="231F20"/>
                </a:solidFill>
              </a:rPr>
              <a:t>Universal feature set provided by all connectors</a:t>
            </a:r>
          </a:p>
          <a:p>
            <a:pPr marL="285750" indent="-285750">
              <a:lnSpc>
                <a:spcPct val="95000"/>
              </a:lnSpc>
              <a:spcBef>
                <a:spcPts val="400"/>
              </a:spcBef>
              <a:buFont typeface="Arial"/>
              <a:buChar char="•"/>
            </a:pPr>
            <a:r>
              <a:rPr lang="en-US" dirty="0">
                <a:solidFill>
                  <a:srgbClr val="231F20"/>
                </a:solidFill>
              </a:rPr>
              <a:t>Includes an expanded feature </a:t>
            </a:r>
            <a:r>
              <a:rPr lang="en-US" dirty="0" smtClean="0">
                <a:solidFill>
                  <a:srgbClr val="231F20"/>
                </a:solidFill>
              </a:rPr>
              <a:t>set</a:t>
            </a:r>
            <a:endParaRPr lang="en-US" dirty="0">
              <a:solidFill>
                <a:srgbClr val="231F20"/>
              </a:solidFill>
            </a:endParaRPr>
          </a:p>
        </p:txBody>
      </p:sp>
    </p:spTree>
    <p:extLst>
      <p:ext uri="{BB962C8B-B14F-4D97-AF65-F5344CB8AC3E}">
        <p14:creationId xmlns:p14="http://schemas.microsoft.com/office/powerpoint/2010/main" val="10037722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客户案例</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05957160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415" y="173736"/>
            <a:ext cx="8229600" cy="704088"/>
          </a:xfrm>
        </p:spPr>
        <p:txBody>
          <a:bodyPr/>
          <a:lstStyle/>
          <a:p>
            <a:r>
              <a:rPr lang="en-US" dirty="0" err="1" smtClean="0"/>
              <a:t>QueryGrid</a:t>
            </a:r>
            <a:r>
              <a:rPr lang="zh-CN" altLang="en-US" dirty="0" smtClean="0"/>
              <a:t>应用场景案例</a:t>
            </a:r>
            <a:r>
              <a:rPr lang="en-US" dirty="0" smtClean="0"/>
              <a:t/>
            </a:r>
            <a:br>
              <a:rPr lang="en-US" dirty="0" smtClean="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0676210"/>
              </p:ext>
            </p:extLst>
          </p:nvPr>
        </p:nvGraphicFramePr>
        <p:xfrm>
          <a:off x="327454" y="682905"/>
          <a:ext cx="8489092" cy="4038496"/>
        </p:xfrm>
        <a:graphic>
          <a:graphicData uri="http://schemas.openxmlformats.org/drawingml/2006/table">
            <a:tbl>
              <a:tblPr firstRow="1" bandRow="1">
                <a:tableStyleId>{21E4AEA4-8DFA-4A89-87EB-49C32662AFE0}</a:tableStyleId>
              </a:tblPr>
              <a:tblGrid>
                <a:gridCol w="2656703"/>
                <a:gridCol w="4596713"/>
                <a:gridCol w="1235676"/>
              </a:tblGrid>
              <a:tr h="242339">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行业客户</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场景</a:t>
                      </a:r>
                      <a:endParaRPr lang="en-US" sz="1600" dirty="0">
                        <a:solidFill>
                          <a:schemeClr val="bg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dirty="0" smtClean="0">
                          <a:solidFill>
                            <a:schemeClr val="lt1"/>
                          </a:solidFill>
                          <a:effectLst/>
                          <a:latin typeface="+mn-lt"/>
                          <a:ea typeface="+mn-ea"/>
                          <a:cs typeface="+mn-cs"/>
                        </a:rPr>
                        <a:t>成熟度</a:t>
                      </a:r>
                      <a:endParaRPr lang="en-US" sz="1600" dirty="0">
                        <a:solidFill>
                          <a:schemeClr val="bg1"/>
                        </a:solidFill>
                        <a:effectLst/>
                        <a:latin typeface="+mn-lt"/>
                        <a:ea typeface="Calibri"/>
                        <a:cs typeface="Times New Roman"/>
                      </a:endParaRPr>
                    </a:p>
                  </a:txBody>
                  <a:tcPr marL="68580" marR="68580" marT="0" marB="0" anchor="ctr"/>
                </a:tc>
              </a:tr>
              <a:tr h="291452">
                <a:tc rowSpan="2">
                  <a:txBody>
                    <a:bodyPr/>
                    <a:lstStyle/>
                    <a:p>
                      <a:pPr marL="0" marR="0" lvl="0" indent="0">
                        <a:spcBef>
                          <a:spcPts val="0"/>
                        </a:spcBef>
                        <a:spcAft>
                          <a:spcPts val="0"/>
                        </a:spcAft>
                        <a:buFont typeface="+mj-lt"/>
                        <a:buNone/>
                      </a:pPr>
                      <a:r>
                        <a:rPr lang="zh-CN" altLang="en-US" sz="1600" b="0" kern="1200" dirty="0" smtClean="0">
                          <a:solidFill>
                            <a:schemeClr val="bg1"/>
                          </a:solidFill>
                          <a:effectLst/>
                          <a:latin typeface="+mn-lt"/>
                          <a:ea typeface="+mn-ea"/>
                          <a:cs typeface="+mn-cs"/>
                        </a:rPr>
                        <a:t>车辆制造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tx1"/>
                          </a:solidFill>
                          <a:effectLst/>
                          <a:latin typeface="+mn-lt"/>
                          <a:ea typeface="Calibri"/>
                          <a:cs typeface="Times New Roman"/>
                        </a:rPr>
                        <a:t>维护目标识别</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dk1"/>
                          </a:solidFill>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识别过度保养</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 </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a:txBody>
                    <a:bodyPr/>
                    <a:lstStyle/>
                    <a:p>
                      <a:pPr marL="0" marR="0" lvl="0" indent="0">
                        <a:spcBef>
                          <a:spcPts val="0"/>
                        </a:spcBef>
                        <a:spcAft>
                          <a:spcPts val="0"/>
                        </a:spcAft>
                        <a:buFont typeface="+mj-lt"/>
                        <a:buNone/>
                      </a:pPr>
                      <a:r>
                        <a:rPr lang="zh-CN" altLang="en-US" sz="1600" kern="1200" dirty="0" smtClean="0">
                          <a:solidFill>
                            <a:schemeClr val="bg1"/>
                          </a:solidFill>
                          <a:effectLst/>
                        </a:rPr>
                        <a:t>通讯</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提高客户保有量</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rowSpan="2">
                  <a:txBody>
                    <a:bodyPr/>
                    <a:lstStyle/>
                    <a:p>
                      <a:pPr marL="0" marR="0" lvl="0" indent="0">
                        <a:spcBef>
                          <a:spcPts val="0"/>
                        </a:spcBef>
                        <a:spcAft>
                          <a:spcPts val="0"/>
                        </a:spcAft>
                        <a:buFont typeface="+mj-lt"/>
                        <a:buNone/>
                      </a:pPr>
                      <a:r>
                        <a:rPr lang="zh-CN" altLang="en-US" sz="1600" kern="1200" dirty="0" smtClean="0">
                          <a:solidFill>
                            <a:schemeClr val="bg1"/>
                          </a:solidFill>
                          <a:effectLst/>
                        </a:rPr>
                        <a:t>金融服务</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dk1"/>
                          </a:solidFill>
                          <a:effectLst/>
                          <a:latin typeface="+mn-lt"/>
                          <a:ea typeface="+mn-ea"/>
                          <a:cs typeface="+mn-cs"/>
                        </a:rPr>
                        <a:t>监控经纪业务合规</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sz="1600" b="0" dirty="0">
                        <a:solidFill>
                          <a:schemeClr val="tx1"/>
                        </a:solidFill>
                        <a:effectLst/>
                        <a:latin typeface="STSong" charset="-122"/>
                        <a:ea typeface="STSong" charset="-122"/>
                        <a:cs typeface="STSong" charset="-122"/>
                      </a:endParaRPr>
                    </a:p>
                  </a:txBody>
                  <a:tcPr marL="68580" marR="68580" marT="0" marB="0" anchor="ctr"/>
                </a:tc>
              </a:tr>
              <a:tr h="242339">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网页日志序列化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rowSpan="3">
                  <a:txBody>
                    <a:bodyPr/>
                    <a:lstStyle/>
                    <a:p>
                      <a:pPr marL="0" marR="0" lvl="0" indent="0">
                        <a:spcBef>
                          <a:spcPts val="0"/>
                        </a:spcBef>
                        <a:spcAft>
                          <a:spcPts val="0"/>
                        </a:spcAft>
                        <a:buFont typeface="+mj-lt"/>
                        <a:buNone/>
                      </a:pPr>
                      <a:r>
                        <a:rPr lang="zh-CN" altLang="en-US" sz="1600" b="0" kern="1200" dirty="0" smtClean="0">
                          <a:solidFill>
                            <a:schemeClr val="bg1"/>
                          </a:solidFill>
                          <a:effectLst/>
                          <a:latin typeface="+mn-lt"/>
                          <a:ea typeface="+mn-ea"/>
                          <a:cs typeface="+mn-cs"/>
                        </a:rPr>
                        <a:t>旅游</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tx1"/>
                          </a:solidFill>
                          <a:effectLst/>
                          <a:latin typeface="+mn-lt"/>
                          <a:ea typeface="Calibri"/>
                          <a:cs typeface="Times New Roman"/>
                        </a:rPr>
                        <a:t>网络日志渠道用户转化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en-US" altLang="zh-CN" sz="1600" b="0" dirty="0" smtClean="0">
                          <a:effectLst/>
                        </a:rPr>
                        <a:t>IVR</a:t>
                      </a:r>
                      <a:r>
                        <a:rPr lang="zh-CN" altLang="en-US" sz="1600" b="0" dirty="0" smtClean="0">
                          <a:effectLst/>
                        </a:rPr>
                        <a:t>呼叫中心日志用户转化</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 </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提升网页设计</a:t>
                      </a:r>
                      <a:r>
                        <a:rPr lang="zh-CN" altLang="en-US" sz="1600" b="0" baseline="0" dirty="0" smtClean="0">
                          <a:effectLst/>
                        </a:rPr>
                        <a:t>及</a:t>
                      </a:r>
                      <a:r>
                        <a:rPr lang="en-US" altLang="zh-CN" sz="1600" b="0" baseline="0" dirty="0" smtClean="0">
                          <a:effectLst/>
                        </a:rPr>
                        <a:t>A/B</a:t>
                      </a:r>
                      <a:r>
                        <a:rPr lang="zh-CN" altLang="en-US" sz="1600" b="0" baseline="0" dirty="0" smtClean="0">
                          <a:effectLst/>
                        </a:rPr>
                        <a:t>测试</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计算机制造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从客户浏览日志识别潜在客户</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rowSpan="2">
                  <a:txBody>
                    <a:bodyPr/>
                    <a:lstStyle/>
                    <a:p>
                      <a:pPr marL="0" marR="0" lvl="0" indent="0">
                        <a:spcBef>
                          <a:spcPts val="0"/>
                        </a:spcBef>
                        <a:spcAft>
                          <a:spcPts val="0"/>
                        </a:spcAft>
                        <a:buFont typeface="+mj-lt"/>
                        <a:buNone/>
                      </a:pPr>
                      <a:r>
                        <a:rPr lang="zh-CN" altLang="en-US" sz="1600" kern="1200" dirty="0" smtClean="0">
                          <a:solidFill>
                            <a:schemeClr val="bg1"/>
                          </a:solidFill>
                          <a:effectLst/>
                        </a:rPr>
                        <a:t>电信运营商</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减少客户流失</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solidFill>
                            <a:schemeClr val="tx1"/>
                          </a:solidFill>
                          <a:effectLst/>
                          <a:latin typeface="STSong" charset="-122"/>
                          <a:ea typeface="STSong" charset="-122"/>
                          <a:cs typeface="STSong" charset="-122"/>
                        </a:rPr>
                        <a:t>日常应用</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vMerge="1">
                  <a:txBody>
                    <a:bodyPr/>
                    <a:lstStyle/>
                    <a:p>
                      <a:pPr marL="0" marR="0" lvl="0" indent="0">
                        <a:spcBef>
                          <a:spcPts val="0"/>
                        </a:spcBef>
                        <a:spcAft>
                          <a:spcPts val="0"/>
                        </a:spcAft>
                        <a:buFont typeface="+mj-lt"/>
                        <a:buNone/>
                      </a:pPr>
                      <a:endParaRPr lang="en-US" sz="1400" b="0" dirty="0">
                        <a:solidFill>
                          <a:schemeClr val="tx1"/>
                        </a:solidFill>
                        <a:effectLst/>
                        <a:latin typeface="+mn-lt"/>
                        <a:ea typeface="Calibri"/>
                        <a:cs typeface="Times New Roman"/>
                      </a:endParaRPr>
                    </a:p>
                  </a:txBody>
                  <a:tcPr marL="68580" marR="68580" marT="0" marB="0" anchor="ctr"/>
                </a:tc>
                <a:tc>
                  <a:txBody>
                    <a:bodyPr/>
                    <a:lstStyle/>
                    <a:p>
                      <a:pPr marL="0" marR="0" lvl="0" indent="0">
                        <a:spcBef>
                          <a:spcPts val="0"/>
                        </a:spcBef>
                        <a:spcAft>
                          <a:spcPts val="0"/>
                        </a:spcAft>
                        <a:buFont typeface="+mj-lt"/>
                        <a:buNone/>
                      </a:pPr>
                      <a:r>
                        <a:rPr lang="zh-CN" altLang="en-US" sz="1600" b="0" dirty="0" smtClean="0">
                          <a:effectLst/>
                        </a:rPr>
                        <a:t>呼叫中心仪表盘之客户满意度</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电子商务</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提升站内检索</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91452">
                <a:tc>
                  <a:txBody>
                    <a:bodyPr/>
                    <a:lstStyle/>
                    <a:p>
                      <a:pPr marL="0" marR="0" lvl="0" indent="0">
                        <a:spcBef>
                          <a:spcPts val="0"/>
                        </a:spcBef>
                        <a:spcAft>
                          <a:spcPts val="0"/>
                        </a:spcAft>
                        <a:buFont typeface="+mj-lt"/>
                        <a:buNone/>
                      </a:pPr>
                      <a:r>
                        <a:rPr lang="zh-CN" altLang="en-US" sz="1600" kern="1200" dirty="0" smtClean="0">
                          <a:solidFill>
                            <a:schemeClr val="bg1"/>
                          </a:solidFill>
                          <a:effectLst/>
                        </a:rPr>
                        <a:t>金融系统服务商</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effectLst/>
                        </a:rPr>
                        <a:t>降低差旅费用支出</a:t>
                      </a:r>
                      <a:r>
                        <a:rPr lang="en-US" sz="1600" b="0" dirty="0" smtClean="0">
                          <a:effectLst/>
                        </a:rPr>
                        <a:t> </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生产上线</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r h="242339">
                <a:tc>
                  <a:txBody>
                    <a:bodyPr/>
                    <a:lstStyle/>
                    <a:p>
                      <a:pPr marL="0" marR="0" lvl="0" indent="0">
                        <a:spcBef>
                          <a:spcPts val="0"/>
                        </a:spcBef>
                        <a:spcAft>
                          <a:spcPts val="0"/>
                        </a:spcAft>
                        <a:buFont typeface="+mj-lt"/>
                        <a:buNone/>
                      </a:pPr>
                      <a:r>
                        <a:rPr lang="zh-CN" altLang="en-US" sz="1600" kern="1200" dirty="0" smtClean="0">
                          <a:solidFill>
                            <a:schemeClr val="bg1"/>
                          </a:solidFill>
                          <a:effectLst/>
                        </a:rPr>
                        <a:t>电子元器件制造</a:t>
                      </a:r>
                      <a:endParaRPr lang="en-US" sz="1600" b="0" dirty="0">
                        <a:solidFill>
                          <a:schemeClr val="bg1"/>
                        </a:solidFill>
                        <a:effectLst/>
                        <a:latin typeface="+mn-lt"/>
                        <a:ea typeface="Calibri"/>
                        <a:cs typeface="Times New Roman"/>
                      </a:endParaRPr>
                    </a:p>
                  </a:txBody>
                  <a:tcPr marL="68580" marR="68580" marT="0" marB="0" anchor="ctr">
                    <a:solidFill>
                      <a:schemeClr val="tx2"/>
                    </a:solidFill>
                  </a:tcPr>
                </a:tc>
                <a:tc>
                  <a:txBody>
                    <a:bodyPr/>
                    <a:lstStyle/>
                    <a:p>
                      <a:pPr marL="0" marR="0" lvl="0" indent="0">
                        <a:spcBef>
                          <a:spcPts val="0"/>
                        </a:spcBef>
                        <a:spcAft>
                          <a:spcPts val="0"/>
                        </a:spcAft>
                        <a:buFont typeface="+mj-lt"/>
                        <a:buNone/>
                      </a:pPr>
                      <a:r>
                        <a:rPr lang="zh-CN" altLang="en-US" sz="1600" b="0" dirty="0" smtClean="0">
                          <a:solidFill>
                            <a:schemeClr val="dk1"/>
                          </a:solidFill>
                          <a:effectLst/>
                          <a:latin typeface="+mn-lt"/>
                          <a:ea typeface="+mn-ea"/>
                          <a:cs typeface="+mn-cs"/>
                        </a:rPr>
                        <a:t>监控过程质量</a:t>
                      </a:r>
                      <a:endParaRPr lang="en-US" sz="1600" b="0" dirty="0">
                        <a:solidFill>
                          <a:schemeClr val="tx1"/>
                        </a:solidFill>
                        <a:effectLst/>
                        <a:latin typeface="+mn-lt"/>
                        <a:ea typeface="Calibri"/>
                        <a:cs typeface="Times New Roman"/>
                      </a:endParaRPr>
                    </a:p>
                  </a:txBody>
                  <a:tcPr marL="68580" marR="68580" marT="0" marB="0" anchor="ctr"/>
                </a:tc>
                <a:tc>
                  <a:txBody>
                    <a:bodyPr/>
                    <a:lstStyle/>
                    <a:p>
                      <a:pPr marL="0" marR="0" algn="ctr">
                        <a:spcBef>
                          <a:spcPts val="0"/>
                        </a:spcBef>
                        <a:spcAft>
                          <a:spcPts val="0"/>
                        </a:spcAft>
                      </a:pPr>
                      <a:r>
                        <a:rPr lang="zh-CN" altLang="en-US" sz="1600" b="0" dirty="0" smtClean="0">
                          <a:effectLst/>
                          <a:latin typeface="STSong" charset="-122"/>
                          <a:ea typeface="STSong" charset="-122"/>
                          <a:cs typeface="STSong" charset="-122"/>
                        </a:rPr>
                        <a:t>原型</a:t>
                      </a:r>
                      <a:endParaRPr lang="en-US" altLang="zh-CN" sz="1600" b="0" dirty="0">
                        <a:solidFill>
                          <a:schemeClr val="tx1"/>
                        </a:solidFill>
                        <a:effectLst/>
                        <a:latin typeface="STSong" charset="-122"/>
                        <a:ea typeface="STSong" charset="-122"/>
                        <a:cs typeface="STSong" charset="-122"/>
                      </a:endParaRPr>
                    </a:p>
                  </a:txBody>
                  <a:tcPr marL="68580" marR="68580" marT="0" marB="0" anchor="ctr"/>
                </a:tc>
              </a:tr>
            </a:tbl>
          </a:graphicData>
        </a:graphic>
      </p:graphicFrame>
    </p:spTree>
    <p:extLst>
      <p:ext uri="{BB962C8B-B14F-4D97-AF65-F5344CB8AC3E}">
        <p14:creationId xmlns:p14="http://schemas.microsoft.com/office/powerpoint/2010/main" val="209160778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r>
              <a:rPr lang="zh-CN" altLang="en-US" dirty="0" smtClean="0"/>
              <a:t>车辆制造商</a:t>
            </a:r>
            <a:endParaRPr lang="en-US" dirty="0"/>
          </a:p>
        </p:txBody>
      </p:sp>
      <p:sp>
        <p:nvSpPr>
          <p:cNvPr id="8" name="Content Placeholder 7"/>
          <p:cNvSpPr>
            <a:spLocks noGrp="1"/>
          </p:cNvSpPr>
          <p:nvPr>
            <p:ph idx="12"/>
          </p:nvPr>
        </p:nvSpPr>
        <p:spPr/>
        <p:txBody>
          <a:bodyPr>
            <a:normAutofit/>
          </a:bodyPr>
          <a:lstStyle/>
          <a:p>
            <a:pPr lvl="4"/>
            <a:r>
              <a:rPr lang="zh-CN" altLang="en-US" dirty="0" smtClean="0"/>
              <a:t>目标</a:t>
            </a:r>
            <a:endParaRPr lang="en-US" dirty="0" smtClean="0"/>
          </a:p>
          <a:p>
            <a:pPr lvl="0"/>
            <a:r>
              <a:rPr lang="zh-CN" altLang="en-US" dirty="0" smtClean="0"/>
              <a:t>利用传感器数据实现预测性维修</a:t>
            </a:r>
            <a:endParaRPr lang="en-US" altLang="zh-CN" dirty="0" smtClean="0"/>
          </a:p>
          <a:p>
            <a:pPr lvl="0"/>
            <a:r>
              <a:rPr lang="zh-CN" altLang="en-US" dirty="0" smtClean="0"/>
              <a:t>业务人员与工程师协作脱节</a:t>
            </a:r>
            <a:endParaRPr lang="en-US" dirty="0" smtClean="0"/>
          </a:p>
          <a:p>
            <a:pPr lvl="4"/>
            <a:r>
              <a:rPr lang="zh-CN" altLang="en-US" dirty="0" smtClean="0"/>
              <a:t>挑战</a:t>
            </a:r>
            <a:endParaRPr lang="en-US" dirty="0" smtClean="0"/>
          </a:p>
          <a:p>
            <a:r>
              <a:rPr lang="zh-CN" altLang="en-US" dirty="0" smtClean="0"/>
              <a:t>从传感器数据中获取更多的价值</a:t>
            </a:r>
            <a:endParaRPr lang="en-US" altLang="zh-CN" dirty="0" smtClean="0"/>
          </a:p>
          <a:p>
            <a:r>
              <a:rPr lang="zh-CN" altLang="en-US" dirty="0" smtClean="0"/>
              <a:t>业务用户如何使用</a:t>
            </a:r>
            <a:r>
              <a:rPr lang="en-US" altLang="zh-CN" dirty="0" smtClean="0"/>
              <a:t>SQL</a:t>
            </a:r>
            <a:r>
              <a:rPr lang="zh-CN" altLang="en-US" dirty="0" smtClean="0"/>
              <a:t>工具去获取数据并分析</a:t>
            </a:r>
            <a:r>
              <a:rPr lang="zh-CN" altLang="en-US" dirty="0" smtClean="0"/>
              <a:t>？</a:t>
            </a:r>
            <a:endParaRPr lang="en-US" dirty="0" smtClean="0"/>
          </a:p>
          <a:p>
            <a:pPr lvl="4"/>
            <a:r>
              <a:rPr lang="zh-CN" altLang="en-US" dirty="0" smtClean="0"/>
              <a:t>回报</a:t>
            </a:r>
            <a:endParaRPr lang="en-US" dirty="0" smtClean="0"/>
          </a:p>
          <a:p>
            <a:pPr lvl="0"/>
            <a:r>
              <a:rPr lang="en-US" dirty="0" err="1" smtClean="0"/>
              <a:t>QueryGrid</a:t>
            </a:r>
            <a:r>
              <a:rPr lang="zh-CN" altLang="en-US" dirty="0" smtClean="0"/>
              <a:t>为业务用户与工程师构建了一座沟通的桥梁</a:t>
            </a:r>
            <a:r>
              <a:rPr lang="zh-CN" altLang="en-US" dirty="0"/>
              <a:t>！</a:t>
            </a:r>
            <a:endParaRPr lang="en-US" dirty="0" smtClean="0"/>
          </a:p>
          <a:p>
            <a:pPr lvl="0"/>
            <a:endParaRPr lang="en-US" dirty="0" smtClean="0"/>
          </a:p>
          <a:p>
            <a:pPr lvl="0"/>
            <a:endParaRPr lang="en-US" dirty="0"/>
          </a:p>
        </p:txBody>
      </p:sp>
      <p:sp>
        <p:nvSpPr>
          <p:cNvPr id="57" name="Up Arrow 56"/>
          <p:cNvSpPr/>
          <p:nvPr/>
        </p:nvSpPr>
        <p:spPr>
          <a:xfrm>
            <a:off x="2326895" y="2615212"/>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6" name="Group 5"/>
          <p:cNvGrpSpPr/>
          <p:nvPr/>
        </p:nvGrpSpPr>
        <p:grpSpPr bwMode="gray">
          <a:xfrm>
            <a:off x="1706927" y="3196855"/>
            <a:ext cx="1459549" cy="1590939"/>
            <a:chOff x="449891" y="2995150"/>
            <a:chExt cx="1459549" cy="1590939"/>
          </a:xfrm>
        </p:grpSpPr>
        <p:sp>
          <p:nvSpPr>
            <p:cNvPr id="7" name="Rounded Rectangle 6"/>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9" name="TextBox 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11" name="Group 10"/>
            <p:cNvGrpSpPr>
              <a:grpSpLocks noChangeAspect="1"/>
            </p:cNvGrpSpPr>
            <p:nvPr/>
          </p:nvGrpSpPr>
          <p:grpSpPr bwMode="gray">
            <a:xfrm>
              <a:off x="822610" y="3572281"/>
              <a:ext cx="714111" cy="574703"/>
              <a:chOff x="4694998" y="1768070"/>
              <a:chExt cx="515998" cy="670101"/>
            </a:xfrm>
          </p:grpSpPr>
          <p:grpSp>
            <p:nvGrpSpPr>
              <p:cNvPr id="13" name="Group 12"/>
              <p:cNvGrpSpPr/>
              <p:nvPr/>
            </p:nvGrpSpPr>
            <p:grpSpPr bwMode="gray">
              <a:xfrm>
                <a:off x="4754007" y="1856148"/>
                <a:ext cx="397987" cy="493944"/>
                <a:chOff x="1066800" y="2121472"/>
                <a:chExt cx="289179" cy="358902"/>
              </a:xfrm>
            </p:grpSpPr>
            <p:sp>
              <p:nvSpPr>
                <p:cNvPr id="15"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6"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17"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4"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12" name="TextBox 11"/>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18" name="Group 17"/>
          <p:cNvGrpSpPr/>
          <p:nvPr/>
        </p:nvGrpSpPr>
        <p:grpSpPr bwMode="gray">
          <a:xfrm>
            <a:off x="1624642" y="1024274"/>
            <a:ext cx="1624118" cy="1626785"/>
            <a:chOff x="2097171" y="2995150"/>
            <a:chExt cx="1624118" cy="1626785"/>
          </a:xfrm>
        </p:grpSpPr>
        <p:sp>
          <p:nvSpPr>
            <p:cNvPr id="19" name="Rounded Rectangle 18"/>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20" name="Group 19"/>
            <p:cNvGrpSpPr/>
            <p:nvPr/>
          </p:nvGrpSpPr>
          <p:grpSpPr bwMode="gray">
            <a:xfrm>
              <a:off x="2552174" y="3556464"/>
              <a:ext cx="714111" cy="606333"/>
              <a:chOff x="4243818" y="4307694"/>
              <a:chExt cx="592878" cy="769942"/>
            </a:xfrm>
          </p:grpSpPr>
          <p:sp>
            <p:nvSpPr>
              <p:cNvPr id="23"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4"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6"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7"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8"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1" name="TextBox 20"/>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22" name="TextBox 21"/>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47" name="TextBox 46"/>
          <p:cNvSpPr txBox="1"/>
          <p:nvPr/>
        </p:nvSpPr>
        <p:spPr>
          <a:xfrm>
            <a:off x="273508" y="1758838"/>
            <a:ext cx="1082348" cy="307777"/>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业务分析师</a:t>
            </a:r>
            <a:endParaRPr lang="en-US" sz="1400" b="1" kern="0" dirty="0">
              <a:cs typeface="Arial" pitchFamily="34" charset="0"/>
            </a:endParaRPr>
          </a:p>
        </p:txBody>
      </p:sp>
      <p:grpSp>
        <p:nvGrpSpPr>
          <p:cNvPr id="48" name="Group 47"/>
          <p:cNvGrpSpPr/>
          <p:nvPr/>
        </p:nvGrpSpPr>
        <p:grpSpPr>
          <a:xfrm>
            <a:off x="649318" y="1448409"/>
            <a:ext cx="330725" cy="359854"/>
            <a:chOff x="9513899" y="857377"/>
            <a:chExt cx="925513" cy="1084136"/>
          </a:xfrm>
          <a:solidFill>
            <a:schemeClr val="accent2"/>
          </a:solidFill>
        </p:grpSpPr>
        <p:sp>
          <p:nvSpPr>
            <p:cNvPr id="49"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50"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sp>
        <p:nvSpPr>
          <p:cNvPr id="52" name="TextBox 51"/>
          <p:cNvSpPr txBox="1"/>
          <p:nvPr/>
        </p:nvSpPr>
        <p:spPr>
          <a:xfrm>
            <a:off x="367282" y="3881530"/>
            <a:ext cx="894797" cy="523220"/>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工程师</a:t>
            </a:r>
            <a:r>
              <a:rPr lang="zh-CN" altLang="en-US" sz="1400" b="1" kern="0" dirty="0">
                <a:cs typeface="Arial" pitchFamily="34" charset="0"/>
              </a:rPr>
              <a:t> </a:t>
            </a:r>
            <a:r>
              <a:rPr lang="en-US" sz="1400" b="1" kern="0" dirty="0" smtClean="0">
                <a:cs typeface="Arial" pitchFamily="34" charset="0"/>
              </a:rPr>
              <a:t>&amp;</a:t>
            </a:r>
            <a:endParaRPr lang="en-US" sz="1400" b="1" kern="0" dirty="0" smtClean="0">
              <a:cs typeface="Arial" pitchFamily="34" charset="0"/>
            </a:endParaRPr>
          </a:p>
          <a:p>
            <a:pPr algn="ctr" eaLnBrk="0" fontAlgn="base" hangingPunct="0">
              <a:spcBef>
                <a:spcPct val="0"/>
              </a:spcBef>
              <a:spcAft>
                <a:spcPct val="0"/>
              </a:spcAft>
              <a:defRPr/>
            </a:pPr>
            <a:r>
              <a:rPr lang="zh-CN" altLang="en-US" sz="1400" b="1" kern="0" dirty="0" smtClean="0">
                <a:cs typeface="Arial" pitchFamily="34" charset="0"/>
              </a:rPr>
              <a:t>程序员</a:t>
            </a:r>
            <a:endParaRPr lang="en-US" sz="1400" b="1" kern="0" dirty="0">
              <a:cs typeface="Arial" pitchFamily="34" charset="0"/>
            </a:endParaRPr>
          </a:p>
        </p:txBody>
      </p:sp>
      <p:grpSp>
        <p:nvGrpSpPr>
          <p:cNvPr id="53" name="Group 52"/>
          <p:cNvGrpSpPr/>
          <p:nvPr/>
        </p:nvGrpSpPr>
        <p:grpSpPr>
          <a:xfrm>
            <a:off x="649318" y="3571101"/>
            <a:ext cx="330725" cy="359854"/>
            <a:chOff x="9513899" y="857377"/>
            <a:chExt cx="925513" cy="1084136"/>
          </a:xfrm>
          <a:solidFill>
            <a:schemeClr val="accent2"/>
          </a:solidFill>
        </p:grpSpPr>
        <p:sp>
          <p:nvSpPr>
            <p:cNvPr id="54"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sp>
          <p:nvSpPr>
            <p:cNvPr id="55"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endParaRPr lang="en-US" sz="1400" kern="0" dirty="0"/>
            </a:p>
          </p:txBody>
        </p:sp>
      </p:grpSp>
      <p:sp>
        <p:nvSpPr>
          <p:cNvPr id="5" name="Left-Right Arrow 4"/>
          <p:cNvSpPr/>
          <p:nvPr/>
        </p:nvSpPr>
        <p:spPr>
          <a:xfrm>
            <a:off x="1142999" y="3713900"/>
            <a:ext cx="585511" cy="217055"/>
          </a:xfrm>
          <a:prstGeom prst="leftRightArrow">
            <a:avLst/>
          </a:prstGeom>
          <a:solidFill>
            <a:schemeClr val="accent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6" name="Left-Right Arrow 55"/>
          <p:cNvSpPr/>
          <p:nvPr/>
        </p:nvSpPr>
        <p:spPr>
          <a:xfrm>
            <a:off x="1142999" y="1585588"/>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0468" y="128779"/>
            <a:ext cx="865555" cy="887502"/>
          </a:xfrm>
          <a:prstGeom prst="rect">
            <a:avLst/>
          </a:prstGeom>
        </p:spPr>
      </p:pic>
      <p:sp>
        <p:nvSpPr>
          <p:cNvPr id="43" name="TextBox 42"/>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Tree>
    <p:extLst>
      <p:ext uri="{BB962C8B-B14F-4D97-AF65-F5344CB8AC3E}">
        <p14:creationId xmlns:p14="http://schemas.microsoft.com/office/powerpoint/2010/main" val="57583377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zh-CN" altLang="en-US" dirty="0" smtClean="0"/>
              <a:t>金融服务</a:t>
            </a:r>
            <a:endParaRPr lang="en-US" dirty="0"/>
          </a:p>
        </p:txBody>
      </p:sp>
      <p:sp>
        <p:nvSpPr>
          <p:cNvPr id="4" name="Content Placeholder 3"/>
          <p:cNvSpPr>
            <a:spLocks noGrp="1"/>
          </p:cNvSpPr>
          <p:nvPr>
            <p:ph idx="12"/>
          </p:nvPr>
        </p:nvSpPr>
        <p:spPr/>
        <p:txBody>
          <a:bodyPr>
            <a:normAutofit lnSpcReduction="10000"/>
          </a:bodyPr>
          <a:lstStyle/>
          <a:p>
            <a:pPr lvl="4"/>
            <a:r>
              <a:rPr lang="zh-CN" altLang="en-US" dirty="0" smtClean="0">
                <a:latin typeface="STSong" charset="-122"/>
                <a:ea typeface="STSong" charset="-122"/>
                <a:cs typeface="STSong" charset="-122"/>
              </a:rPr>
              <a:t>目标</a:t>
            </a:r>
            <a:endParaRPr lang="en-US" dirty="0" smtClean="0">
              <a:latin typeface="STSong" charset="-122"/>
              <a:ea typeface="STSong" charset="-122"/>
              <a:cs typeface="STSong" charset="-122"/>
            </a:endParaRPr>
          </a:p>
          <a:p>
            <a:pPr lvl="0"/>
            <a:r>
              <a:rPr lang="zh-CN" altLang="en-US" dirty="0" smtClean="0"/>
              <a:t>经纪人夸大了投资回报</a:t>
            </a:r>
            <a:endParaRPr lang="en-US" dirty="0" smtClean="0"/>
          </a:p>
          <a:p>
            <a:pPr lvl="0"/>
            <a:r>
              <a:rPr lang="zh-CN" altLang="en-US" dirty="0" smtClean="0"/>
              <a:t>政府审计与资金处罚</a:t>
            </a:r>
            <a:endParaRPr lang="en-US" dirty="0" smtClean="0"/>
          </a:p>
          <a:p>
            <a:pPr lvl="4"/>
            <a:r>
              <a:rPr lang="zh-CN" altLang="en-US" dirty="0" smtClean="0"/>
              <a:t>挑战</a:t>
            </a:r>
            <a:endParaRPr lang="en-US" dirty="0" smtClean="0"/>
          </a:p>
          <a:p>
            <a:pPr lvl="0"/>
            <a:r>
              <a:rPr lang="zh-CN" altLang="en-US" dirty="0" smtClean="0"/>
              <a:t>针对</a:t>
            </a:r>
            <a:r>
              <a:rPr lang="en-US" altLang="zh-CN" dirty="0" smtClean="0"/>
              <a:t>Out</a:t>
            </a:r>
            <a:r>
              <a:rPr lang="en-US" altLang="zh-CN" dirty="0" smtClean="0"/>
              <a:t>look</a:t>
            </a:r>
            <a:r>
              <a:rPr lang="zh-CN" altLang="en-US" dirty="0" smtClean="0"/>
              <a:t>邮件内容文本分析</a:t>
            </a:r>
            <a:endParaRPr lang="en-US" dirty="0" smtClean="0"/>
          </a:p>
          <a:p>
            <a:r>
              <a:rPr lang="zh-CN" altLang="en-US" dirty="0" smtClean="0"/>
              <a:t>调查可能存在的违规</a:t>
            </a:r>
            <a:endParaRPr lang="en-US" altLang="zh-CN" dirty="0"/>
          </a:p>
          <a:p>
            <a:r>
              <a:rPr lang="zh-CN" altLang="en-US" dirty="0" smtClean="0"/>
              <a:t>序列化会话</a:t>
            </a:r>
            <a:endParaRPr lang="en-US" dirty="0" smtClean="0"/>
          </a:p>
          <a:p>
            <a:pPr lvl="4"/>
            <a:r>
              <a:rPr lang="zh-CN" altLang="en-US" dirty="0" smtClean="0"/>
              <a:t>回报</a:t>
            </a:r>
            <a:endParaRPr lang="en-US" dirty="0" smtClean="0"/>
          </a:p>
          <a:p>
            <a:pPr lvl="0"/>
            <a:r>
              <a:rPr lang="zh-CN" altLang="en-US" dirty="0" smtClean="0"/>
              <a:t>排除了</a:t>
            </a:r>
            <a:r>
              <a:rPr lang="en-US" dirty="0" smtClean="0"/>
              <a:t>50%</a:t>
            </a:r>
            <a:r>
              <a:rPr lang="zh-CN" altLang="en-US" dirty="0" smtClean="0"/>
              <a:t>的假性案件</a:t>
            </a:r>
            <a:endParaRPr lang="en-US" altLang="zh-CN" dirty="0" smtClean="0"/>
          </a:p>
          <a:p>
            <a:pPr lvl="0"/>
            <a:r>
              <a:rPr lang="zh-CN" altLang="en-US" dirty="0" smtClean="0"/>
              <a:t>极大地降低阅读邮件的人工</a:t>
            </a:r>
            <a:endParaRPr lang="en-US" dirty="0"/>
          </a:p>
        </p:txBody>
      </p:sp>
      <p:sp>
        <p:nvSpPr>
          <p:cNvPr id="6" name="Left-Right Arrow 5"/>
          <p:cNvSpPr/>
          <p:nvPr/>
        </p:nvSpPr>
        <p:spPr>
          <a:xfrm>
            <a:off x="1501216" y="1729230"/>
            <a:ext cx="58551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7" name="Group 6"/>
          <p:cNvGrpSpPr/>
          <p:nvPr/>
        </p:nvGrpSpPr>
        <p:grpSpPr bwMode="gray">
          <a:xfrm>
            <a:off x="1728748" y="1024365"/>
            <a:ext cx="1457850" cy="1626785"/>
            <a:chOff x="3909016" y="2995150"/>
            <a:chExt cx="1457850" cy="1626785"/>
          </a:xfrm>
        </p:grpSpPr>
        <p:sp>
          <p:nvSpPr>
            <p:cNvPr id="8" name="Rounded Rectangle 7"/>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9" name="Group 8"/>
            <p:cNvGrpSpPr>
              <a:grpSpLocks noChangeAspect="1"/>
            </p:cNvGrpSpPr>
            <p:nvPr/>
          </p:nvGrpSpPr>
          <p:grpSpPr bwMode="gray">
            <a:xfrm>
              <a:off x="4215269" y="3632355"/>
              <a:ext cx="845347" cy="454554"/>
              <a:chOff x="1981200" y="1219200"/>
              <a:chExt cx="914400" cy="579334"/>
            </a:xfrm>
          </p:grpSpPr>
          <p:grpSp>
            <p:nvGrpSpPr>
              <p:cNvPr id="12" name="Group 11"/>
              <p:cNvGrpSpPr/>
              <p:nvPr/>
            </p:nvGrpSpPr>
            <p:grpSpPr bwMode="gray">
              <a:xfrm>
                <a:off x="1981200" y="1242374"/>
                <a:ext cx="486390" cy="486390"/>
                <a:chOff x="1981200" y="1242374"/>
                <a:chExt cx="486390" cy="486390"/>
              </a:xfrm>
            </p:grpSpPr>
            <p:sp>
              <p:nvSpPr>
                <p:cNvPr id="14"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5"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6"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7"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8"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3" name="Freeform 12"/>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0" name="TextBox 9"/>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1" name="TextBox 10"/>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sp>
        <p:nvSpPr>
          <p:cNvPr id="22" name="Up Arrow 21"/>
          <p:cNvSpPr/>
          <p:nvPr/>
        </p:nvSpPr>
        <p:spPr>
          <a:xfrm>
            <a:off x="2340342" y="2628659"/>
            <a:ext cx="219612" cy="662299"/>
          </a:xfrm>
          <a:prstGeom prst="up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23" name="Group 22"/>
          <p:cNvGrpSpPr/>
          <p:nvPr/>
        </p:nvGrpSpPr>
        <p:grpSpPr bwMode="gray">
          <a:xfrm>
            <a:off x="1727899" y="3210302"/>
            <a:ext cx="1459549" cy="1590939"/>
            <a:chOff x="449891" y="2995150"/>
            <a:chExt cx="1459549" cy="1590939"/>
          </a:xfrm>
        </p:grpSpPr>
        <p:sp>
          <p:nvSpPr>
            <p:cNvPr id="24" name="Rounded Rectangle 23"/>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5" name="TextBox 24"/>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26" name="Group 25"/>
            <p:cNvGrpSpPr>
              <a:grpSpLocks noChangeAspect="1"/>
            </p:cNvGrpSpPr>
            <p:nvPr/>
          </p:nvGrpSpPr>
          <p:grpSpPr bwMode="gray">
            <a:xfrm>
              <a:off x="822610" y="3572281"/>
              <a:ext cx="714111" cy="574703"/>
              <a:chOff x="4694998" y="1768070"/>
              <a:chExt cx="515998" cy="670101"/>
            </a:xfrm>
          </p:grpSpPr>
          <p:grpSp>
            <p:nvGrpSpPr>
              <p:cNvPr id="28" name="Group 27"/>
              <p:cNvGrpSpPr/>
              <p:nvPr/>
            </p:nvGrpSpPr>
            <p:grpSpPr bwMode="gray">
              <a:xfrm>
                <a:off x="4754007" y="1856148"/>
                <a:ext cx="397987" cy="493944"/>
                <a:chOff x="1066800" y="2121472"/>
                <a:chExt cx="289179" cy="358902"/>
              </a:xfrm>
            </p:grpSpPr>
            <p:sp>
              <p:nvSpPr>
                <p:cNvPr id="30"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1"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2"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9"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27" name="TextBox 26"/>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3" name="Group 32"/>
          <p:cNvGrpSpPr/>
          <p:nvPr/>
        </p:nvGrpSpPr>
        <p:grpSpPr>
          <a:xfrm>
            <a:off x="118038" y="3303194"/>
            <a:ext cx="1261884" cy="618206"/>
            <a:chOff x="197186" y="1461856"/>
            <a:chExt cx="1261884" cy="618206"/>
          </a:xfrm>
        </p:grpSpPr>
        <p:sp>
          <p:nvSpPr>
            <p:cNvPr id="34" name="TextBox 33"/>
            <p:cNvSpPr txBox="1"/>
            <p:nvPr/>
          </p:nvSpPr>
          <p:spPr>
            <a:xfrm>
              <a:off x="197186" y="1772285"/>
              <a:ext cx="1261884" cy="307777"/>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业务分析人员</a:t>
              </a:r>
              <a:endParaRPr lang="en-US" sz="1400" b="1" kern="0" dirty="0">
                <a:cs typeface="Arial" pitchFamily="34" charset="0"/>
              </a:endParaRPr>
            </a:p>
          </p:txBody>
        </p:sp>
        <p:grpSp>
          <p:nvGrpSpPr>
            <p:cNvPr id="35" name="Group 34"/>
            <p:cNvGrpSpPr/>
            <p:nvPr/>
          </p:nvGrpSpPr>
          <p:grpSpPr>
            <a:xfrm>
              <a:off x="662765" y="1461856"/>
              <a:ext cx="330725" cy="359854"/>
              <a:chOff x="9513899" y="857377"/>
              <a:chExt cx="925513" cy="1084136"/>
            </a:xfrm>
            <a:solidFill>
              <a:schemeClr val="accent2"/>
            </a:solidFill>
          </p:grpSpPr>
          <p:sp>
            <p:nvSpPr>
              <p:cNvPr id="36"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37"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sp>
        <p:nvSpPr>
          <p:cNvPr id="38" name="TextBox 37"/>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grpSp>
        <p:nvGrpSpPr>
          <p:cNvPr id="39" name="Group 38"/>
          <p:cNvGrpSpPr/>
          <p:nvPr/>
        </p:nvGrpSpPr>
        <p:grpSpPr bwMode="gray">
          <a:xfrm>
            <a:off x="-63080" y="1024365"/>
            <a:ext cx="1624118" cy="1626785"/>
            <a:chOff x="2097171" y="2995150"/>
            <a:chExt cx="1624118" cy="1626785"/>
          </a:xfrm>
        </p:grpSpPr>
        <p:sp>
          <p:nvSpPr>
            <p:cNvPr id="40" name="Rounded Rectangle 39"/>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1" name="Group 40"/>
            <p:cNvGrpSpPr/>
            <p:nvPr/>
          </p:nvGrpSpPr>
          <p:grpSpPr bwMode="gray">
            <a:xfrm>
              <a:off x="2552174" y="3556464"/>
              <a:ext cx="714111" cy="606333"/>
              <a:chOff x="4243818" y="4307694"/>
              <a:chExt cx="592878" cy="769942"/>
            </a:xfrm>
          </p:grpSpPr>
          <p:sp>
            <p:nvSpPr>
              <p:cNvPr id="44"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5"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6"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7"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2" name="TextBox 41"/>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3" name="TextBox 42"/>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1" name="Left-Right Arrow 50"/>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2" name="Group 51"/>
          <p:cNvGrpSpPr/>
          <p:nvPr/>
        </p:nvGrpSpPr>
        <p:grpSpPr>
          <a:xfrm>
            <a:off x="2292311" y="457022"/>
            <a:ext cx="330724" cy="567342"/>
            <a:chOff x="2292311" y="457022"/>
            <a:chExt cx="330724" cy="567342"/>
          </a:xfrm>
        </p:grpSpPr>
        <p:sp>
          <p:nvSpPr>
            <p:cNvPr id="53" name="Up Arrow 52"/>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4" name="Group 53"/>
            <p:cNvGrpSpPr/>
            <p:nvPr/>
          </p:nvGrpSpPr>
          <p:grpSpPr>
            <a:xfrm>
              <a:off x="2292311" y="457022"/>
              <a:ext cx="330724" cy="359854"/>
              <a:chOff x="9513899" y="857377"/>
              <a:chExt cx="925513" cy="1084136"/>
            </a:xfrm>
            <a:solidFill>
              <a:schemeClr val="accent2"/>
            </a:solidFill>
          </p:grpSpPr>
          <p:sp>
            <p:nvSpPr>
              <p:cNvPr id="55"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6"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961" y="168357"/>
            <a:ext cx="833718" cy="833718"/>
          </a:xfrm>
          <a:prstGeom prst="rect">
            <a:avLst/>
          </a:prstGeom>
        </p:spPr>
      </p:pic>
      <p:sp>
        <p:nvSpPr>
          <p:cNvPr id="58" name="TextBox 57"/>
          <p:cNvSpPr txBox="1"/>
          <p:nvPr/>
        </p:nvSpPr>
        <p:spPr>
          <a:xfrm>
            <a:off x="972383" y="423855"/>
            <a:ext cx="1261884" cy="307777"/>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业务分析人员</a:t>
            </a:r>
            <a:endParaRPr lang="en-US" sz="1400" b="1" kern="0" dirty="0">
              <a:cs typeface="Arial" pitchFamily="34" charset="0"/>
            </a:endParaRPr>
          </a:p>
        </p:txBody>
      </p:sp>
    </p:spTree>
    <p:extLst>
      <p:ext uri="{BB962C8B-B14F-4D97-AF65-F5344CB8AC3E}">
        <p14:creationId xmlns:p14="http://schemas.microsoft.com/office/powerpoint/2010/main" val="11422860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zh-CN" altLang="en-US" dirty="0" smtClean="0"/>
              <a:t>电子商务</a:t>
            </a:r>
            <a:endParaRPr lang="en-US" dirty="0"/>
          </a:p>
        </p:txBody>
      </p:sp>
      <p:sp>
        <p:nvSpPr>
          <p:cNvPr id="8" name="Content Placeholder 7"/>
          <p:cNvSpPr>
            <a:spLocks noGrp="1"/>
          </p:cNvSpPr>
          <p:nvPr>
            <p:ph idx="12"/>
          </p:nvPr>
        </p:nvSpPr>
        <p:spPr>
          <a:xfrm>
            <a:off x="3511295" y="1152143"/>
            <a:ext cx="5393553" cy="3511296"/>
          </a:xfrm>
        </p:spPr>
        <p:txBody>
          <a:bodyPr/>
          <a:lstStyle/>
          <a:p>
            <a:pPr lvl="4"/>
            <a:r>
              <a:rPr lang="zh-CN" altLang="en-US" dirty="0" smtClean="0"/>
              <a:t>目标</a:t>
            </a:r>
            <a:endParaRPr lang="en-US" dirty="0" smtClean="0"/>
          </a:p>
          <a:p>
            <a:pPr lvl="0"/>
            <a:r>
              <a:rPr lang="zh-CN" altLang="en-US" dirty="0" smtClean="0"/>
              <a:t>提升客户站内搜索体验</a:t>
            </a:r>
            <a:endParaRPr lang="en-US" dirty="0" smtClean="0"/>
          </a:p>
          <a:p>
            <a:pPr lvl="4"/>
            <a:r>
              <a:rPr lang="zh-CN" altLang="en-US" dirty="0" smtClean="0"/>
              <a:t>挑战</a:t>
            </a:r>
            <a:endParaRPr lang="en-US" dirty="0" smtClean="0"/>
          </a:p>
          <a:p>
            <a:pPr lvl="0"/>
            <a:r>
              <a:rPr lang="zh-CN" altLang="en-US" dirty="0" smtClean="0"/>
              <a:t>使用</a:t>
            </a:r>
            <a:r>
              <a:rPr lang="en-US" altLang="zh-CN" dirty="0" smtClean="0"/>
              <a:t>Hadoop</a:t>
            </a:r>
            <a:r>
              <a:rPr lang="zh-CN" altLang="en-US" dirty="0" smtClean="0"/>
              <a:t>平台实现文本挖掘，并返回到</a:t>
            </a:r>
            <a:r>
              <a:rPr lang="en-US" altLang="zh-CN" dirty="0" smtClean="0"/>
              <a:t>EDW</a:t>
            </a:r>
          </a:p>
          <a:p>
            <a:pPr lvl="4"/>
            <a:r>
              <a:rPr lang="zh-CN" altLang="en-US" dirty="0" smtClean="0"/>
              <a:t>回报</a:t>
            </a:r>
            <a:endParaRPr lang="en-US" dirty="0" smtClean="0"/>
          </a:p>
          <a:p>
            <a:pPr lvl="0"/>
            <a:r>
              <a:rPr lang="zh-CN" altLang="en-US" dirty="0" smtClean="0"/>
              <a:t>使业务分析师可以使用他们熟悉的工具访问数据（如</a:t>
            </a:r>
            <a:r>
              <a:rPr lang="en-US" altLang="zh-CN" dirty="0" smtClean="0"/>
              <a:t>BI</a:t>
            </a:r>
            <a:r>
              <a:rPr lang="zh-CN" altLang="en-US" dirty="0" smtClean="0"/>
              <a:t>工具、数据库客户端查询工具等）</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22" y="235321"/>
            <a:ext cx="879611" cy="712966"/>
          </a:xfrm>
          <a:prstGeom prst="rect">
            <a:avLst/>
          </a:prstGeom>
        </p:spPr>
      </p:pic>
      <p:grpSp>
        <p:nvGrpSpPr>
          <p:cNvPr id="9" name="Group 8"/>
          <p:cNvGrpSpPr/>
          <p:nvPr/>
        </p:nvGrpSpPr>
        <p:grpSpPr bwMode="gray">
          <a:xfrm>
            <a:off x="1728748" y="1024365"/>
            <a:ext cx="1457850" cy="1626785"/>
            <a:chOff x="3909016" y="2995150"/>
            <a:chExt cx="1457850" cy="1626785"/>
          </a:xfrm>
        </p:grpSpPr>
        <p:sp>
          <p:nvSpPr>
            <p:cNvPr id="10" name="Rounded Rectangle 9"/>
            <p:cNvSpPr>
              <a:spLocks/>
            </p:cNvSpPr>
            <p:nvPr/>
          </p:nvSpPr>
          <p:spPr bwMode="gray">
            <a:xfrm>
              <a:off x="3909792" y="2995150"/>
              <a:ext cx="1456298"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13" name="Group 12"/>
            <p:cNvGrpSpPr>
              <a:grpSpLocks noChangeAspect="1"/>
            </p:cNvGrpSpPr>
            <p:nvPr/>
          </p:nvGrpSpPr>
          <p:grpSpPr bwMode="gray">
            <a:xfrm>
              <a:off x="4215269" y="3632355"/>
              <a:ext cx="845347" cy="454554"/>
              <a:chOff x="1981200" y="1219200"/>
              <a:chExt cx="914400" cy="579334"/>
            </a:xfrm>
          </p:grpSpPr>
          <p:grpSp>
            <p:nvGrpSpPr>
              <p:cNvPr id="16" name="Group 15"/>
              <p:cNvGrpSpPr/>
              <p:nvPr/>
            </p:nvGrpSpPr>
            <p:grpSpPr bwMode="gray">
              <a:xfrm>
                <a:off x="1981200" y="1242374"/>
                <a:ext cx="486390" cy="486390"/>
                <a:chOff x="1981200" y="1242374"/>
                <a:chExt cx="486390" cy="486390"/>
              </a:xfrm>
            </p:grpSpPr>
            <p:sp>
              <p:nvSpPr>
                <p:cNvPr id="18" name="Oval 7"/>
                <p:cNvSpPr>
                  <a:spLocks noChangeArrowheads="1"/>
                </p:cNvSpPr>
                <p:nvPr/>
              </p:nvSpPr>
              <p:spPr bwMode="gray">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19" name="Oval 8"/>
                <p:cNvSpPr>
                  <a:spLocks noChangeArrowheads="1"/>
                </p:cNvSpPr>
                <p:nvPr/>
              </p:nvSpPr>
              <p:spPr bwMode="gray">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0" name="Oval 9"/>
                <p:cNvSpPr>
                  <a:spLocks noChangeArrowheads="1"/>
                </p:cNvSpPr>
                <p:nvPr/>
              </p:nvSpPr>
              <p:spPr bwMode="gray">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1" name="Freeform 10"/>
                <p:cNvSpPr>
                  <a:spLocks/>
                </p:cNvSpPr>
                <p:nvPr/>
              </p:nvSpPr>
              <p:spPr bwMode="gray">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2" name="Freeform 11"/>
                <p:cNvSpPr>
                  <a:spLocks/>
                </p:cNvSpPr>
                <p:nvPr/>
              </p:nvSpPr>
              <p:spPr bwMode="gray">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3" name="Freeform 12"/>
                <p:cNvSpPr>
                  <a:spLocks/>
                </p:cNvSpPr>
                <p:nvPr/>
              </p:nvSpPr>
              <p:spPr bwMode="gray">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4" name="Freeform 13"/>
                <p:cNvSpPr>
                  <a:spLocks/>
                </p:cNvSpPr>
                <p:nvPr/>
              </p:nvSpPr>
              <p:spPr bwMode="gray">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sp>
              <p:nvSpPr>
                <p:cNvPr id="25" name="Oval 14"/>
                <p:cNvSpPr>
                  <a:spLocks noChangeArrowheads="1"/>
                </p:cNvSpPr>
                <p:nvPr/>
              </p:nvSpPr>
              <p:spPr bwMode="gray">
                <a:xfrm>
                  <a:off x="2375217" y="1439383"/>
                  <a:ext cx="92373" cy="92373"/>
                </a:xfrm>
                <a:prstGeom prst="ellipse">
                  <a:avLst/>
                </a:prstGeom>
                <a:solidFill>
                  <a:sysClr val="window" lastClr="FFFFFF">
                    <a:alpha val="80000"/>
                  </a:sys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7" name="Freeform 16"/>
              <p:cNvSpPr>
                <a:spLocks noEditPoints="1"/>
              </p:cNvSpPr>
              <p:nvPr/>
            </p:nvSpPr>
            <p:spPr bwMode="gray">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2200" kern="0" dirty="0">
                  <a:solidFill>
                    <a:srgbClr val="3C3C3B"/>
                  </a:solidFill>
                </a:endParaRPr>
              </a:p>
            </p:txBody>
          </p:sp>
        </p:grpSp>
        <p:sp>
          <p:nvSpPr>
            <p:cNvPr id="14" name="TextBox 13"/>
            <p:cNvSpPr txBox="1"/>
            <p:nvPr/>
          </p:nvSpPr>
          <p:spPr bwMode="gray">
            <a:xfrm>
              <a:off x="3909016" y="4111943"/>
              <a:ext cx="1457850" cy="509992"/>
            </a:xfrm>
            <a:prstGeom prst="rect">
              <a:avLst/>
            </a:prstGeom>
            <a:noFill/>
          </p:spPr>
          <p:txBody>
            <a:bodyPr wrap="square" rtlCol="0">
              <a:spAutoFit/>
            </a:bodyPr>
            <a:lstStyle/>
            <a:p>
              <a:pPr algn="ctr" defTabSz="914400"/>
              <a:r>
                <a:rPr lang="en-US" sz="1200" b="1" cap="all" dirty="0" smtClean="0">
                  <a:solidFill>
                    <a:srgbClr val="FFFFFF"/>
                  </a:solidFill>
                  <a:cs typeface="Arial" pitchFamily="34" charset="0"/>
                </a:rPr>
                <a:t>Aster</a:t>
              </a:r>
            </a:p>
            <a:p>
              <a:pPr algn="ctr" defTabSz="914400"/>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sp>
          <p:nvSpPr>
            <p:cNvPr id="15" name="TextBox 14"/>
            <p:cNvSpPr txBox="1"/>
            <p:nvPr/>
          </p:nvSpPr>
          <p:spPr bwMode="gray">
            <a:xfrm>
              <a:off x="3937509" y="3006766"/>
              <a:ext cx="1400864"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Discovery </a:t>
              </a:r>
              <a:r>
                <a:rPr lang="en-US" sz="1300" b="1" cap="all" dirty="0">
                  <a:solidFill>
                    <a:srgbClr val="FFFFFF"/>
                  </a:solidFill>
                  <a:cs typeface="Arial" pitchFamily="34" charset="0"/>
                </a:rPr>
                <a:t>platform</a:t>
              </a:r>
            </a:p>
          </p:txBody>
        </p:sp>
      </p:grpSp>
      <p:grpSp>
        <p:nvGrpSpPr>
          <p:cNvPr id="27" name="Group 26"/>
          <p:cNvGrpSpPr/>
          <p:nvPr/>
        </p:nvGrpSpPr>
        <p:grpSpPr bwMode="gray">
          <a:xfrm>
            <a:off x="1727899" y="3210302"/>
            <a:ext cx="1459549" cy="1590939"/>
            <a:chOff x="449891" y="2995150"/>
            <a:chExt cx="1459549" cy="1590939"/>
          </a:xfrm>
        </p:grpSpPr>
        <p:sp>
          <p:nvSpPr>
            <p:cNvPr id="28" name="Rounded Rectangle 27"/>
            <p:cNvSpPr>
              <a:spLocks/>
            </p:cNvSpPr>
            <p:nvPr/>
          </p:nvSpPr>
          <p:spPr bwMode="gray">
            <a:xfrm>
              <a:off x="451516" y="2995150"/>
              <a:ext cx="1456298" cy="1590939"/>
            </a:xfrm>
            <a:prstGeom prst="roundRect">
              <a:avLst>
                <a:gd name="adj" fmla="val 7250"/>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29" name="TextBox 28"/>
            <p:cNvSpPr txBox="1"/>
            <p:nvPr/>
          </p:nvSpPr>
          <p:spPr bwMode="gray">
            <a:xfrm>
              <a:off x="451516" y="3006766"/>
              <a:ext cx="1456298" cy="543992"/>
            </a:xfrm>
            <a:prstGeom prst="rect">
              <a:avLst/>
            </a:prstGeom>
            <a:noFill/>
          </p:spPr>
          <p:txBody>
            <a:bodyPr wrap="square" rtlCol="0">
              <a:spAutoFit/>
            </a:bodyPr>
            <a:lstStyle/>
            <a:p>
              <a:pPr algn="ctr" eaLnBrk="0" fontAlgn="base" hangingPunct="0">
                <a:spcBef>
                  <a:spcPct val="0"/>
                </a:spcBef>
                <a:spcAft>
                  <a:spcPct val="0"/>
                </a:spcAft>
              </a:pPr>
              <a:r>
                <a:rPr lang="en-US" sz="1300" b="1" cap="all" dirty="0" smtClean="0">
                  <a:solidFill>
                    <a:srgbClr val="FFFFFF"/>
                  </a:solidFill>
                  <a:cs typeface="Arial" pitchFamily="34" charset="0"/>
                </a:rPr>
                <a:t>DATA  </a:t>
              </a:r>
              <a:r>
                <a:rPr lang="en-US" sz="1300" b="1" cap="all" dirty="0">
                  <a:solidFill>
                    <a:srgbClr val="FFFFFF"/>
                  </a:solidFill>
                  <a:cs typeface="Arial" pitchFamily="34" charset="0"/>
                </a:rPr>
                <a:t>PLATFORM </a:t>
              </a:r>
            </a:p>
          </p:txBody>
        </p:sp>
        <p:grpSp>
          <p:nvGrpSpPr>
            <p:cNvPr id="30" name="Group 29"/>
            <p:cNvGrpSpPr>
              <a:grpSpLocks noChangeAspect="1"/>
            </p:cNvGrpSpPr>
            <p:nvPr/>
          </p:nvGrpSpPr>
          <p:grpSpPr bwMode="gray">
            <a:xfrm>
              <a:off x="822610" y="3572281"/>
              <a:ext cx="714111" cy="574703"/>
              <a:chOff x="4694998" y="1768070"/>
              <a:chExt cx="515998" cy="670101"/>
            </a:xfrm>
          </p:grpSpPr>
          <p:grpSp>
            <p:nvGrpSpPr>
              <p:cNvPr id="32" name="Group 31"/>
              <p:cNvGrpSpPr/>
              <p:nvPr/>
            </p:nvGrpSpPr>
            <p:grpSpPr bwMode="gray">
              <a:xfrm>
                <a:off x="4754007" y="1856148"/>
                <a:ext cx="397987" cy="493944"/>
                <a:chOff x="1066800" y="2121472"/>
                <a:chExt cx="289179" cy="358902"/>
              </a:xfrm>
            </p:grpSpPr>
            <p:sp>
              <p:nvSpPr>
                <p:cNvPr id="34" name="Freeform 41"/>
                <p:cNvSpPr>
                  <a:spLocks noEditPoints="1"/>
                </p:cNvSpPr>
                <p:nvPr/>
              </p:nvSpPr>
              <p:spPr bwMode="gray">
                <a:xfrm>
                  <a:off x="1066800" y="2121472"/>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5" name="Freeform 42"/>
                <p:cNvSpPr>
                  <a:spLocks noEditPoints="1"/>
                </p:cNvSpPr>
                <p:nvPr/>
              </p:nvSpPr>
              <p:spPr bwMode="gray">
                <a:xfrm>
                  <a:off x="1066800" y="2248345"/>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36" name="Freeform 43"/>
                <p:cNvSpPr>
                  <a:spLocks noEditPoints="1"/>
                </p:cNvSpPr>
                <p:nvPr/>
              </p:nvSpPr>
              <p:spPr bwMode="gray">
                <a:xfrm>
                  <a:off x="1066800" y="2375218"/>
                  <a:ext cx="289179" cy="105156"/>
                </a:xfrm>
                <a:custGeom>
                  <a:avLst/>
                  <a:gdLst>
                    <a:gd name="T0" fmla="*/ 199 w 214"/>
                    <a:gd name="T1" fmla="*/ 0 h 78"/>
                    <a:gd name="T2" fmla="*/ 14 w 214"/>
                    <a:gd name="T3" fmla="*/ 0 h 78"/>
                    <a:gd name="T4" fmla="*/ 0 w 214"/>
                    <a:gd name="T5" fmla="*/ 15 h 78"/>
                    <a:gd name="T6" fmla="*/ 0 w 214"/>
                    <a:gd name="T7" fmla="*/ 63 h 78"/>
                    <a:gd name="T8" fmla="*/ 14 w 214"/>
                    <a:gd name="T9" fmla="*/ 78 h 78"/>
                    <a:gd name="T10" fmla="*/ 199 w 214"/>
                    <a:gd name="T11" fmla="*/ 78 h 78"/>
                    <a:gd name="T12" fmla="*/ 214 w 214"/>
                    <a:gd name="T13" fmla="*/ 63 h 78"/>
                    <a:gd name="T14" fmla="*/ 214 w 214"/>
                    <a:gd name="T15" fmla="*/ 15 h 78"/>
                    <a:gd name="T16" fmla="*/ 199 w 214"/>
                    <a:gd name="T17" fmla="*/ 0 h 78"/>
                    <a:gd name="T18" fmla="*/ 172 w 214"/>
                    <a:gd name="T19" fmla="*/ 52 h 78"/>
                    <a:gd name="T20" fmla="*/ 159 w 214"/>
                    <a:gd name="T21" fmla="*/ 39 h 78"/>
                    <a:gd name="T22" fmla="*/ 172 w 214"/>
                    <a:gd name="T23" fmla="*/ 25 h 78"/>
                    <a:gd name="T24" fmla="*/ 186 w 214"/>
                    <a:gd name="T25" fmla="*/ 39 h 78"/>
                    <a:gd name="T26" fmla="*/ 172 w 214"/>
                    <a:gd name="T27"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3" name="Freeform 60"/>
              <p:cNvSpPr>
                <a:spLocks noEditPoints="1"/>
              </p:cNvSpPr>
              <p:nvPr/>
            </p:nvSpPr>
            <p:spPr bwMode="gray">
              <a:xfrm>
                <a:off x="4694998" y="1768070"/>
                <a:ext cx="515998" cy="670101"/>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31" name="TextBox 30"/>
            <p:cNvSpPr txBox="1"/>
            <p:nvPr/>
          </p:nvSpPr>
          <p:spPr bwMode="gray">
            <a:xfrm>
              <a:off x="449891" y="4117188"/>
              <a:ext cx="1459549" cy="276999"/>
            </a:xfrm>
            <a:prstGeom prst="rect">
              <a:avLst/>
            </a:prstGeom>
            <a:noFill/>
          </p:spPr>
          <p:txBody>
            <a:bodyPr wrap="square" rtlCol="0">
              <a:spAutoFit/>
            </a:bodyPr>
            <a:lstStyle/>
            <a:p>
              <a:pPr algn="ctr"/>
              <a:r>
                <a:rPr lang="en-US" sz="1200" b="1" cap="all" dirty="0" smtClean="0">
                  <a:solidFill>
                    <a:srgbClr val="FFFFFF"/>
                  </a:solidFill>
                  <a:cs typeface="Arial" pitchFamily="34" charset="0"/>
                </a:rPr>
                <a:t>Hadoop</a:t>
              </a:r>
              <a:endParaRPr lang="en-US" sz="1200" b="1" cap="all" dirty="0">
                <a:solidFill>
                  <a:srgbClr val="FFFFFF"/>
                </a:solidFill>
                <a:cs typeface="Arial" pitchFamily="34" charset="0"/>
              </a:endParaRPr>
            </a:p>
          </p:txBody>
        </p:sp>
      </p:grpSp>
      <p:grpSp>
        <p:nvGrpSpPr>
          <p:cNvPr id="37" name="Group 36"/>
          <p:cNvGrpSpPr/>
          <p:nvPr/>
        </p:nvGrpSpPr>
        <p:grpSpPr>
          <a:xfrm>
            <a:off x="297575" y="3324294"/>
            <a:ext cx="902811" cy="618206"/>
            <a:chOff x="376723" y="1461856"/>
            <a:chExt cx="902811" cy="618206"/>
          </a:xfrm>
        </p:grpSpPr>
        <p:sp>
          <p:nvSpPr>
            <p:cNvPr id="38" name="TextBox 37"/>
            <p:cNvSpPr txBox="1"/>
            <p:nvPr/>
          </p:nvSpPr>
          <p:spPr>
            <a:xfrm>
              <a:off x="376723" y="1772285"/>
              <a:ext cx="902811" cy="307777"/>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网络</a:t>
              </a:r>
              <a:r>
                <a:rPr lang="zh-CN" altLang="en-US" sz="1400" b="1" kern="0" dirty="0" smtClean="0">
                  <a:cs typeface="Arial" pitchFamily="34" charset="0"/>
                </a:rPr>
                <a:t>客户</a:t>
              </a:r>
              <a:endParaRPr lang="en-US" sz="1400" b="1" kern="0" dirty="0">
                <a:cs typeface="Arial" pitchFamily="34" charset="0"/>
              </a:endParaRPr>
            </a:p>
          </p:txBody>
        </p:sp>
        <p:grpSp>
          <p:nvGrpSpPr>
            <p:cNvPr id="39" name="Group 38"/>
            <p:cNvGrpSpPr/>
            <p:nvPr/>
          </p:nvGrpSpPr>
          <p:grpSpPr>
            <a:xfrm>
              <a:off x="662765" y="1461856"/>
              <a:ext cx="330725" cy="359854"/>
              <a:chOff x="9513899" y="857377"/>
              <a:chExt cx="925513" cy="1084136"/>
            </a:xfrm>
            <a:solidFill>
              <a:schemeClr val="accent2"/>
            </a:solidFill>
          </p:grpSpPr>
          <p:sp>
            <p:nvSpPr>
              <p:cNvPr id="40"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sp>
            <p:nvSpPr>
              <p:cNvPr id="41"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400" kern="0" dirty="0"/>
              </a:p>
            </p:txBody>
          </p:sp>
        </p:grpSp>
      </p:grpSp>
      <p:grpSp>
        <p:nvGrpSpPr>
          <p:cNvPr id="42" name="Group 41"/>
          <p:cNvGrpSpPr/>
          <p:nvPr/>
        </p:nvGrpSpPr>
        <p:grpSpPr bwMode="gray">
          <a:xfrm>
            <a:off x="-63080" y="1024365"/>
            <a:ext cx="1624118" cy="1626785"/>
            <a:chOff x="2097171" y="2995150"/>
            <a:chExt cx="1624118" cy="1626785"/>
          </a:xfrm>
        </p:grpSpPr>
        <p:sp>
          <p:nvSpPr>
            <p:cNvPr id="43" name="Rounded Rectangle 42"/>
            <p:cNvSpPr>
              <a:spLocks/>
            </p:cNvSpPr>
            <p:nvPr/>
          </p:nvSpPr>
          <p:spPr bwMode="gray">
            <a:xfrm>
              <a:off x="2181079" y="2995150"/>
              <a:ext cx="1456298" cy="1590939"/>
            </a:xfrm>
            <a:prstGeom prst="roundRect">
              <a:avLst>
                <a:gd name="adj" fmla="val 7250"/>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nvGrpSpPr>
            <p:cNvPr id="44" name="Group 43"/>
            <p:cNvGrpSpPr/>
            <p:nvPr/>
          </p:nvGrpSpPr>
          <p:grpSpPr bwMode="gray">
            <a:xfrm>
              <a:off x="2552174" y="3556464"/>
              <a:ext cx="714111" cy="606333"/>
              <a:chOff x="4243818" y="4307694"/>
              <a:chExt cx="592878" cy="769942"/>
            </a:xfrm>
          </p:grpSpPr>
          <p:sp>
            <p:nvSpPr>
              <p:cNvPr id="47" name="Freeform 60"/>
              <p:cNvSpPr>
                <a:spLocks noEditPoints="1"/>
              </p:cNvSpPr>
              <p:nvPr/>
            </p:nvSpPr>
            <p:spPr bwMode="gray">
              <a:xfrm>
                <a:off x="4243818" y="4307694"/>
                <a:ext cx="592878" cy="769942"/>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8" name="Oval 61"/>
              <p:cNvSpPr>
                <a:spLocks noChangeArrowheads="1"/>
              </p:cNvSpPr>
              <p:nvPr/>
            </p:nvSpPr>
            <p:spPr bwMode="gray">
              <a:xfrm>
                <a:off x="4291088" y="4831670"/>
                <a:ext cx="498338" cy="183473"/>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49" name="Oval 62"/>
              <p:cNvSpPr>
                <a:spLocks noChangeArrowheads="1"/>
              </p:cNvSpPr>
              <p:nvPr/>
            </p:nvSpPr>
            <p:spPr bwMode="gray">
              <a:xfrm>
                <a:off x="4291089" y="4738731"/>
                <a:ext cx="498338"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0" name="Oval 63"/>
              <p:cNvSpPr>
                <a:spLocks noChangeArrowheads="1"/>
              </p:cNvSpPr>
              <p:nvPr/>
            </p:nvSpPr>
            <p:spPr bwMode="gray">
              <a:xfrm>
                <a:off x="4291086" y="4648194"/>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1" name="Oval 64"/>
              <p:cNvSpPr>
                <a:spLocks noChangeArrowheads="1"/>
              </p:cNvSpPr>
              <p:nvPr/>
            </p:nvSpPr>
            <p:spPr bwMode="gray">
              <a:xfrm>
                <a:off x="4291084" y="455525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2" name="Oval 65"/>
              <p:cNvSpPr>
                <a:spLocks noChangeArrowheads="1"/>
              </p:cNvSpPr>
              <p:nvPr/>
            </p:nvSpPr>
            <p:spPr bwMode="gray">
              <a:xfrm>
                <a:off x="4291083" y="4464715"/>
                <a:ext cx="498337" cy="183472"/>
              </a:xfrm>
              <a:prstGeom prst="ellipse">
                <a:avLst/>
              </a:prstGeom>
              <a:solidFill>
                <a:schemeClr val="bg1">
                  <a:alpha val="90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sp>
            <p:nvSpPr>
              <p:cNvPr id="53" name="Oval 66"/>
              <p:cNvSpPr>
                <a:spLocks noChangeArrowheads="1"/>
              </p:cNvSpPr>
              <p:nvPr/>
            </p:nvSpPr>
            <p:spPr bwMode="gray">
              <a:xfrm>
                <a:off x="4291082" y="4371776"/>
                <a:ext cx="498337" cy="183472"/>
              </a:xfrm>
              <a:prstGeom prst="ellipse">
                <a:avLst/>
              </a:prstGeom>
              <a:solidFill>
                <a:schemeClr val="bg1">
                  <a:alpha val="95000"/>
                </a:schemeClr>
              </a:solid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200" dirty="0">
                  <a:solidFill>
                    <a:srgbClr val="3C3C3B"/>
                  </a:solidFill>
                </a:endParaRPr>
              </a:p>
            </p:txBody>
          </p:sp>
        </p:grpSp>
        <p:sp>
          <p:nvSpPr>
            <p:cNvPr id="45" name="TextBox 44"/>
            <p:cNvSpPr txBox="1"/>
            <p:nvPr/>
          </p:nvSpPr>
          <p:spPr bwMode="gray">
            <a:xfrm>
              <a:off x="2097171" y="3006766"/>
              <a:ext cx="1624118" cy="492443"/>
            </a:xfrm>
            <a:prstGeom prst="rect">
              <a:avLst/>
            </a:prstGeom>
            <a:noFill/>
          </p:spPr>
          <p:txBody>
            <a:bodyPr wrap="square" rtlCol="0">
              <a:spAutoFit/>
            </a:bodyPr>
            <a:lstStyle/>
            <a:p>
              <a:pPr algn="ctr" eaLnBrk="0" fontAlgn="base" hangingPunct="0">
                <a:spcBef>
                  <a:spcPct val="0"/>
                </a:spcBef>
                <a:spcAft>
                  <a:spcPct val="0"/>
                </a:spcAft>
              </a:pPr>
              <a:r>
                <a:rPr lang="en-US" sz="1300" b="1" cap="all" dirty="0">
                  <a:solidFill>
                    <a:srgbClr val="FFFFFF"/>
                  </a:solidFill>
                  <a:cs typeface="Arial" pitchFamily="34" charset="0"/>
                </a:rPr>
                <a:t>INTEGRATED DATA WAREHOUSE</a:t>
              </a:r>
            </a:p>
          </p:txBody>
        </p:sp>
        <p:sp>
          <p:nvSpPr>
            <p:cNvPr id="46" name="TextBox 45"/>
            <p:cNvSpPr txBox="1"/>
            <p:nvPr/>
          </p:nvSpPr>
          <p:spPr bwMode="gray">
            <a:xfrm>
              <a:off x="2201039" y="4111943"/>
              <a:ext cx="1416378" cy="509992"/>
            </a:xfrm>
            <a:prstGeom prst="rect">
              <a:avLst/>
            </a:prstGeom>
            <a:noFill/>
          </p:spPr>
          <p:txBody>
            <a:bodyPr wrap="square" rtlCol="0">
              <a:spAutoFit/>
            </a:bodyPr>
            <a:lstStyle/>
            <a:p>
              <a:pPr algn="ctr" eaLnBrk="0" fontAlgn="base" hangingPunct="0">
                <a:spcBef>
                  <a:spcPct val="0"/>
                </a:spcBef>
                <a:spcAft>
                  <a:spcPct val="0"/>
                </a:spcAft>
              </a:pPr>
              <a:r>
                <a:rPr lang="en-US" sz="1200" b="1" cap="all" dirty="0" smtClean="0">
                  <a:solidFill>
                    <a:srgbClr val="FFFFFF"/>
                  </a:solidFill>
                  <a:cs typeface="Arial" pitchFamily="34" charset="0"/>
                </a:rPr>
                <a:t>Teradata</a:t>
              </a:r>
            </a:p>
            <a:p>
              <a:pPr algn="ctr" eaLnBrk="0" fontAlgn="base" hangingPunct="0">
                <a:spcBef>
                  <a:spcPct val="0"/>
                </a:spcBef>
                <a:spcAft>
                  <a:spcPct val="0"/>
                </a:spcAft>
              </a:pPr>
              <a:r>
                <a:rPr lang="en-US" sz="1200" b="1" cap="all" dirty="0" smtClean="0">
                  <a:solidFill>
                    <a:srgbClr val="FFFFFF"/>
                  </a:solidFill>
                  <a:cs typeface="Arial" pitchFamily="34" charset="0"/>
                </a:rPr>
                <a:t>Database</a:t>
              </a:r>
              <a:endParaRPr lang="en-US" sz="1200" b="1" cap="all" dirty="0">
                <a:solidFill>
                  <a:srgbClr val="FFFFFF"/>
                </a:solidFill>
                <a:cs typeface="Arial" pitchFamily="34" charset="0"/>
              </a:endParaRPr>
            </a:p>
          </p:txBody>
        </p:sp>
      </p:grpSp>
      <p:sp>
        <p:nvSpPr>
          <p:cNvPr id="54" name="Left-Right Arrow 53"/>
          <p:cNvSpPr/>
          <p:nvPr/>
        </p:nvSpPr>
        <p:spPr>
          <a:xfrm rot="5400000">
            <a:off x="456223" y="2799532"/>
            <a:ext cx="585511" cy="217055"/>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5" name="Group 54"/>
          <p:cNvGrpSpPr/>
          <p:nvPr/>
        </p:nvGrpSpPr>
        <p:grpSpPr>
          <a:xfrm>
            <a:off x="2292311" y="457022"/>
            <a:ext cx="330724" cy="567342"/>
            <a:chOff x="2292311" y="457022"/>
            <a:chExt cx="330724" cy="567342"/>
          </a:xfrm>
        </p:grpSpPr>
        <p:sp>
          <p:nvSpPr>
            <p:cNvPr id="56" name="Up Arrow 55"/>
            <p:cNvSpPr/>
            <p:nvPr/>
          </p:nvSpPr>
          <p:spPr>
            <a:xfrm flipV="1">
              <a:off x="2347867" y="636949"/>
              <a:ext cx="219612" cy="387415"/>
            </a:xfrm>
            <a:prstGeom prst="up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57" name="Group 56"/>
            <p:cNvGrpSpPr/>
            <p:nvPr/>
          </p:nvGrpSpPr>
          <p:grpSpPr>
            <a:xfrm>
              <a:off x="2292311" y="457022"/>
              <a:ext cx="330724" cy="359854"/>
              <a:chOff x="9513899" y="857377"/>
              <a:chExt cx="925513" cy="1084136"/>
            </a:xfrm>
            <a:solidFill>
              <a:schemeClr val="accent2"/>
            </a:solidFill>
          </p:grpSpPr>
          <p:sp>
            <p:nvSpPr>
              <p:cNvPr id="58" name="Freeform 6"/>
              <p:cNvSpPr>
                <a:spLocks/>
              </p:cNvSpPr>
              <p:nvPr/>
            </p:nvSpPr>
            <p:spPr bwMode="auto">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sp>
            <p:nvSpPr>
              <p:cNvPr id="59" name="Oval 7"/>
              <p:cNvSpPr>
                <a:spLocks noChangeArrowheads="1"/>
              </p:cNvSpPr>
              <p:nvPr/>
            </p:nvSpPr>
            <p:spPr bwMode="auto">
              <a:xfrm>
                <a:off x="9755186" y="857377"/>
                <a:ext cx="430210" cy="430213"/>
              </a:xfrm>
              <a:prstGeom prst="ellipse">
                <a:avLst/>
              </a:prstGeom>
              <a:grpFill/>
              <a:ln>
                <a:noFill/>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defRPr/>
                </a:pPr>
                <a:endParaRPr lang="en-US" sz="1200" kern="0" dirty="0"/>
              </a:p>
            </p:txBody>
          </p:sp>
        </p:grpSp>
      </p:grpSp>
      <p:sp>
        <p:nvSpPr>
          <p:cNvPr id="60" name="TextBox 59"/>
          <p:cNvSpPr txBox="1"/>
          <p:nvPr/>
        </p:nvSpPr>
        <p:spPr>
          <a:xfrm>
            <a:off x="1062152" y="423855"/>
            <a:ext cx="1082348" cy="307777"/>
          </a:xfrm>
          <a:prstGeom prst="rect">
            <a:avLst/>
          </a:prstGeom>
          <a:noFill/>
        </p:spPr>
        <p:txBody>
          <a:bodyPr wrap="none" rtlCol="0">
            <a:spAutoFit/>
          </a:bodyPr>
          <a:lstStyle/>
          <a:p>
            <a:pPr algn="ctr" eaLnBrk="0" fontAlgn="base" hangingPunct="0">
              <a:spcBef>
                <a:spcPct val="0"/>
              </a:spcBef>
              <a:spcAft>
                <a:spcPct val="0"/>
              </a:spcAft>
              <a:defRPr/>
            </a:pPr>
            <a:r>
              <a:rPr lang="zh-CN" altLang="en-US" sz="1400" b="1" kern="0" dirty="0" smtClean="0">
                <a:cs typeface="Arial" pitchFamily="34" charset="0"/>
              </a:rPr>
              <a:t>业务分析师</a:t>
            </a:r>
            <a:endParaRPr lang="en-US" sz="1400" b="1" kern="0" dirty="0">
              <a:cs typeface="Arial" pitchFamily="34" charset="0"/>
            </a:endParaRPr>
          </a:p>
        </p:txBody>
      </p:sp>
      <p:sp>
        <p:nvSpPr>
          <p:cNvPr id="61" name="TextBox 60"/>
          <p:cNvSpPr txBox="1"/>
          <p:nvPr/>
        </p:nvSpPr>
        <p:spPr>
          <a:xfrm rot="16200000" flipH="1">
            <a:off x="962992" y="1768850"/>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62" name="TextBox 61"/>
          <p:cNvSpPr txBox="1"/>
          <p:nvPr/>
        </p:nvSpPr>
        <p:spPr>
          <a:xfrm>
            <a:off x="1723894" y="2849302"/>
            <a:ext cx="1287532" cy="297004"/>
          </a:xfrm>
          <a:prstGeom prst="rect">
            <a:avLst/>
          </a:prstGeom>
          <a:noFill/>
        </p:spPr>
        <p:txBody>
          <a:bodyPr wrap="none" rtlCol="0">
            <a:spAutoFit/>
          </a:bodyPr>
          <a:lstStyle/>
          <a:p>
            <a:pPr>
              <a:lnSpc>
                <a:spcPct val="95000"/>
              </a:lnSpc>
              <a:spcBef>
                <a:spcPts val="400"/>
              </a:spcBef>
            </a:pPr>
            <a:r>
              <a:rPr lang="en-US" sz="1400" dirty="0" smtClean="0">
                <a:solidFill>
                  <a:srgbClr val="231F20"/>
                </a:solidFill>
              </a:rPr>
              <a:t>Query    Grid</a:t>
            </a:r>
          </a:p>
        </p:txBody>
      </p:sp>
      <p:sp>
        <p:nvSpPr>
          <p:cNvPr id="4" name="Left-Right Arrow 3"/>
          <p:cNvSpPr/>
          <p:nvPr/>
        </p:nvSpPr>
        <p:spPr>
          <a:xfrm rot="16200000">
            <a:off x="2146855" y="2805580"/>
            <a:ext cx="612648" cy="228600"/>
          </a:xfrm>
          <a:prstGeom prst="leftRightArrow">
            <a:avLst/>
          </a:prstGeom>
          <a:solidFill>
            <a:schemeClr val="tx2"/>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Left-Right Arrow 6"/>
          <p:cNvSpPr/>
          <p:nvPr/>
        </p:nvSpPr>
        <p:spPr>
          <a:xfrm>
            <a:off x="1471860" y="1722085"/>
            <a:ext cx="285381" cy="217055"/>
          </a:xfrm>
          <a:prstGeom prst="leftRightArrow">
            <a:avLst/>
          </a:prstGeom>
          <a:solidFill>
            <a:schemeClr val="accent3"/>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62183579"/>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smtClean="0"/>
              <a:t>© 2016 Teradata</a:t>
            </a:r>
            <a:endParaRPr lang="en-US" dirty="0" smtClean="0"/>
          </a:p>
        </p:txBody>
      </p:sp>
      <p:sp>
        <p:nvSpPr>
          <p:cNvPr id="2" name="Text Placeholder 1"/>
          <p:cNvSpPr>
            <a:spLocks noGrp="1"/>
          </p:cNvSpPr>
          <p:nvPr>
            <p:ph type="body" sz="quarter" idx="11"/>
          </p:nvPr>
        </p:nvSpPr>
        <p:spPr/>
        <p:txBody>
          <a:bodyPr/>
          <a:lstStyle/>
          <a:p>
            <a:r>
              <a:rPr lang="en-US" dirty="0" smtClean="0"/>
              <a:t>UDA</a:t>
            </a:r>
            <a:r>
              <a:rPr lang="zh-CN" altLang="en-US" dirty="0" smtClean="0"/>
              <a:t> </a:t>
            </a:r>
            <a:r>
              <a:rPr lang="en-US" altLang="zh-CN" dirty="0" smtClean="0"/>
              <a:t>Demo</a:t>
            </a:r>
            <a:r>
              <a:rPr lang="zh-CN" altLang="en-US" dirty="0" smtClean="0"/>
              <a:t>环境演示</a:t>
            </a:r>
            <a:endParaRPr lang="en-US" dirty="0"/>
          </a:p>
        </p:txBody>
      </p:sp>
    </p:spTree>
    <p:extLst>
      <p:ext uri="{BB962C8B-B14F-4D97-AF65-F5344CB8AC3E}">
        <p14:creationId xmlns:p14="http://schemas.microsoft.com/office/powerpoint/2010/main" val="174668617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312" t="15870" r="1027" b="20863"/>
          <a:stretch/>
        </p:blipFill>
        <p:spPr>
          <a:xfrm>
            <a:off x="-1" y="246887"/>
            <a:ext cx="9144001" cy="4397684"/>
          </a:xfrm>
          <a:prstGeom prst="rect">
            <a:avLst/>
          </a:prstGeom>
        </p:spPr>
      </p:pic>
      <p:sp>
        <p:nvSpPr>
          <p:cNvPr id="15" name="Rectangle 14"/>
          <p:cNvSpPr/>
          <p:nvPr/>
        </p:nvSpPr>
        <p:spPr>
          <a:xfrm>
            <a:off x="-1" y="1657350"/>
            <a:ext cx="9144001" cy="1600200"/>
          </a:xfrm>
          <a:prstGeom prst="rect">
            <a:avLst/>
          </a:prstGeom>
          <a:solidFill>
            <a:schemeClr val="accent1">
              <a:alpha val="90000"/>
            </a:schemeClr>
          </a:solidFill>
          <a:ln w="9525">
            <a:noFill/>
            <a:miter lim="800000"/>
            <a:headEnd/>
            <a:tailEnd/>
          </a:ln>
          <a:effectLst/>
        </p:spPr>
        <p:txBody>
          <a:bodyPr wrap="square" tIns="91440" bIns="91440" rtlCol="0" anchor="t">
            <a:prstTxWarp prst="textNoShape">
              <a:avLst/>
            </a:prstTxWarp>
            <a:noAutofit/>
          </a:bodyPr>
          <a:lstStyle/>
          <a:p>
            <a:pPr algn="ctr"/>
            <a:endParaRPr lang="en-US" sz="2800" kern="0" dirty="0">
              <a:solidFill>
                <a:prstClr val="white"/>
              </a:solidFill>
            </a:endParaRPr>
          </a:p>
        </p:txBody>
      </p:sp>
      <p:grpSp>
        <p:nvGrpSpPr>
          <p:cNvPr id="16" name="Group 15"/>
          <p:cNvGrpSpPr/>
          <p:nvPr/>
        </p:nvGrpSpPr>
        <p:grpSpPr>
          <a:xfrm>
            <a:off x="491492" y="1047749"/>
            <a:ext cx="7571163" cy="1742321"/>
            <a:chOff x="311512" y="3120826"/>
            <a:chExt cx="2667423" cy="1334025"/>
          </a:xfrm>
        </p:grpSpPr>
        <p:sp>
          <p:nvSpPr>
            <p:cNvPr id="17" name="TextBox 16"/>
            <p:cNvSpPr txBox="1"/>
            <p:nvPr/>
          </p:nvSpPr>
          <p:spPr>
            <a:xfrm>
              <a:off x="558628" y="4070738"/>
              <a:ext cx="2374424" cy="384113"/>
            </a:xfrm>
            <a:prstGeom prst="rect">
              <a:avLst/>
            </a:prstGeom>
            <a:noFill/>
          </p:spPr>
          <p:txBody>
            <a:bodyPr wrap="square" rtlCol="0">
              <a:spAutoFit/>
            </a:bodyPr>
            <a:lstStyle/>
            <a:p>
              <a:pPr algn="ctr">
                <a:lnSpc>
                  <a:spcPct val="95000"/>
                </a:lnSpc>
                <a:spcBef>
                  <a:spcPts val="400"/>
                </a:spcBef>
              </a:pPr>
              <a:r>
                <a:rPr lang="zh-CN" altLang="en-US" sz="2800" dirty="0" smtClean="0">
                  <a:solidFill>
                    <a:schemeClr val="bg1"/>
                  </a:solidFill>
                  <a:latin typeface="Microsoft YaHei" charset="-122"/>
                  <a:ea typeface="Microsoft YaHei" charset="-122"/>
                  <a:cs typeface="Microsoft YaHei" charset="-122"/>
                </a:rPr>
                <a:t>分析和数据将会释放伟大企业</a:t>
              </a:r>
              <a:r>
                <a:rPr lang="zh-CN" altLang="en-US" sz="2800" dirty="0" smtClean="0">
                  <a:solidFill>
                    <a:schemeClr val="bg1"/>
                  </a:solidFill>
                  <a:latin typeface="Microsoft YaHei" charset="-122"/>
                  <a:ea typeface="Microsoft YaHei" charset="-122"/>
                  <a:cs typeface="Microsoft YaHei" charset="-122"/>
                </a:rPr>
                <a:t>的</a:t>
              </a:r>
              <a:r>
                <a:rPr lang="zh-CN" altLang="en-US" sz="2800" b="1" dirty="0" smtClean="0">
                  <a:solidFill>
                    <a:schemeClr val="bg1"/>
                  </a:solidFill>
                  <a:latin typeface="Microsoft YaHei" charset="-122"/>
                  <a:ea typeface="Microsoft YaHei" charset="-122"/>
                  <a:cs typeface="Microsoft YaHei" charset="-122"/>
                </a:rPr>
                <a:t>无穷潜力</a:t>
              </a:r>
              <a:endParaRPr lang="en-US" sz="2800" b="1" dirty="0">
                <a:solidFill>
                  <a:schemeClr val="bg1"/>
                </a:solidFill>
                <a:latin typeface="Microsoft YaHei" charset="-122"/>
                <a:ea typeface="Microsoft YaHei" charset="-122"/>
                <a:cs typeface="Microsoft YaHei" charset="-122"/>
              </a:endParaRPr>
            </a:p>
          </p:txBody>
        </p:sp>
        <p:sp>
          <p:nvSpPr>
            <p:cNvPr id="18" name="Rectangle 17"/>
            <p:cNvSpPr/>
            <p:nvPr/>
          </p:nvSpPr>
          <p:spPr>
            <a:xfrm>
              <a:off x="311512" y="3120826"/>
              <a:ext cx="2667423" cy="441940"/>
            </a:xfrm>
            <a:prstGeom prst="rect">
              <a:avLst/>
            </a:prstGeom>
            <a:noFill/>
            <a:ln w="9525">
              <a:noFill/>
              <a:miter lim="800000"/>
              <a:headEnd/>
              <a:tailEnd/>
            </a:ln>
            <a:effectLst/>
          </p:spPr>
          <p:txBody>
            <a:bodyPr wrap="square" lIns="45720" tIns="0" rIns="0" bIns="45720" rtlCol="0" anchor="b" anchorCtr="0">
              <a:prstTxWarp prst="textNoShape">
                <a:avLst/>
              </a:prstTxWarp>
              <a:noAutofit/>
            </a:bodyPr>
            <a:lstStyle/>
            <a:p>
              <a:r>
                <a:rPr lang="zh-CN" altLang="en-US" sz="2400" kern="0" dirty="0" smtClean="0">
                  <a:solidFill>
                    <a:schemeClr val="accent6"/>
                  </a:solidFill>
                  <a:latin typeface="Microsoft YaHei" charset="-122"/>
                  <a:ea typeface="Microsoft YaHei" charset="-122"/>
                  <a:cs typeface="Microsoft YaHei" charset="-122"/>
                </a:rPr>
                <a:t>我们坚信</a:t>
              </a:r>
              <a:r>
                <a:rPr lang="en-US" sz="2400" kern="0" dirty="0" smtClean="0">
                  <a:solidFill>
                    <a:schemeClr val="accent6"/>
                  </a:solidFill>
                  <a:latin typeface="Microsoft YaHei" charset="-122"/>
                  <a:ea typeface="Microsoft YaHei" charset="-122"/>
                  <a:cs typeface="Microsoft YaHei" charset="-122"/>
                </a:rPr>
                <a:t>…</a:t>
              </a:r>
              <a:endParaRPr lang="en-US" sz="2400" kern="0" dirty="0">
                <a:solidFill>
                  <a:schemeClr val="accent6"/>
                </a:solidFill>
                <a:latin typeface="Microsoft YaHei" charset="-122"/>
                <a:ea typeface="Microsoft YaHei" charset="-122"/>
                <a:cs typeface="Microsoft YaHei" charset="-122"/>
              </a:endParaRPr>
            </a:p>
          </p:txBody>
        </p:sp>
      </p:grpSp>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771500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250"/>
                                  </p:stCondLst>
                                  <p:childTnLst>
                                    <p:animMotion origin="layout" path="M 0 2.22222E-6 L 0 0.02963 " pathEditMode="relative" rAng="0" ptsTypes="AA">
                                      <p:cBhvr>
                                        <p:cTn id="9" dur="500" spd="-100000" fill="hold"/>
                                        <p:tgtEl>
                                          <p:spTgt spid="15"/>
                                        </p:tgtEl>
                                        <p:attrNameLst>
                                          <p:attrName>ppt_x</p:attrName>
                                          <p:attrName>ppt_y</p:attrName>
                                        </p:attrNameLst>
                                      </p:cBhvr>
                                      <p:rCtr x="0" y="1481"/>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5"/>
            <a:r>
              <a:rPr lang="zh-CN" altLang="en-US" dirty="0" smtClean="0"/>
              <a:t>权威机构如是说</a:t>
            </a:r>
            <a:endParaRPr lang="en-US" dirty="0" smtClean="0"/>
          </a:p>
          <a:p>
            <a:pPr lvl="3"/>
            <a:r>
              <a:rPr lang="en-US" dirty="0" smtClean="0"/>
              <a:t>Teradata UDA</a:t>
            </a:r>
            <a:r>
              <a:rPr lang="zh-CN" altLang="en-US" dirty="0" smtClean="0"/>
              <a:t>解决方案介绍</a:t>
            </a:r>
            <a:endParaRPr lang="en-US" dirty="0" smtClean="0"/>
          </a:p>
          <a:p>
            <a:pPr lvl="3"/>
            <a:r>
              <a:rPr lang="en-US" dirty="0" smtClean="0"/>
              <a:t>Teradata UDA</a:t>
            </a:r>
            <a:r>
              <a:rPr lang="zh-CN" altLang="en-US" dirty="0" smtClean="0"/>
              <a:t>客户实施案例</a:t>
            </a:r>
            <a:endParaRPr lang="en-US" dirty="0" smtClean="0"/>
          </a:p>
          <a:p>
            <a:pPr lvl="3"/>
            <a:r>
              <a:rPr lang="en-US" dirty="0" smtClean="0"/>
              <a:t>UDA</a:t>
            </a:r>
            <a:r>
              <a:rPr lang="zh-CN" altLang="en-US" dirty="0" smtClean="0"/>
              <a:t> </a:t>
            </a:r>
            <a:r>
              <a:rPr lang="en-US" altLang="zh-CN" dirty="0" smtClean="0"/>
              <a:t>Demo</a:t>
            </a:r>
            <a:endParaRPr lang="en-US" dirty="0" smtClean="0"/>
          </a:p>
          <a:p>
            <a:endParaRPr lang="en-US" dirty="0"/>
          </a:p>
        </p:txBody>
      </p:sp>
      <p:sp>
        <p:nvSpPr>
          <p:cNvPr id="4" name="Title 3"/>
          <p:cNvSpPr>
            <a:spLocks noGrp="1"/>
          </p:cNvSpPr>
          <p:nvPr>
            <p:ph type="title"/>
          </p:nvPr>
        </p:nvSpPr>
        <p:spPr>
          <a:xfrm>
            <a:off x="4800600" y="0"/>
            <a:ext cx="3886200" cy="669481"/>
          </a:xfrm>
        </p:spPr>
        <p:txBody>
          <a:bodyPr/>
          <a:lstStyle/>
          <a:p>
            <a:r>
              <a:rPr lang="zh-CN" altLang="en-US" dirty="0" smtClean="0"/>
              <a:t>目录</a:t>
            </a:r>
            <a:endParaRPr lang="en-US" dirty="0"/>
          </a:p>
        </p:txBody>
      </p:sp>
      <p:sp>
        <p:nvSpPr>
          <p:cNvPr id="6" name="Date Placeholder 5"/>
          <p:cNvSpPr>
            <a:spLocks noGrp="1"/>
          </p:cNvSpPr>
          <p:nvPr>
            <p:ph type="dt" sz="half" idx="14"/>
          </p:nvPr>
        </p:nvSpPr>
        <p:spPr/>
        <p:txBody>
          <a:bodyPr/>
          <a:lstStyle/>
          <a:p>
            <a:r>
              <a:rPr lang="en-US" smtClean="0"/>
              <a:t>© 2016 Teradata</a:t>
            </a:r>
            <a:endParaRPr lang="en-US" dirty="0" smtClean="0"/>
          </a:p>
        </p:txBody>
      </p:sp>
      <p:sp>
        <p:nvSpPr>
          <p:cNvPr id="19" name="TextBox 18"/>
          <p:cNvSpPr txBox="1"/>
          <p:nvPr/>
        </p:nvSpPr>
        <p:spPr>
          <a:xfrm>
            <a:off x="226058" y="4918131"/>
            <a:ext cx="6041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9" name="Picture Placeholder 5" descr="TRA-1009-L.jpg"/>
          <p:cNvPicPr>
            <a:picLocks noGrp="1" noChangeAspect="1"/>
          </p:cNvPicPr>
          <p:nvPr>
            <p:ph type="pic" sz="quarter" idx="13"/>
          </p:nvPr>
        </p:nvPicPr>
        <p:blipFill>
          <a:blip r:embed="rId2"/>
          <a:srcRect l="21917" r="21917"/>
          <a:stretch>
            <a:fillRect/>
          </a:stretch>
        </p:blipFill>
        <p:spPr>
          <a:xfrm>
            <a:off x="0" y="0"/>
            <a:ext cx="4343400" cy="5143500"/>
          </a:xfrm>
          <a:prstGeom prst="rect">
            <a:avLst/>
          </a:prstGeom>
        </p:spPr>
      </p:pic>
    </p:spTree>
    <p:extLst>
      <p:ext uri="{BB962C8B-B14F-4D97-AF65-F5344CB8AC3E}">
        <p14:creationId xmlns:p14="http://schemas.microsoft.com/office/powerpoint/2010/main" val="402376583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1933911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5" y="298450"/>
            <a:ext cx="8505465" cy="387350"/>
          </a:xfrm>
        </p:spPr>
        <p:txBody>
          <a:bodyPr/>
          <a:lstStyle/>
          <a:p>
            <a:r>
              <a:rPr lang="en-US" dirty="0"/>
              <a:t>Shift from a Single Platform to an Ecosystem</a:t>
            </a:r>
          </a:p>
        </p:txBody>
      </p:sp>
      <p:sp>
        <p:nvSpPr>
          <p:cNvPr id="9" name="Rectangle 8"/>
          <p:cNvSpPr/>
          <p:nvPr/>
        </p:nvSpPr>
        <p:spPr>
          <a:xfrm>
            <a:off x="83164" y="2037208"/>
            <a:ext cx="2960868" cy="2021411"/>
          </a:xfrm>
          <a:prstGeom prst="rect">
            <a:avLst/>
          </a:prstGeom>
          <a:solidFill>
            <a:srgbClr val="1B447D"/>
          </a:solidFill>
        </p:spPr>
        <p:txBody>
          <a:bodyPr wrap="square" lIns="81622" tIns="40811" rIns="81622" bIns="40811">
            <a:spAutoFit/>
          </a:bodyPr>
          <a:lstStyle/>
          <a:p>
            <a:pPr defTabSz="456362" fontAlgn="base">
              <a:spcBef>
                <a:spcPct val="0"/>
              </a:spcBef>
              <a:spcAft>
                <a:spcPct val="0"/>
              </a:spcAft>
            </a:pPr>
            <a:r>
              <a:rPr lang="en-US" i="1" dirty="0">
                <a:solidFill>
                  <a:prstClr val="white"/>
                </a:solidFill>
                <a:latin typeface="Arial" pitchFamily="34" charset="0"/>
                <a:ea typeface="ＭＳ Ｐゴシック" pitchFamily="34" charset="-128"/>
              </a:rPr>
              <a:t>“We will abandon the old models based on the desire to implement for high-value analytic applications.” </a:t>
            </a: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a:p>
            <a:pPr defTabSz="456362" fontAlgn="base">
              <a:spcBef>
                <a:spcPct val="0"/>
              </a:spcBef>
              <a:spcAft>
                <a:spcPct val="0"/>
              </a:spcAft>
            </a:pPr>
            <a:endParaRPr lang="en-US" i="1" dirty="0">
              <a:solidFill>
                <a:prstClr val="white"/>
              </a:solidFill>
              <a:latin typeface="Arial" pitchFamily="34" charset="0"/>
              <a:ea typeface="ＭＳ Ｐゴシック" pitchFamily="34" charset="-128"/>
            </a:endParaRPr>
          </a:p>
        </p:txBody>
      </p:sp>
      <p:sp>
        <p:nvSpPr>
          <p:cNvPr id="8" name="Rectangle 7"/>
          <p:cNvSpPr/>
          <p:nvPr/>
        </p:nvSpPr>
        <p:spPr>
          <a:xfrm>
            <a:off x="4086380" y="800110"/>
            <a:ext cx="4572000" cy="461665"/>
          </a:xfrm>
          <a:prstGeom prst="rect">
            <a:avLst/>
          </a:prstGeom>
        </p:spPr>
        <p:txBody>
          <a:bodyPr>
            <a:spAutoFit/>
          </a:bodyPr>
          <a:lstStyle/>
          <a:p>
            <a:pPr algn="ctr" defTabSz="456362" fontAlgn="base">
              <a:spcBef>
                <a:spcPct val="0"/>
              </a:spcBef>
              <a:spcAft>
                <a:spcPct val="0"/>
              </a:spcAft>
            </a:pPr>
            <a:r>
              <a:rPr lang="en-US" sz="2400" dirty="0">
                <a:solidFill>
                  <a:srgbClr val="3C3C3B"/>
                </a:solidFill>
                <a:latin typeface="Arial" pitchFamily="34" charset="0"/>
                <a:ea typeface="ＭＳ Ｐゴシック" pitchFamily="34" charset="-128"/>
              </a:rPr>
              <a:t>"Logical" Data Warehouse</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69" y="1240850"/>
            <a:ext cx="5543239"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95"/>
          <p:cNvGrpSpPr>
            <a:grpSpLocks noChangeAspect="1"/>
          </p:cNvGrpSpPr>
          <p:nvPr/>
        </p:nvGrpSpPr>
        <p:grpSpPr bwMode="auto">
          <a:xfrm>
            <a:off x="1801813" y="3705227"/>
            <a:ext cx="1143000" cy="257175"/>
            <a:chOff x="3020" y="3469"/>
            <a:chExt cx="1440" cy="326"/>
          </a:xfrm>
        </p:grpSpPr>
        <p:sp>
          <p:nvSpPr>
            <p:cNvPr id="22"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3"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4"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5"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6"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7"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8"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sp>
          <p:nvSpPr>
            <p:cNvPr id="29"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defTabSz="457200" fontAlgn="base">
                <a:lnSpc>
                  <a:spcPct val="90000"/>
                </a:lnSpc>
                <a:spcBef>
                  <a:spcPct val="30000"/>
                </a:spcBef>
                <a:spcAft>
                  <a:spcPct val="10000"/>
                </a:spcAft>
                <a:defRPr/>
              </a:pPr>
              <a:endParaRPr lang="en-US" sz="2400" dirty="0">
                <a:solidFill>
                  <a:srgbClr val="000000"/>
                </a:solidFill>
                <a:latin typeface="Arial" charset="0"/>
                <a:ea typeface="Arial Unicode MS"/>
              </a:endParaRPr>
            </a:p>
          </p:txBody>
        </p:sp>
      </p:grpSp>
    </p:spTree>
    <p:extLst>
      <p:ext uri="{BB962C8B-B14F-4D97-AF65-F5344CB8AC3E}">
        <p14:creationId xmlns:p14="http://schemas.microsoft.com/office/powerpoint/2010/main" val="1397779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ie 89"/>
          <p:cNvSpPr/>
          <p:nvPr/>
        </p:nvSpPr>
        <p:spPr>
          <a:xfrm>
            <a:off x="1520586" y="25222"/>
            <a:ext cx="5257800" cy="5029200"/>
          </a:xfrm>
          <a:prstGeom prst="pie">
            <a:avLst>
              <a:gd name="adj1" fmla="val 3220978"/>
              <a:gd name="adj2" fmla="val 10471694"/>
            </a:avLst>
          </a:prstGeom>
          <a:solidFill>
            <a:srgbClr val="333333">
              <a:alpha val="30196"/>
            </a:srgbClr>
          </a:solidFill>
          <a:ln>
            <a:headEnd/>
            <a:tailEnd/>
          </a:ln>
        </p:spPr>
        <p:style>
          <a:lnRef idx="2">
            <a:schemeClr val="dk1"/>
          </a:lnRef>
          <a:fillRef idx="1">
            <a:schemeClr val="lt1"/>
          </a:fillRef>
          <a:effectRef idx="0">
            <a:schemeClr val="dk1"/>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9" name="Pie 88"/>
          <p:cNvSpPr/>
          <p:nvPr/>
        </p:nvSpPr>
        <p:spPr>
          <a:xfrm>
            <a:off x="1520586" y="25222"/>
            <a:ext cx="5257800" cy="5029200"/>
          </a:xfrm>
          <a:prstGeom prst="pie">
            <a:avLst>
              <a:gd name="adj1" fmla="val 1374784"/>
              <a:gd name="adj2" fmla="val 3204811"/>
            </a:avLst>
          </a:prstGeom>
          <a:solidFill>
            <a:srgbClr val="703092">
              <a:alpha val="30196"/>
            </a:srgbClr>
          </a:solidFill>
          <a:ln>
            <a:headEnd/>
            <a:tailEnd/>
          </a:ln>
        </p:spPr>
        <p:style>
          <a:lnRef idx="2">
            <a:schemeClr val="accent5"/>
          </a:lnRef>
          <a:fillRef idx="1">
            <a:schemeClr val="lt1"/>
          </a:fillRef>
          <a:effectRef idx="0">
            <a:schemeClr val="accent5"/>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8" name="Pie 87"/>
          <p:cNvSpPr/>
          <p:nvPr/>
        </p:nvSpPr>
        <p:spPr>
          <a:xfrm>
            <a:off x="1520586" y="25222"/>
            <a:ext cx="5257800" cy="5029200"/>
          </a:xfrm>
          <a:prstGeom prst="pie">
            <a:avLst>
              <a:gd name="adj1" fmla="val 19392002"/>
              <a:gd name="adj2" fmla="val 1352118"/>
            </a:avLst>
          </a:prstGeom>
          <a:solidFill>
            <a:srgbClr val="0088A8">
              <a:alpha val="30196"/>
            </a:srgbClr>
          </a:solidFill>
          <a:ln>
            <a:solidFill>
              <a:schemeClr val="accent4"/>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e 4"/>
          <p:cNvSpPr/>
          <p:nvPr/>
        </p:nvSpPr>
        <p:spPr>
          <a:xfrm>
            <a:off x="1520586" y="25222"/>
            <a:ext cx="5257800" cy="5029200"/>
          </a:xfrm>
          <a:prstGeom prst="pie">
            <a:avLst>
              <a:gd name="adj1" fmla="val 10497421"/>
              <a:gd name="adj2" fmla="val 16060218"/>
            </a:avLst>
          </a:prstGeom>
          <a:solidFill>
            <a:srgbClr val="0079DB">
              <a:alpha val="30196"/>
            </a:srgbClr>
          </a:solidFill>
          <a:ln>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7" name="Pie 86"/>
          <p:cNvSpPr/>
          <p:nvPr/>
        </p:nvSpPr>
        <p:spPr>
          <a:xfrm>
            <a:off x="1520586" y="25222"/>
            <a:ext cx="5257800" cy="5029200"/>
          </a:xfrm>
          <a:prstGeom prst="pie">
            <a:avLst>
              <a:gd name="adj1" fmla="val 16081697"/>
              <a:gd name="adj2" fmla="val 19393359"/>
            </a:avLst>
          </a:prstGeom>
          <a:solidFill>
            <a:srgbClr val="CD391F">
              <a:alpha val="30196"/>
            </a:srgbClr>
          </a:solidFill>
          <a:ln>
            <a:solidFill>
              <a:schemeClr val="accent3"/>
            </a:solidFill>
            <a:headEnd/>
            <a:tailEnd/>
          </a:ln>
        </p:spPr>
        <p:style>
          <a:lnRef idx="2">
            <a:schemeClr val="accent2"/>
          </a:lnRef>
          <a:fillRef idx="1">
            <a:schemeClr val="lt1"/>
          </a:fillRef>
          <a:effectRef idx="0">
            <a:schemeClr val="accent2"/>
          </a:effectRef>
          <a:fontRef idx="minor">
            <a:schemeClr val="dk1"/>
          </a:fontRef>
        </p:style>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nvGrpSpPr>
          <p:cNvPr id="4" name="Group 3"/>
          <p:cNvGrpSpPr/>
          <p:nvPr/>
        </p:nvGrpSpPr>
        <p:grpSpPr>
          <a:xfrm>
            <a:off x="1617495" y="489922"/>
            <a:ext cx="5978160" cy="4093131"/>
            <a:chOff x="1751107" y="339343"/>
            <a:chExt cx="6609974" cy="446482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8456" r="18456"/>
            <a:stretch/>
          </p:blipFill>
          <p:spPr>
            <a:xfrm>
              <a:off x="1963735" y="339343"/>
              <a:ext cx="5493702" cy="4464820"/>
            </a:xfrm>
            <a:prstGeom prst="rect">
              <a:avLst/>
            </a:prstGeom>
          </p:spPr>
        </p:pic>
        <p:sp>
          <p:nvSpPr>
            <p:cNvPr id="30" name="TextBox 29"/>
            <p:cNvSpPr txBox="1"/>
            <p:nvPr/>
          </p:nvSpPr>
          <p:spPr>
            <a:xfrm>
              <a:off x="4300814" y="2438445"/>
              <a:ext cx="542388" cy="273891"/>
            </a:xfrm>
            <a:prstGeom prst="rect">
              <a:avLst/>
            </a:prstGeom>
            <a:noFill/>
            <a:ln w="12700">
              <a:solidFill>
                <a:sysClr val="window" lastClr="FFFFFF"/>
              </a:solidFill>
            </a:ln>
          </p:spPr>
          <p:txBody>
            <a:bodyPr wrap="none" lIns="68546" tIns="34275" rIns="68546" bIns="34275" rtlCol="0">
              <a:spAutoFit/>
            </a:bodyPr>
            <a:lstStyle/>
            <a:p>
              <a:pPr algn="ctr" defTabSz="685475">
                <a:lnSpc>
                  <a:spcPct val="95000"/>
                </a:lnSpc>
                <a:defRPr/>
              </a:pPr>
              <a:r>
                <a:rPr lang="en-US" sz="1400" b="1" kern="0" dirty="0">
                  <a:solidFill>
                    <a:prstClr val="white"/>
                  </a:solidFill>
                  <a:latin typeface="Century Gothic" panose="020B0502020202020204" pitchFamily="34" charset="0"/>
                  <a:ea typeface="ＭＳ Ｐゴシック" charset="0"/>
                  <a:cs typeface="ＭＳ Ｐゴシック" charset="0"/>
                </a:rPr>
                <a:t>2855</a:t>
              </a:r>
              <a:endParaRPr lang="en-US" sz="900" b="1" kern="0" dirty="0">
                <a:solidFill>
                  <a:prstClr val="white"/>
                </a:solidFill>
                <a:latin typeface="Century Gothic" panose="020B0502020202020204" pitchFamily="34" charset="0"/>
                <a:ea typeface="ＭＳ Ｐゴシック" charset="0"/>
                <a:cs typeface="ＭＳ Ｐゴシック" charset="0"/>
              </a:endParaRPr>
            </a:p>
          </p:txBody>
        </p:sp>
        <p:pic>
          <p:nvPicPr>
            <p:cNvPr id="31" name="sta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460" y="1753421"/>
              <a:ext cx="1637091" cy="1636664"/>
            </a:xfrm>
            <a:prstGeom prst="rect">
              <a:avLst/>
            </a:prstGeom>
            <a:ln w="12700">
              <a:noFill/>
            </a:ln>
          </p:spPr>
        </p:pic>
        <p:sp>
          <p:nvSpPr>
            <p:cNvPr id="32" name="Rounded Rectangle 31"/>
            <p:cNvSpPr/>
            <p:nvPr/>
          </p:nvSpPr>
          <p:spPr>
            <a:xfrm>
              <a:off x="1751107" y="2251045"/>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SENSOR</a:t>
              </a:r>
            </a:p>
          </p:txBody>
        </p:sp>
        <p:sp>
          <p:nvSpPr>
            <p:cNvPr id="33" name="Rounded Rectangle 32"/>
            <p:cNvSpPr/>
            <p:nvPr/>
          </p:nvSpPr>
          <p:spPr>
            <a:xfrm>
              <a:off x="3158302" y="3624088"/>
              <a:ext cx="102726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DIGITAL ADVERTISING</a:t>
              </a:r>
            </a:p>
          </p:txBody>
        </p:sp>
        <p:sp>
          <p:nvSpPr>
            <p:cNvPr id="34" name="Rounded Rectangle 33"/>
            <p:cNvSpPr/>
            <p:nvPr/>
          </p:nvSpPr>
          <p:spPr>
            <a:xfrm>
              <a:off x="4030829" y="3811168"/>
              <a:ext cx="1419337"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CLICKSTREAM INTERACTIONS</a:t>
              </a:r>
            </a:p>
          </p:txBody>
        </p:sp>
        <p:sp>
          <p:nvSpPr>
            <p:cNvPr id="35" name="Rounded Rectangle 34"/>
            <p:cNvSpPr/>
            <p:nvPr/>
          </p:nvSpPr>
          <p:spPr>
            <a:xfrm>
              <a:off x="3645528" y="4138135"/>
              <a:ext cx="926480" cy="275898"/>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RATINGS &amp; REVIEWS</a:t>
              </a:r>
            </a:p>
          </p:txBody>
        </p:sp>
        <p:sp>
          <p:nvSpPr>
            <p:cNvPr id="36" name="Rounded Rectangle 35"/>
            <p:cNvSpPr/>
            <p:nvPr/>
          </p:nvSpPr>
          <p:spPr>
            <a:xfrm>
              <a:off x="5634405" y="3624088"/>
              <a:ext cx="969180" cy="282331"/>
            </a:xfrm>
            <a:prstGeom prst="roundRect">
              <a:avLst>
                <a:gd name="adj" fmla="val 50000"/>
              </a:avLst>
            </a:prstGeom>
            <a:solidFill>
              <a:srgbClr val="703092"/>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PORTAL INTERACTIONS</a:t>
              </a:r>
            </a:p>
          </p:txBody>
        </p:sp>
        <p:sp>
          <p:nvSpPr>
            <p:cNvPr id="37" name="Rounded Rectangle 36"/>
            <p:cNvSpPr/>
            <p:nvPr/>
          </p:nvSpPr>
          <p:spPr>
            <a:xfrm>
              <a:off x="1995280" y="3433588"/>
              <a:ext cx="1216700" cy="190500"/>
            </a:xfrm>
            <a:prstGeom prst="roundRect">
              <a:avLst>
                <a:gd name="adj" fmla="val 50000"/>
              </a:avLst>
            </a:prstGeom>
            <a:solidFill>
              <a:srgbClr val="3C3C3C"/>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EXTERNAL INTERACTIONS</a:t>
              </a:r>
            </a:p>
          </p:txBody>
        </p:sp>
        <p:sp>
          <p:nvSpPr>
            <p:cNvPr id="38" name="Rounded Rectangle 37"/>
            <p:cNvSpPr/>
            <p:nvPr/>
          </p:nvSpPr>
          <p:spPr>
            <a:xfrm>
              <a:off x="6118143" y="2166344"/>
              <a:ext cx="73592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SOCIAL MEDIA</a:t>
              </a:r>
            </a:p>
          </p:txBody>
        </p:sp>
        <p:sp>
          <p:nvSpPr>
            <p:cNvPr id="39" name="Rounded Rectangle 38"/>
            <p:cNvSpPr/>
            <p:nvPr/>
          </p:nvSpPr>
          <p:spPr>
            <a:xfrm>
              <a:off x="5768131" y="1876613"/>
              <a:ext cx="835394" cy="190500"/>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IVR Routing</a:t>
              </a:r>
            </a:p>
          </p:txBody>
        </p:sp>
        <p:sp>
          <p:nvSpPr>
            <p:cNvPr id="40" name="Rounded Rectangle 39"/>
            <p:cNvSpPr/>
            <p:nvPr/>
          </p:nvSpPr>
          <p:spPr>
            <a:xfrm>
              <a:off x="3889883" y="1116725"/>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RFID</a:t>
              </a:r>
            </a:p>
          </p:txBody>
        </p:sp>
        <p:sp>
          <p:nvSpPr>
            <p:cNvPr id="41" name="Rounded Rectangle 40"/>
            <p:cNvSpPr/>
            <p:nvPr/>
          </p:nvSpPr>
          <p:spPr>
            <a:xfrm>
              <a:off x="4908360" y="1001767"/>
              <a:ext cx="1169593" cy="190500"/>
            </a:xfrm>
            <a:prstGeom prst="roundRect">
              <a:avLst>
                <a:gd name="adj" fmla="val 50000"/>
              </a:avLst>
            </a:prstGeom>
            <a:solidFill>
              <a:srgbClr val="CD391F"/>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ELECTRONIC COMMERCE</a:t>
              </a:r>
            </a:p>
          </p:txBody>
        </p:sp>
        <p:sp>
          <p:nvSpPr>
            <p:cNvPr id="42" name="Rounded Rectangle 41"/>
            <p:cNvSpPr/>
            <p:nvPr/>
          </p:nvSpPr>
          <p:spPr>
            <a:xfrm>
              <a:off x="5452358" y="457853"/>
              <a:ext cx="92647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CD391F"/>
                  </a:solidFill>
                  <a:latin typeface="Century Gothic"/>
                  <a:cs typeface="Century Gothic"/>
                </a:rPr>
                <a:t>FINANCE</a:t>
              </a:r>
            </a:p>
          </p:txBody>
        </p:sp>
        <p:sp>
          <p:nvSpPr>
            <p:cNvPr id="43" name="Rounded Rectangle 42"/>
            <p:cNvSpPr/>
            <p:nvPr/>
          </p:nvSpPr>
          <p:spPr>
            <a:xfrm>
              <a:off x="6022081" y="4118737"/>
              <a:ext cx="703064"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703092"/>
                  </a:solidFill>
                  <a:latin typeface="Century Gothic"/>
                  <a:cs typeface="Century Gothic"/>
                </a:rPr>
                <a:t>SALES</a:t>
              </a:r>
            </a:p>
          </p:txBody>
        </p:sp>
        <p:sp>
          <p:nvSpPr>
            <p:cNvPr id="44" name="Rounded Rectangle 43"/>
            <p:cNvSpPr/>
            <p:nvPr/>
          </p:nvSpPr>
          <p:spPr>
            <a:xfrm>
              <a:off x="2101525" y="4138135"/>
              <a:ext cx="1110456"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3C3C3C"/>
                  </a:solidFill>
                  <a:latin typeface="Century Gothic"/>
                  <a:cs typeface="Century Gothic"/>
                </a:rPr>
                <a:t>MARKETING</a:t>
              </a:r>
            </a:p>
          </p:txBody>
        </p:sp>
        <p:sp>
          <p:nvSpPr>
            <p:cNvPr id="45" name="Rectangular Callout 44"/>
            <p:cNvSpPr/>
            <p:nvPr/>
          </p:nvSpPr>
          <p:spPr>
            <a:xfrm>
              <a:off x="3002634" y="1795223"/>
              <a:ext cx="972480" cy="776530"/>
            </a:xfrm>
            <a:prstGeom prst="wedgeRectCallout">
              <a:avLst>
                <a:gd name="adj1" fmla="val 57842"/>
                <a:gd name="adj2" fmla="val 17883"/>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0079DB"/>
                  </a:solidFill>
                  <a:latin typeface="Century Gothic"/>
                  <a:cs typeface="Century Gothic"/>
                </a:rPr>
                <a:t>Inventory </a:t>
              </a:r>
            </a:p>
            <a:p>
              <a:pPr algn="r" defTabSz="685475">
                <a:lnSpc>
                  <a:spcPct val="95000"/>
                </a:lnSpc>
                <a:defRPr/>
              </a:pPr>
              <a:r>
                <a:rPr lang="en-US" sz="700" b="1" kern="0" dirty="0">
                  <a:solidFill>
                    <a:srgbClr val="0079DB"/>
                  </a:solidFill>
                  <a:latin typeface="Century Gothic"/>
                  <a:cs typeface="Century Gothic"/>
                </a:rPr>
                <a:t>Returns</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Manufacturing</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Supply Chain</a:t>
              </a:r>
              <a:br>
                <a:rPr lang="en-US" sz="700" b="1" kern="0" dirty="0">
                  <a:solidFill>
                    <a:srgbClr val="0079DB"/>
                  </a:solidFill>
                  <a:latin typeface="Century Gothic"/>
                  <a:cs typeface="Century Gothic"/>
                </a:rPr>
              </a:br>
              <a:r>
                <a:rPr lang="en-US" sz="700" b="1" kern="0" dirty="0">
                  <a:solidFill>
                    <a:srgbClr val="0079DB"/>
                  </a:solidFill>
                  <a:latin typeface="Century Gothic"/>
                  <a:cs typeface="Century Gothic"/>
                </a:rPr>
                <a:t>Customer Service</a:t>
              </a:r>
            </a:p>
          </p:txBody>
        </p:sp>
        <p:sp>
          <p:nvSpPr>
            <p:cNvPr id="46" name="Rectangular Callout 45"/>
            <p:cNvSpPr/>
            <p:nvPr/>
          </p:nvSpPr>
          <p:spPr>
            <a:xfrm>
              <a:off x="4701373" y="1507603"/>
              <a:ext cx="896899" cy="486103"/>
            </a:xfrm>
            <a:prstGeom prst="wedgeRectCallout">
              <a:avLst>
                <a:gd name="adj1" fmla="val -20425"/>
                <a:gd name="adj2" fmla="val 67395"/>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CD391F"/>
                  </a:solidFill>
                  <a:latin typeface="Century Gothic"/>
                  <a:cs typeface="Century Gothic"/>
                </a:rPr>
                <a:t>Orders</a:t>
              </a:r>
            </a:p>
            <a:p>
              <a:pPr defTabSz="685475">
                <a:lnSpc>
                  <a:spcPct val="95000"/>
                </a:lnSpc>
                <a:defRPr/>
              </a:pPr>
              <a:r>
                <a:rPr lang="en-US" sz="700" b="1" kern="0" dirty="0">
                  <a:solidFill>
                    <a:srgbClr val="CD391F"/>
                  </a:solidFill>
                  <a:latin typeface="Century Gothic"/>
                  <a:cs typeface="Century Gothic"/>
                </a:rPr>
                <a:t>Revenue</a:t>
              </a:r>
            </a:p>
            <a:p>
              <a:pPr defTabSz="685475">
                <a:lnSpc>
                  <a:spcPct val="95000"/>
                </a:lnSpc>
                <a:defRPr/>
              </a:pPr>
              <a:r>
                <a:rPr lang="en-US" sz="700" b="1" kern="0" dirty="0">
                  <a:solidFill>
                    <a:srgbClr val="CD391F"/>
                  </a:solidFill>
                  <a:latin typeface="Century Gothic"/>
                  <a:cs typeface="Century Gothic"/>
                </a:rPr>
                <a:t>Expenses</a:t>
              </a:r>
            </a:p>
          </p:txBody>
        </p:sp>
        <p:sp>
          <p:nvSpPr>
            <p:cNvPr id="47" name="Rectangular Callout 46"/>
            <p:cNvSpPr/>
            <p:nvPr/>
          </p:nvSpPr>
          <p:spPr>
            <a:xfrm>
              <a:off x="5190877" y="2449058"/>
              <a:ext cx="887052" cy="275898"/>
            </a:xfrm>
            <a:prstGeom prst="wedgeRectCallout">
              <a:avLst>
                <a:gd name="adj1" fmla="val -59999"/>
                <a:gd name="adj2" fmla="val 2036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0F769A"/>
                  </a:solidFill>
                  <a:latin typeface="Century Gothic"/>
                  <a:cs typeface="Century Gothic"/>
                </a:rPr>
                <a:t>Case History</a:t>
              </a:r>
            </a:p>
          </p:txBody>
        </p:sp>
        <p:sp>
          <p:nvSpPr>
            <p:cNvPr id="48" name="Rectangular Callout 47"/>
            <p:cNvSpPr/>
            <p:nvPr/>
          </p:nvSpPr>
          <p:spPr>
            <a:xfrm>
              <a:off x="4644798" y="3070290"/>
              <a:ext cx="933756" cy="363298"/>
            </a:xfrm>
            <a:prstGeom prst="wedgeRectCallout">
              <a:avLst>
                <a:gd name="adj1" fmla="val -21540"/>
                <a:gd name="adj2" fmla="val -60884"/>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defTabSz="685475">
                <a:lnSpc>
                  <a:spcPct val="95000"/>
                </a:lnSpc>
                <a:defRPr/>
              </a:pPr>
              <a:r>
                <a:rPr lang="en-US" sz="700" b="1" kern="0" dirty="0">
                  <a:solidFill>
                    <a:srgbClr val="703092"/>
                  </a:solidFill>
                  <a:latin typeface="Century Gothic"/>
                  <a:cs typeface="Century Gothic"/>
                </a:rPr>
                <a:t>Customers</a:t>
              </a:r>
            </a:p>
            <a:p>
              <a:pPr defTabSz="685475">
                <a:lnSpc>
                  <a:spcPct val="95000"/>
                </a:lnSpc>
                <a:defRPr/>
              </a:pPr>
              <a:r>
                <a:rPr lang="en-US" sz="700" b="1" kern="0" dirty="0">
                  <a:solidFill>
                    <a:srgbClr val="703092"/>
                  </a:solidFill>
                  <a:latin typeface="Century Gothic"/>
                  <a:cs typeface="Century Gothic"/>
                </a:rPr>
                <a:t>Products</a:t>
              </a:r>
            </a:p>
            <a:p>
              <a:pPr defTabSz="685475">
                <a:lnSpc>
                  <a:spcPct val="95000"/>
                </a:lnSpc>
                <a:defRPr/>
              </a:pPr>
              <a:r>
                <a:rPr lang="en-US" sz="700" b="1" kern="0" dirty="0">
                  <a:solidFill>
                    <a:srgbClr val="703092"/>
                  </a:solidFill>
                  <a:latin typeface="Century Gothic"/>
                  <a:cs typeface="Century Gothic"/>
                </a:rPr>
                <a:t>Pipeline</a:t>
              </a:r>
            </a:p>
          </p:txBody>
        </p:sp>
        <p:sp>
          <p:nvSpPr>
            <p:cNvPr id="49" name="Rectangular Callout 48"/>
            <p:cNvSpPr/>
            <p:nvPr/>
          </p:nvSpPr>
          <p:spPr>
            <a:xfrm>
              <a:off x="3323665" y="3125257"/>
              <a:ext cx="1123598" cy="363386"/>
            </a:xfrm>
            <a:prstGeom prst="wedgeRectCallout">
              <a:avLst>
                <a:gd name="adj1" fmla="val 20624"/>
                <a:gd name="adj2" fmla="val -67961"/>
              </a:avLst>
            </a:prstGeom>
            <a:solidFill>
              <a:sysClr val="window" lastClr="FFFFFF"/>
            </a:solidFill>
            <a:ln w="12700" cap="flat" cmpd="sng" algn="ctr">
              <a:solidFill>
                <a:sysClr val="window" lastClr="FFFFFF">
                  <a:lumMod val="50000"/>
                </a:sysClr>
              </a:solidFill>
              <a:prstDash val="solid"/>
              <a:miter lim="800000"/>
            </a:ln>
            <a:effectLst>
              <a:outerShdw blurRad="76200" dist="50800" dir="2700000" algn="tl" rotWithShape="0">
                <a:srgbClr val="000000">
                  <a:alpha val="60000"/>
                </a:srgbClr>
              </a:outerShdw>
            </a:effectLst>
          </p:spPr>
          <p:txBody>
            <a:bodyPr rot="0" spcFirstLastPara="0" vertOverflow="overflow" horzOverflow="overflow" vert="horz" wrap="square" lIns="68546" tIns="68546" rIns="68546" bIns="68546" numCol="1" spcCol="0" rtlCol="0" fromWordArt="0" anchor="ctr" anchorCtr="0" forceAA="0" compatLnSpc="1">
              <a:prstTxWarp prst="textNoShape">
                <a:avLst/>
              </a:prstTxWarp>
              <a:noAutofit/>
            </a:bodyPr>
            <a:lstStyle/>
            <a:p>
              <a:pPr algn="r" defTabSz="685475">
                <a:lnSpc>
                  <a:spcPct val="95000"/>
                </a:lnSpc>
                <a:defRPr/>
              </a:pPr>
              <a:r>
                <a:rPr lang="en-US" sz="700" b="1" kern="0" dirty="0">
                  <a:solidFill>
                    <a:srgbClr val="808080"/>
                  </a:solidFill>
                  <a:latin typeface="Century Gothic"/>
                  <a:cs typeface="Century Gothic"/>
                </a:rPr>
                <a:t>Customers</a:t>
              </a:r>
            </a:p>
            <a:p>
              <a:pPr algn="r" defTabSz="685475">
                <a:lnSpc>
                  <a:spcPct val="95000"/>
                </a:lnSpc>
                <a:defRPr/>
              </a:pPr>
              <a:r>
                <a:rPr lang="en-US" sz="700" b="1" kern="0" dirty="0">
                  <a:solidFill>
                    <a:srgbClr val="808080"/>
                  </a:solidFill>
                  <a:latin typeface="Century Gothic"/>
                  <a:cs typeface="Century Gothic"/>
                </a:rPr>
                <a:t>Campaign History</a:t>
              </a:r>
            </a:p>
          </p:txBody>
        </p:sp>
        <p:sp>
          <p:nvSpPr>
            <p:cNvPr id="50" name="Rounded Rectangle 49"/>
            <p:cNvSpPr/>
            <p:nvPr/>
          </p:nvSpPr>
          <p:spPr>
            <a:xfrm>
              <a:off x="1958905" y="818300"/>
              <a:ext cx="1199397" cy="275898"/>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079DB"/>
                  </a:solidFill>
                  <a:latin typeface="Century Gothic"/>
                  <a:cs typeface="Century Gothic"/>
                </a:rPr>
                <a:t>OPERATIONS</a:t>
              </a:r>
            </a:p>
          </p:txBody>
        </p:sp>
        <p:sp>
          <p:nvSpPr>
            <p:cNvPr id="51" name="Rounded Rectangle 50"/>
            <p:cNvSpPr/>
            <p:nvPr/>
          </p:nvSpPr>
          <p:spPr>
            <a:xfrm>
              <a:off x="6276896" y="2943583"/>
              <a:ext cx="1065506" cy="308356"/>
            </a:xfrm>
            <a:prstGeom prst="roundRect">
              <a:avLst>
                <a:gd name="adj" fmla="val 50000"/>
              </a:avLst>
            </a:prstGeom>
            <a:solidFill>
              <a:srgbClr val="0F769A"/>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CUSTOMER CARE – AUDIO RECORDINGS</a:t>
              </a:r>
            </a:p>
          </p:txBody>
        </p:sp>
        <p:sp>
          <p:nvSpPr>
            <p:cNvPr id="52" name="Rounded Rectangle 51" hidden="1"/>
            <p:cNvSpPr/>
            <p:nvPr/>
          </p:nvSpPr>
          <p:spPr>
            <a:xfrm>
              <a:off x="3282341" y="1412327"/>
              <a:ext cx="34824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Maps</a:t>
              </a:r>
            </a:p>
          </p:txBody>
        </p:sp>
        <p:sp>
          <p:nvSpPr>
            <p:cNvPr id="53" name="Rounded Rectangle 52"/>
            <p:cNvSpPr/>
            <p:nvPr/>
          </p:nvSpPr>
          <p:spPr>
            <a:xfrm>
              <a:off x="3440022" y="733751"/>
              <a:ext cx="590807"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Telemetry</a:t>
              </a:r>
            </a:p>
          </p:txBody>
        </p:sp>
        <p:sp>
          <p:nvSpPr>
            <p:cNvPr id="54" name="Rounded Rectangle 53"/>
            <p:cNvSpPr/>
            <p:nvPr/>
          </p:nvSpPr>
          <p:spPr>
            <a:xfrm>
              <a:off x="2101526" y="1507577"/>
              <a:ext cx="700839" cy="190500"/>
            </a:xfrm>
            <a:prstGeom prst="roundRect">
              <a:avLst>
                <a:gd name="adj" fmla="val 50000"/>
              </a:avLst>
            </a:prstGeom>
            <a:solidFill>
              <a:srgbClr val="0079DB"/>
            </a:solidFill>
            <a:ln w="12700" cap="flat" cmpd="sng" algn="ctr">
              <a:solidFill>
                <a:sysClr val="window" lastClr="FFFFFF"/>
              </a:solidFill>
              <a:prstDash val="solid"/>
            </a:ln>
            <a:effectLst>
              <a:outerShdw blurRad="25400" dist="25400" dir="2700000" algn="tl" rotWithShape="0">
                <a:srgbClr val="000000">
                  <a:alpha val="48000"/>
                </a:srgbClr>
              </a:outerShdw>
            </a:effectLst>
          </p:spPr>
          <p:txBody>
            <a:bodyPr lIns="0" tIns="0" rIns="0" bIns="0" rtlCol="0" anchor="ctr"/>
            <a:lstStyle/>
            <a:p>
              <a:pPr algn="ctr" defTabSz="685475">
                <a:lnSpc>
                  <a:spcPct val="95000"/>
                </a:lnSpc>
                <a:defRPr/>
              </a:pPr>
              <a:r>
                <a:rPr lang="en-US" sz="600" b="1" kern="0" dirty="0">
                  <a:solidFill>
                    <a:prstClr val="white"/>
                  </a:solidFill>
                  <a:latin typeface="Century Gothic"/>
                  <a:cs typeface="Century Gothic"/>
                </a:rPr>
                <a:t>SERVER LOGS</a:t>
              </a:r>
            </a:p>
          </p:txBody>
        </p:sp>
        <p:sp>
          <p:nvSpPr>
            <p:cNvPr id="55" name="Rounded Rectangle 54"/>
            <p:cNvSpPr/>
            <p:nvPr/>
          </p:nvSpPr>
          <p:spPr>
            <a:xfrm>
              <a:off x="6553794" y="2443735"/>
              <a:ext cx="1807287" cy="372320"/>
            </a:xfrm>
            <a:prstGeom prst="roundRect">
              <a:avLst>
                <a:gd name="adj" fmla="val 50000"/>
              </a:avLst>
            </a:prstGeom>
            <a:solidFill>
              <a:sysClr val="window" lastClr="FFFFFF"/>
            </a:solidFill>
            <a:ln w="12700" cap="flat" cmpd="sng" algn="ctr">
              <a:solidFill>
                <a:sysClr val="window" lastClr="FFFFFF"/>
              </a:solidFill>
              <a:prstDash val="solid"/>
            </a:ln>
            <a:effectLst>
              <a:outerShdw blurRad="76200" dist="50800" dir="2700000" algn="tl" rotWithShape="0">
                <a:srgbClr val="000000">
                  <a:alpha val="28000"/>
                </a:srgbClr>
              </a:outerShdw>
            </a:effectLst>
          </p:spPr>
          <p:txBody>
            <a:bodyPr lIns="0" tIns="0" rIns="0" bIns="0" rtlCol="0" anchor="ctr"/>
            <a:lstStyle/>
            <a:p>
              <a:pPr algn="ctr" defTabSz="685475">
                <a:lnSpc>
                  <a:spcPct val="95000"/>
                </a:lnSpc>
                <a:defRPr/>
              </a:pPr>
              <a:r>
                <a:rPr lang="en-US" sz="1200" b="1" kern="0" dirty="0">
                  <a:solidFill>
                    <a:srgbClr val="0F769A"/>
                  </a:solidFill>
                  <a:latin typeface="Century Gothic"/>
                  <a:cs typeface="Century Gothic"/>
                </a:rPr>
                <a:t>CUSTOMER EXPERIENCE</a:t>
              </a:r>
            </a:p>
          </p:txBody>
        </p:sp>
      </p:grpSp>
      <p:sp>
        <p:nvSpPr>
          <p:cNvPr id="56" name="TextBox 55"/>
          <p:cNvSpPr txBox="1"/>
          <p:nvPr/>
        </p:nvSpPr>
        <p:spPr>
          <a:xfrm>
            <a:off x="607735" y="4517892"/>
            <a:ext cx="8191208" cy="497711"/>
          </a:xfrm>
          <a:prstGeom prst="roundRect">
            <a:avLst>
              <a:gd name="adj" fmla="val 50000"/>
            </a:avLst>
          </a:prstGeom>
          <a:solidFill>
            <a:schemeClr val="tx2"/>
          </a:solidFill>
        </p:spPr>
        <p:txBody>
          <a:bodyPr wrap="square" rtlCol="0" anchor="ctr">
            <a:spAutoFit/>
          </a:bodyPr>
          <a:lstStyle/>
          <a:p>
            <a:pPr algn="ctr"/>
            <a:r>
              <a:rPr lang="en-US" sz="1700" dirty="0" smtClean="0">
                <a:solidFill>
                  <a:schemeClr val="bg1"/>
                </a:solidFill>
              </a:rPr>
              <a:t>Accurate analytics require integration of data across your ecosystem</a:t>
            </a:r>
          </a:p>
        </p:txBody>
      </p:sp>
      <p:sp>
        <p:nvSpPr>
          <p:cNvPr id="57" name="Footer Placeholder 3"/>
          <p:cNvSpPr txBox="1">
            <a:spLocks/>
          </p:cNvSpPr>
          <p:nvPr/>
        </p:nvSpPr>
        <p:spPr>
          <a:xfrm>
            <a:off x="457201" y="4857864"/>
            <a:ext cx="928914" cy="107722"/>
          </a:xfrm>
          <a:prstGeom prst="rect">
            <a:avLst/>
          </a:prstGeom>
        </p:spPr>
        <p:txBody>
          <a:bodyPr anchor="ct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r>
              <a:rPr lang="en-US" sz="700" dirty="0" smtClean="0">
                <a:solidFill>
                  <a:srgbClr val="D8D8D8">
                    <a:lumMod val="75000"/>
                  </a:srgbClr>
                </a:solidFill>
              </a:rPr>
              <a:t>© 2015 Teradata</a:t>
            </a:r>
            <a:endParaRPr lang="en-US" sz="700" dirty="0">
              <a:solidFill>
                <a:srgbClr val="D8D8D8">
                  <a:lumMod val="75000"/>
                </a:srgbClr>
              </a:solidFill>
            </a:endParaRPr>
          </a:p>
        </p:txBody>
      </p:sp>
      <p:sp>
        <p:nvSpPr>
          <p:cNvPr id="58" name="Title 1"/>
          <p:cNvSpPr txBox="1">
            <a:spLocks/>
          </p:cNvSpPr>
          <p:nvPr/>
        </p:nvSpPr>
        <p:spPr>
          <a:xfrm>
            <a:off x="457200" y="0"/>
            <a:ext cx="8216515" cy="464700"/>
          </a:xfrm>
          <a:prstGeom prst="rect">
            <a:avLst/>
          </a:prstGeom>
          <a:solidFill>
            <a:schemeClr val="bg1"/>
          </a:solidFill>
        </p:spPr>
        <p:txBody>
          <a:bodyPr anchor="b"/>
          <a:lst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a:lstStyle>
          <a:p>
            <a:pPr algn="ctr"/>
            <a:r>
              <a:rPr lang="en-US" b="0" dirty="0" smtClean="0"/>
              <a:t>Data Distribution in an Ecosystem – </a:t>
            </a:r>
            <a:r>
              <a:rPr lang="en-US" b="0" dirty="0" err="1" smtClean="0"/>
              <a:t>Siloed</a:t>
            </a:r>
            <a:r>
              <a:rPr lang="en-US" b="0" dirty="0" smtClean="0"/>
              <a:t> by Domain</a:t>
            </a:r>
            <a:endParaRPr lang="en-US" b="0" dirty="0"/>
          </a:p>
        </p:txBody>
      </p:sp>
      <p:sp>
        <p:nvSpPr>
          <p:cNvPr id="91" name="Freeform 50"/>
          <p:cNvSpPr>
            <a:spLocks noEditPoints="1"/>
          </p:cNvSpPr>
          <p:nvPr/>
        </p:nvSpPr>
        <p:spPr bwMode="auto">
          <a:xfrm>
            <a:off x="1059161" y="3760044"/>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2" name="Freeform 50"/>
          <p:cNvSpPr>
            <a:spLocks noEditPoints="1"/>
          </p:cNvSpPr>
          <p:nvPr/>
        </p:nvSpPr>
        <p:spPr bwMode="auto">
          <a:xfrm>
            <a:off x="987579" y="845571"/>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3" name="Freeform 50"/>
          <p:cNvSpPr>
            <a:spLocks noEditPoints="1"/>
          </p:cNvSpPr>
          <p:nvPr/>
        </p:nvSpPr>
        <p:spPr bwMode="auto">
          <a:xfrm>
            <a:off x="6347393" y="573886"/>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4" name="Freeform 50"/>
          <p:cNvSpPr>
            <a:spLocks noEditPoints="1"/>
          </p:cNvSpPr>
          <p:nvPr/>
        </p:nvSpPr>
        <p:spPr bwMode="auto">
          <a:xfrm>
            <a:off x="7151370" y="1824602"/>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95" name="Freeform 50"/>
          <p:cNvSpPr>
            <a:spLocks noEditPoints="1"/>
          </p:cNvSpPr>
          <p:nvPr/>
        </p:nvSpPr>
        <p:spPr bwMode="auto">
          <a:xfrm>
            <a:off x="6535473" y="3872810"/>
            <a:ext cx="653907" cy="452251"/>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02707016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5-14 at 4.06.36 PM.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43001" y="628650"/>
            <a:ext cx="6858000" cy="3829050"/>
          </a:xfrm>
        </p:spPr>
      </p:pic>
      <p:sp>
        <p:nvSpPr>
          <p:cNvPr id="5" name="Rectangle 4"/>
          <p:cNvSpPr/>
          <p:nvPr/>
        </p:nvSpPr>
        <p:spPr bwMode="auto">
          <a:xfrm>
            <a:off x="1143000" y="400050"/>
            <a:ext cx="6858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650" dirty="0">
              <a:latin typeface="Verdana" charset="0"/>
            </a:endParaRPr>
          </a:p>
        </p:txBody>
      </p:sp>
    </p:spTree>
    <p:extLst>
      <p:ext uri="{BB962C8B-B14F-4D97-AF65-F5344CB8AC3E}">
        <p14:creationId xmlns:p14="http://schemas.microsoft.com/office/powerpoint/2010/main" val="191362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Teradata UDA</a:t>
            </a:r>
            <a:r>
              <a:rPr lang="zh-CN" altLang="en-US" dirty="0" smtClean="0"/>
              <a:t>解决方案介绍</a:t>
            </a:r>
            <a:endParaRPr lang="en-US" dirty="0"/>
          </a:p>
        </p:txBody>
      </p:sp>
      <p:sp>
        <p:nvSpPr>
          <p:cNvPr id="4" name="Date Placeholder 3"/>
          <p:cNvSpPr>
            <a:spLocks noGrp="1"/>
          </p:cNvSpPr>
          <p:nvPr>
            <p:ph type="dt" sz="half" idx="12"/>
          </p:nvPr>
        </p:nvSpPr>
        <p:spPr/>
        <p:txBody>
          <a:bodyPr/>
          <a:lstStyle/>
          <a:p>
            <a:r>
              <a:rPr lang="en-US" smtClean="0"/>
              <a:t>© 2016 Teradata</a:t>
            </a:r>
            <a:endParaRPr lang="en-US" dirty="0" smtClean="0"/>
          </a:p>
        </p:txBody>
      </p:sp>
    </p:spTree>
    <p:extLst>
      <p:ext uri="{BB962C8B-B14F-4D97-AF65-F5344CB8AC3E}">
        <p14:creationId xmlns:p14="http://schemas.microsoft.com/office/powerpoint/2010/main" val="176698778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oup 341"/>
          <p:cNvGrpSpPr/>
          <p:nvPr/>
        </p:nvGrpSpPr>
        <p:grpSpPr>
          <a:xfrm>
            <a:off x="7543800" y="4654962"/>
            <a:ext cx="1600200" cy="488538"/>
            <a:chOff x="7543800" y="4654962"/>
            <a:chExt cx="1600200" cy="488538"/>
          </a:xfrm>
        </p:grpSpPr>
        <p:sp>
          <p:nvSpPr>
            <p:cNvPr id="343" name="Rectangle 342"/>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smtClean="0">
                <a:solidFill>
                  <a:prstClr val="white"/>
                </a:solidFill>
              </a:endParaRPr>
            </a:p>
          </p:txBody>
        </p:sp>
        <p:pic>
          <p:nvPicPr>
            <p:cNvPr id="344" name="Picture 343"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grpSp>
        <p:nvGrpSpPr>
          <p:cNvPr id="351" name="Group 350"/>
          <p:cNvGrpSpPr/>
          <p:nvPr/>
        </p:nvGrpSpPr>
        <p:grpSpPr>
          <a:xfrm>
            <a:off x="8027910" y="329184"/>
            <a:ext cx="663277" cy="4358705"/>
            <a:chOff x="8027910" y="329184"/>
            <a:chExt cx="663277" cy="4358705"/>
          </a:xfrm>
        </p:grpSpPr>
        <p:sp>
          <p:nvSpPr>
            <p:cNvPr id="169" name="Rectangle 168"/>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206"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3" name="Rounded Rectangle 2"/>
          <p:cNvSpPr>
            <a:spLocks noChangeAspect="1"/>
          </p:cNvSpPr>
          <p:nvPr/>
        </p:nvSpPr>
        <p:spPr>
          <a:xfrm>
            <a:off x="2429564" y="726805"/>
            <a:ext cx="3150371" cy="3158651"/>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 name="Right Arrow 3"/>
          <p:cNvSpPr>
            <a:spLocks noChangeAspect="1"/>
          </p:cNvSpPr>
          <p:nvPr/>
        </p:nvSpPr>
        <p:spPr>
          <a:xfrm>
            <a:off x="2051613" y="2549208"/>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5" name="Right Arrow 4"/>
          <p:cNvSpPr>
            <a:spLocks noChangeAspect="1"/>
          </p:cNvSpPr>
          <p:nvPr/>
        </p:nvSpPr>
        <p:spPr>
          <a:xfrm>
            <a:off x="2051613" y="1136189"/>
            <a:ext cx="489856"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6" name="Group 5"/>
          <p:cNvGrpSpPr>
            <a:grpSpLocks noChangeAspect="1"/>
          </p:cNvGrpSpPr>
          <p:nvPr/>
        </p:nvGrpSpPr>
        <p:grpSpPr>
          <a:xfrm>
            <a:off x="1458437" y="372450"/>
            <a:ext cx="6240225" cy="278535"/>
            <a:chOff x="1400203" y="297523"/>
            <a:chExt cx="6366396" cy="284105"/>
          </a:xfrm>
        </p:grpSpPr>
        <p:sp>
          <p:nvSpPr>
            <p:cNvPr id="7" name="Rounded Rectangle 6"/>
            <p:cNvSpPr/>
            <p:nvPr/>
          </p:nvSpPr>
          <p:spPr>
            <a:xfrm>
              <a:off x="1400203" y="297523"/>
              <a:ext cx="6366396" cy="284105"/>
            </a:xfrm>
            <a:prstGeom prst="roundRect">
              <a:avLst>
                <a:gd name="adj" fmla="val 50000"/>
              </a:avLst>
            </a:prstGeom>
            <a:solidFill>
              <a:srgbClr val="003C6D"/>
            </a:solidFill>
            <a:ln w="9525">
              <a:no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sp>
          <p:nvSpPr>
            <p:cNvPr id="8" name="Rectangle 7"/>
            <p:cNvSpPr/>
            <p:nvPr/>
          </p:nvSpPr>
          <p:spPr>
            <a:xfrm>
              <a:off x="2196993" y="344648"/>
              <a:ext cx="841646" cy="225230"/>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REAL TIME</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9" name="Group 8"/>
            <p:cNvGrpSpPr/>
            <p:nvPr/>
          </p:nvGrpSpPr>
          <p:grpSpPr>
            <a:xfrm>
              <a:off x="2940494" y="354248"/>
              <a:ext cx="170652" cy="170652"/>
              <a:chOff x="4734842" y="-148212"/>
              <a:chExt cx="288958" cy="288958"/>
            </a:xfrm>
          </p:grpSpPr>
          <p:sp>
            <p:nvSpPr>
              <p:cNvPr id="10" name="Freeform 4485"/>
              <p:cNvSpPr>
                <a:spLocks/>
              </p:cNvSpPr>
              <p:nvPr/>
            </p:nvSpPr>
            <p:spPr bwMode="auto">
              <a:xfrm>
                <a:off x="4832517" y="-40204"/>
                <a:ext cx="107524" cy="96886"/>
              </a:xfrm>
              <a:custGeom>
                <a:avLst/>
                <a:gdLst>
                  <a:gd name="T0" fmla="*/ 94 w 233"/>
                  <a:gd name="T1" fmla="*/ 128 h 229"/>
                  <a:gd name="T2" fmla="*/ 219 w 233"/>
                  <a:gd name="T3" fmla="*/ 44 h 229"/>
                  <a:gd name="T4" fmla="*/ 226 w 233"/>
                  <a:gd name="T5" fmla="*/ 13 h 229"/>
                  <a:gd name="T6" fmla="*/ 195 w 233"/>
                  <a:gd name="T7" fmla="*/ 7 h 229"/>
                  <a:gd name="T8" fmla="*/ 78 w 233"/>
                  <a:gd name="T9" fmla="*/ 85 h 229"/>
                  <a:gd name="T10" fmla="*/ 40 w 233"/>
                  <a:gd name="T11" fmla="*/ 47 h 229"/>
                  <a:gd name="T12" fmla="*/ 9 w 233"/>
                  <a:gd name="T13" fmla="*/ 47 h 229"/>
                  <a:gd name="T14" fmla="*/ 9 w 233"/>
                  <a:gd name="T15" fmla="*/ 79 h 229"/>
                  <a:gd name="T16" fmla="*/ 59 w 233"/>
                  <a:gd name="T17" fmla="*/ 129 h 229"/>
                  <a:gd name="T18" fmla="*/ 67 w 233"/>
                  <a:gd name="T19" fmla="*/ 134 h 229"/>
                  <a:gd name="T20" fmla="*/ 83 w 233"/>
                  <a:gd name="T21" fmla="*/ 134 h 229"/>
                  <a:gd name="T22" fmla="*/ 138 w 233"/>
                  <a:gd name="T23" fmla="*/ 227 h 229"/>
                  <a:gd name="T24" fmla="*/ 142 w 233"/>
                  <a:gd name="T25" fmla="*/ 229 h 229"/>
                  <a:gd name="T26" fmla="*/ 144 w 233"/>
                  <a:gd name="T27" fmla="*/ 229 h 229"/>
                  <a:gd name="T28" fmla="*/ 146 w 233"/>
                  <a:gd name="T29" fmla="*/ 223 h 229"/>
                  <a:gd name="T30" fmla="*/ 94 w 233"/>
                  <a:gd name="T31"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3" h="229">
                    <a:moveTo>
                      <a:pt x="94" y="128"/>
                    </a:moveTo>
                    <a:cubicBezTo>
                      <a:pt x="219" y="44"/>
                      <a:pt x="219" y="44"/>
                      <a:pt x="219" y="44"/>
                    </a:cubicBezTo>
                    <a:cubicBezTo>
                      <a:pt x="230" y="37"/>
                      <a:pt x="233" y="23"/>
                      <a:pt x="226" y="13"/>
                    </a:cubicBezTo>
                    <a:cubicBezTo>
                      <a:pt x="219" y="3"/>
                      <a:pt x="205" y="0"/>
                      <a:pt x="195" y="7"/>
                    </a:cubicBezTo>
                    <a:cubicBezTo>
                      <a:pt x="78" y="85"/>
                      <a:pt x="78" y="85"/>
                      <a:pt x="78" y="85"/>
                    </a:cubicBezTo>
                    <a:cubicBezTo>
                      <a:pt x="40" y="47"/>
                      <a:pt x="40" y="47"/>
                      <a:pt x="40" y="47"/>
                    </a:cubicBezTo>
                    <a:cubicBezTo>
                      <a:pt x="31" y="38"/>
                      <a:pt x="17" y="38"/>
                      <a:pt x="9" y="47"/>
                    </a:cubicBezTo>
                    <a:cubicBezTo>
                      <a:pt x="0" y="56"/>
                      <a:pt x="0" y="70"/>
                      <a:pt x="9" y="79"/>
                    </a:cubicBezTo>
                    <a:cubicBezTo>
                      <a:pt x="59" y="129"/>
                      <a:pt x="59" y="129"/>
                      <a:pt x="59" y="129"/>
                    </a:cubicBezTo>
                    <a:cubicBezTo>
                      <a:pt x="61" y="131"/>
                      <a:pt x="64" y="133"/>
                      <a:pt x="67" y="134"/>
                    </a:cubicBezTo>
                    <a:cubicBezTo>
                      <a:pt x="72" y="136"/>
                      <a:pt x="78" y="136"/>
                      <a:pt x="83" y="134"/>
                    </a:cubicBezTo>
                    <a:cubicBezTo>
                      <a:pt x="138" y="227"/>
                      <a:pt x="138" y="227"/>
                      <a:pt x="138" y="227"/>
                    </a:cubicBezTo>
                    <a:cubicBezTo>
                      <a:pt x="139" y="228"/>
                      <a:pt x="141" y="229"/>
                      <a:pt x="142" y="229"/>
                    </a:cubicBezTo>
                    <a:cubicBezTo>
                      <a:pt x="143" y="229"/>
                      <a:pt x="144" y="229"/>
                      <a:pt x="144" y="229"/>
                    </a:cubicBezTo>
                    <a:cubicBezTo>
                      <a:pt x="147" y="227"/>
                      <a:pt x="147" y="225"/>
                      <a:pt x="146" y="223"/>
                    </a:cubicBezTo>
                    <a:lnTo>
                      <a:pt x="94" y="1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nvGrpSpPr>
              <p:cNvPr id="11" name="Group 10"/>
              <p:cNvGrpSpPr/>
              <p:nvPr/>
            </p:nvGrpSpPr>
            <p:grpSpPr>
              <a:xfrm>
                <a:off x="4761603" y="-111804"/>
                <a:ext cx="235436" cy="216142"/>
                <a:chOff x="4516492" y="-112221"/>
                <a:chExt cx="249080" cy="228669"/>
              </a:xfrm>
            </p:grpSpPr>
            <p:sp>
              <p:nvSpPr>
                <p:cNvPr id="13" name="Freeform 4486"/>
                <p:cNvSpPr>
                  <a:spLocks/>
                </p:cNvSpPr>
                <p:nvPr/>
              </p:nvSpPr>
              <p:spPr bwMode="auto">
                <a:xfrm>
                  <a:off x="4637093" y="-112221"/>
                  <a:ext cx="7062" cy="20653"/>
                </a:xfrm>
                <a:custGeom>
                  <a:avLst/>
                  <a:gdLst>
                    <a:gd name="T0" fmla="*/ 6 w 11"/>
                    <a:gd name="T1" fmla="*/ 35 h 35"/>
                    <a:gd name="T2" fmla="*/ 11 w 11"/>
                    <a:gd name="T3" fmla="*/ 30 h 35"/>
                    <a:gd name="T4" fmla="*/ 11 w 11"/>
                    <a:gd name="T5" fmla="*/ 6 h 35"/>
                    <a:gd name="T6" fmla="*/ 6 w 11"/>
                    <a:gd name="T7" fmla="*/ 0 h 35"/>
                    <a:gd name="T8" fmla="*/ 0 w 11"/>
                    <a:gd name="T9" fmla="*/ 6 h 35"/>
                    <a:gd name="T10" fmla="*/ 0 w 11"/>
                    <a:gd name="T11" fmla="*/ 30 h 35"/>
                    <a:gd name="T12" fmla="*/ 6 w 1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 h="35">
                      <a:moveTo>
                        <a:pt x="6" y="35"/>
                      </a:moveTo>
                      <a:cubicBezTo>
                        <a:pt x="9" y="35"/>
                        <a:pt x="11" y="33"/>
                        <a:pt x="11" y="30"/>
                      </a:cubicBezTo>
                      <a:cubicBezTo>
                        <a:pt x="11" y="6"/>
                        <a:pt x="11" y="6"/>
                        <a:pt x="11" y="6"/>
                      </a:cubicBezTo>
                      <a:cubicBezTo>
                        <a:pt x="11" y="3"/>
                        <a:pt x="9" y="0"/>
                        <a:pt x="6" y="0"/>
                      </a:cubicBezTo>
                      <a:cubicBezTo>
                        <a:pt x="3" y="0"/>
                        <a:pt x="0" y="3"/>
                        <a:pt x="0" y="6"/>
                      </a:cubicBezTo>
                      <a:cubicBezTo>
                        <a:pt x="0" y="30"/>
                        <a:pt x="0" y="30"/>
                        <a:pt x="0" y="30"/>
                      </a:cubicBezTo>
                      <a:cubicBezTo>
                        <a:pt x="0" y="33"/>
                        <a:pt x="3" y="35"/>
                        <a:pt x="6" y="3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4" name="Freeform 4487"/>
                <p:cNvSpPr>
                  <a:spLocks/>
                </p:cNvSpPr>
                <p:nvPr/>
              </p:nvSpPr>
              <p:spPr bwMode="auto">
                <a:xfrm>
                  <a:off x="4605585" y="-108738"/>
                  <a:ext cx="11680" cy="20653"/>
                </a:xfrm>
                <a:custGeom>
                  <a:avLst/>
                  <a:gdLst>
                    <a:gd name="T0" fmla="*/ 7 w 18"/>
                    <a:gd name="T1" fmla="*/ 31 h 35"/>
                    <a:gd name="T2" fmla="*/ 12 w 18"/>
                    <a:gd name="T3" fmla="*/ 35 h 35"/>
                    <a:gd name="T4" fmla="*/ 13 w 18"/>
                    <a:gd name="T5" fmla="*/ 34 h 35"/>
                    <a:gd name="T6" fmla="*/ 17 w 18"/>
                    <a:gd name="T7" fmla="*/ 28 h 35"/>
                    <a:gd name="T8" fmla="*/ 11 w 18"/>
                    <a:gd name="T9" fmla="*/ 5 h 35"/>
                    <a:gd name="T10" fmla="*/ 4 w 18"/>
                    <a:gd name="T11" fmla="*/ 1 h 35"/>
                    <a:gd name="T12" fmla="*/ 1 w 18"/>
                    <a:gd name="T13" fmla="*/ 8 h 35"/>
                    <a:gd name="T14" fmla="*/ 7 w 18"/>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7" y="31"/>
                      </a:moveTo>
                      <a:cubicBezTo>
                        <a:pt x="7" y="33"/>
                        <a:pt x="10" y="35"/>
                        <a:pt x="12" y="35"/>
                      </a:cubicBezTo>
                      <a:cubicBezTo>
                        <a:pt x="12" y="35"/>
                        <a:pt x="13" y="35"/>
                        <a:pt x="13" y="34"/>
                      </a:cubicBezTo>
                      <a:cubicBezTo>
                        <a:pt x="16" y="34"/>
                        <a:pt x="18" y="31"/>
                        <a:pt x="17" y="28"/>
                      </a:cubicBezTo>
                      <a:cubicBezTo>
                        <a:pt x="11" y="5"/>
                        <a:pt x="11" y="5"/>
                        <a:pt x="11" y="5"/>
                      </a:cubicBezTo>
                      <a:cubicBezTo>
                        <a:pt x="10" y="2"/>
                        <a:pt x="7" y="0"/>
                        <a:pt x="4" y="1"/>
                      </a:cubicBezTo>
                      <a:cubicBezTo>
                        <a:pt x="1" y="2"/>
                        <a:pt x="0" y="5"/>
                        <a:pt x="1" y="8"/>
                      </a:cubicBezTo>
                      <a:lnTo>
                        <a:pt x="7" y="3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5" name="Freeform 4488"/>
                <p:cNvSpPr>
                  <a:spLocks/>
                </p:cNvSpPr>
                <p:nvPr/>
              </p:nvSpPr>
              <p:spPr bwMode="auto">
                <a:xfrm>
                  <a:off x="4576249" y="-97541"/>
                  <a:ext cx="15211" cy="18911"/>
                </a:xfrm>
                <a:custGeom>
                  <a:avLst/>
                  <a:gdLst>
                    <a:gd name="T0" fmla="*/ 13 w 24"/>
                    <a:gd name="T1" fmla="*/ 30 h 32"/>
                    <a:gd name="T2" fmla="*/ 18 w 24"/>
                    <a:gd name="T3" fmla="*/ 32 h 32"/>
                    <a:gd name="T4" fmla="*/ 21 w 24"/>
                    <a:gd name="T5" fmla="*/ 32 h 32"/>
                    <a:gd name="T6" fmla="*/ 23 w 24"/>
                    <a:gd name="T7" fmla="*/ 24 h 32"/>
                    <a:gd name="T8" fmla="*/ 11 w 24"/>
                    <a:gd name="T9" fmla="*/ 4 h 32"/>
                    <a:gd name="T10" fmla="*/ 3 w 24"/>
                    <a:gd name="T11" fmla="*/ 2 h 32"/>
                    <a:gd name="T12" fmla="*/ 2 w 24"/>
                    <a:gd name="T13" fmla="*/ 9 h 32"/>
                    <a:gd name="T14" fmla="*/ 13 w 24"/>
                    <a:gd name="T15" fmla="*/ 3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3" y="30"/>
                      </a:moveTo>
                      <a:cubicBezTo>
                        <a:pt x="14" y="31"/>
                        <a:pt x="16" y="32"/>
                        <a:pt x="18" y="32"/>
                      </a:cubicBezTo>
                      <a:cubicBezTo>
                        <a:pt x="19" y="32"/>
                        <a:pt x="20" y="32"/>
                        <a:pt x="21" y="32"/>
                      </a:cubicBezTo>
                      <a:cubicBezTo>
                        <a:pt x="23" y="30"/>
                        <a:pt x="24" y="27"/>
                        <a:pt x="23" y="24"/>
                      </a:cubicBezTo>
                      <a:cubicBezTo>
                        <a:pt x="11" y="4"/>
                        <a:pt x="11" y="4"/>
                        <a:pt x="11" y="4"/>
                      </a:cubicBezTo>
                      <a:cubicBezTo>
                        <a:pt x="9" y="1"/>
                        <a:pt x="6" y="0"/>
                        <a:pt x="3" y="2"/>
                      </a:cubicBezTo>
                      <a:cubicBezTo>
                        <a:pt x="1" y="3"/>
                        <a:pt x="0" y="6"/>
                        <a:pt x="2" y="9"/>
                      </a:cubicBezTo>
                      <a:lnTo>
                        <a:pt x="13" y="3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6" name="Freeform 4489"/>
                <p:cNvSpPr>
                  <a:spLocks/>
                </p:cNvSpPr>
                <p:nvPr/>
              </p:nvSpPr>
              <p:spPr bwMode="auto">
                <a:xfrm>
                  <a:off x="4551260" y="-79128"/>
                  <a:ext cx="18470" cy="16422"/>
                </a:xfrm>
                <a:custGeom>
                  <a:avLst/>
                  <a:gdLst>
                    <a:gd name="T0" fmla="*/ 19 w 29"/>
                    <a:gd name="T1" fmla="*/ 26 h 28"/>
                    <a:gd name="T2" fmla="*/ 23 w 29"/>
                    <a:gd name="T3" fmla="*/ 28 h 28"/>
                    <a:gd name="T4" fmla="*/ 27 w 29"/>
                    <a:gd name="T5" fmla="*/ 26 h 28"/>
                    <a:gd name="T6" fmla="*/ 27 w 29"/>
                    <a:gd name="T7" fmla="*/ 18 h 28"/>
                    <a:gd name="T8" fmla="*/ 10 w 29"/>
                    <a:gd name="T9" fmla="*/ 2 h 28"/>
                    <a:gd name="T10" fmla="*/ 2 w 29"/>
                    <a:gd name="T11" fmla="*/ 2 h 28"/>
                    <a:gd name="T12" fmla="*/ 2 w 29"/>
                    <a:gd name="T13" fmla="*/ 9 h 28"/>
                    <a:gd name="T14" fmla="*/ 19 w 29"/>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19" y="26"/>
                      </a:moveTo>
                      <a:cubicBezTo>
                        <a:pt x="20" y="27"/>
                        <a:pt x="22" y="28"/>
                        <a:pt x="23" y="28"/>
                      </a:cubicBezTo>
                      <a:cubicBezTo>
                        <a:pt x="24" y="28"/>
                        <a:pt x="26" y="27"/>
                        <a:pt x="27" y="26"/>
                      </a:cubicBezTo>
                      <a:cubicBezTo>
                        <a:pt x="29" y="24"/>
                        <a:pt x="29" y="21"/>
                        <a:pt x="27" y="18"/>
                      </a:cubicBezTo>
                      <a:cubicBezTo>
                        <a:pt x="10" y="2"/>
                        <a:pt x="10" y="2"/>
                        <a:pt x="10" y="2"/>
                      </a:cubicBezTo>
                      <a:cubicBezTo>
                        <a:pt x="8" y="0"/>
                        <a:pt x="4" y="0"/>
                        <a:pt x="2" y="2"/>
                      </a:cubicBezTo>
                      <a:cubicBezTo>
                        <a:pt x="0" y="4"/>
                        <a:pt x="0" y="7"/>
                        <a:pt x="2" y="9"/>
                      </a:cubicBezTo>
                      <a:lnTo>
                        <a:pt x="19" y="2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7" name="Freeform 4490"/>
                <p:cNvSpPr>
                  <a:spLocks/>
                </p:cNvSpPr>
                <p:nvPr/>
              </p:nvSpPr>
              <p:spPr bwMode="auto">
                <a:xfrm>
                  <a:off x="4531974" y="-56236"/>
                  <a:ext cx="21187" cy="13437"/>
                </a:xfrm>
                <a:custGeom>
                  <a:avLst/>
                  <a:gdLst>
                    <a:gd name="T0" fmla="*/ 3 w 33"/>
                    <a:gd name="T1" fmla="*/ 10 h 23"/>
                    <a:gd name="T2" fmla="*/ 24 w 33"/>
                    <a:gd name="T3" fmla="*/ 22 h 23"/>
                    <a:gd name="T4" fmla="*/ 27 w 33"/>
                    <a:gd name="T5" fmla="*/ 23 h 23"/>
                    <a:gd name="T6" fmla="*/ 31 w 33"/>
                    <a:gd name="T7" fmla="*/ 20 h 23"/>
                    <a:gd name="T8" fmla="*/ 29 w 33"/>
                    <a:gd name="T9" fmla="*/ 13 h 23"/>
                    <a:gd name="T10" fmla="*/ 9 w 33"/>
                    <a:gd name="T11" fmla="*/ 1 h 23"/>
                    <a:gd name="T12" fmla="*/ 1 w 33"/>
                    <a:gd name="T13" fmla="*/ 3 h 23"/>
                    <a:gd name="T14" fmla="*/ 3 w 3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 y="10"/>
                      </a:moveTo>
                      <a:cubicBezTo>
                        <a:pt x="24" y="22"/>
                        <a:pt x="24" y="22"/>
                        <a:pt x="24" y="22"/>
                      </a:cubicBezTo>
                      <a:cubicBezTo>
                        <a:pt x="25" y="23"/>
                        <a:pt x="26" y="23"/>
                        <a:pt x="27" y="23"/>
                      </a:cubicBezTo>
                      <a:cubicBezTo>
                        <a:pt x="29" y="23"/>
                        <a:pt x="30" y="22"/>
                        <a:pt x="31" y="20"/>
                      </a:cubicBezTo>
                      <a:cubicBezTo>
                        <a:pt x="33" y="18"/>
                        <a:pt x="32" y="14"/>
                        <a:pt x="29" y="13"/>
                      </a:cubicBezTo>
                      <a:cubicBezTo>
                        <a:pt x="9" y="1"/>
                        <a:pt x="9" y="1"/>
                        <a:pt x="9" y="1"/>
                      </a:cubicBezTo>
                      <a:cubicBezTo>
                        <a:pt x="6" y="0"/>
                        <a:pt x="3" y="0"/>
                        <a:pt x="1" y="3"/>
                      </a:cubicBezTo>
                      <a:cubicBezTo>
                        <a:pt x="0" y="5"/>
                        <a:pt x="1" y="9"/>
                        <a:pt x="3" y="1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8" name="Freeform 4491"/>
                <p:cNvSpPr>
                  <a:spLocks/>
                </p:cNvSpPr>
                <p:nvPr/>
              </p:nvSpPr>
              <p:spPr bwMode="auto">
                <a:xfrm>
                  <a:off x="4519751" y="-29860"/>
                  <a:ext cx="22545" cy="10700"/>
                </a:xfrm>
                <a:custGeom>
                  <a:avLst/>
                  <a:gdLst>
                    <a:gd name="T0" fmla="*/ 5 w 35"/>
                    <a:gd name="T1" fmla="*/ 11 h 18"/>
                    <a:gd name="T2" fmla="*/ 28 w 35"/>
                    <a:gd name="T3" fmla="*/ 18 h 18"/>
                    <a:gd name="T4" fmla="*/ 29 w 35"/>
                    <a:gd name="T5" fmla="*/ 18 h 18"/>
                    <a:gd name="T6" fmla="*/ 34 w 35"/>
                    <a:gd name="T7" fmla="*/ 14 h 18"/>
                    <a:gd name="T8" fmla="*/ 31 w 35"/>
                    <a:gd name="T9" fmla="*/ 7 h 18"/>
                    <a:gd name="T10" fmla="*/ 8 w 35"/>
                    <a:gd name="T11" fmla="*/ 1 h 18"/>
                    <a:gd name="T12" fmla="*/ 1 w 35"/>
                    <a:gd name="T13" fmla="*/ 5 h 18"/>
                    <a:gd name="T14" fmla="*/ 5 w 35"/>
                    <a:gd name="T15" fmla="*/ 1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5" y="11"/>
                      </a:moveTo>
                      <a:cubicBezTo>
                        <a:pt x="28" y="18"/>
                        <a:pt x="28" y="18"/>
                        <a:pt x="28" y="18"/>
                      </a:cubicBezTo>
                      <a:cubicBezTo>
                        <a:pt x="28" y="18"/>
                        <a:pt x="29" y="18"/>
                        <a:pt x="29" y="18"/>
                      </a:cubicBezTo>
                      <a:cubicBezTo>
                        <a:pt x="32" y="18"/>
                        <a:pt x="34" y="16"/>
                        <a:pt x="34" y="14"/>
                      </a:cubicBezTo>
                      <a:cubicBezTo>
                        <a:pt x="35" y="11"/>
                        <a:pt x="34" y="8"/>
                        <a:pt x="31" y="7"/>
                      </a:cubicBezTo>
                      <a:cubicBezTo>
                        <a:pt x="8" y="1"/>
                        <a:pt x="8" y="1"/>
                        <a:pt x="8" y="1"/>
                      </a:cubicBezTo>
                      <a:cubicBezTo>
                        <a:pt x="5" y="0"/>
                        <a:pt x="2" y="2"/>
                        <a:pt x="1" y="5"/>
                      </a:cubicBezTo>
                      <a:cubicBezTo>
                        <a:pt x="0" y="8"/>
                        <a:pt x="2" y="11"/>
                        <a:pt x="5" y="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19" name="Freeform 4492"/>
                <p:cNvSpPr>
                  <a:spLocks/>
                </p:cNvSpPr>
                <p:nvPr/>
              </p:nvSpPr>
              <p:spPr bwMode="auto">
                <a:xfrm>
                  <a:off x="4516492" y="-499"/>
                  <a:ext cx="21730" cy="5972"/>
                </a:xfrm>
                <a:custGeom>
                  <a:avLst/>
                  <a:gdLst>
                    <a:gd name="T0" fmla="*/ 34 w 34"/>
                    <a:gd name="T1" fmla="*/ 5 h 10"/>
                    <a:gd name="T2" fmla="*/ 29 w 34"/>
                    <a:gd name="T3" fmla="*/ 0 h 10"/>
                    <a:gd name="T4" fmla="*/ 5 w 34"/>
                    <a:gd name="T5" fmla="*/ 0 h 10"/>
                    <a:gd name="T6" fmla="*/ 0 w 34"/>
                    <a:gd name="T7" fmla="*/ 5 h 10"/>
                    <a:gd name="T8" fmla="*/ 5 w 34"/>
                    <a:gd name="T9" fmla="*/ 10 h 10"/>
                    <a:gd name="T10" fmla="*/ 29 w 34"/>
                    <a:gd name="T11" fmla="*/ 10 h 10"/>
                    <a:gd name="T12" fmla="*/ 34 w 3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34" y="5"/>
                      </a:moveTo>
                      <a:cubicBezTo>
                        <a:pt x="34" y="2"/>
                        <a:pt x="32" y="0"/>
                        <a:pt x="29" y="0"/>
                      </a:cubicBezTo>
                      <a:cubicBezTo>
                        <a:pt x="5" y="0"/>
                        <a:pt x="5" y="0"/>
                        <a:pt x="5" y="0"/>
                      </a:cubicBezTo>
                      <a:cubicBezTo>
                        <a:pt x="2" y="0"/>
                        <a:pt x="0" y="2"/>
                        <a:pt x="0" y="5"/>
                      </a:cubicBezTo>
                      <a:cubicBezTo>
                        <a:pt x="0" y="8"/>
                        <a:pt x="2" y="10"/>
                        <a:pt x="5" y="10"/>
                      </a:cubicBezTo>
                      <a:cubicBezTo>
                        <a:pt x="29" y="10"/>
                        <a:pt x="29" y="10"/>
                        <a:pt x="29" y="10"/>
                      </a:cubicBezTo>
                      <a:cubicBezTo>
                        <a:pt x="32" y="10"/>
                        <a:pt x="34" y="8"/>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0" name="Freeform 4493"/>
                <p:cNvSpPr>
                  <a:spLocks/>
                </p:cNvSpPr>
                <p:nvPr/>
              </p:nvSpPr>
              <p:spPr bwMode="auto">
                <a:xfrm>
                  <a:off x="4520295" y="24134"/>
                  <a:ext cx="22002" cy="9953"/>
                </a:xfrm>
                <a:custGeom>
                  <a:avLst/>
                  <a:gdLst>
                    <a:gd name="T0" fmla="*/ 34 w 34"/>
                    <a:gd name="T1" fmla="*/ 5 h 17"/>
                    <a:gd name="T2" fmla="*/ 27 w 34"/>
                    <a:gd name="T3" fmla="*/ 1 h 17"/>
                    <a:gd name="T4" fmla="*/ 4 w 34"/>
                    <a:gd name="T5" fmla="*/ 7 h 17"/>
                    <a:gd name="T6" fmla="*/ 0 w 34"/>
                    <a:gd name="T7" fmla="*/ 13 h 17"/>
                    <a:gd name="T8" fmla="*/ 5 w 34"/>
                    <a:gd name="T9" fmla="*/ 17 h 17"/>
                    <a:gd name="T10" fmla="*/ 7 w 34"/>
                    <a:gd name="T11" fmla="*/ 17 h 17"/>
                    <a:gd name="T12" fmla="*/ 30 w 34"/>
                    <a:gd name="T13" fmla="*/ 11 h 17"/>
                    <a:gd name="T14" fmla="*/ 34 w 34"/>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5"/>
                      </a:moveTo>
                      <a:cubicBezTo>
                        <a:pt x="33" y="2"/>
                        <a:pt x="30" y="0"/>
                        <a:pt x="27" y="1"/>
                      </a:cubicBezTo>
                      <a:cubicBezTo>
                        <a:pt x="4" y="7"/>
                        <a:pt x="4" y="7"/>
                        <a:pt x="4" y="7"/>
                      </a:cubicBezTo>
                      <a:cubicBezTo>
                        <a:pt x="1" y="8"/>
                        <a:pt x="0" y="11"/>
                        <a:pt x="0" y="13"/>
                      </a:cubicBezTo>
                      <a:cubicBezTo>
                        <a:pt x="1" y="16"/>
                        <a:pt x="3" y="17"/>
                        <a:pt x="5" y="17"/>
                      </a:cubicBezTo>
                      <a:cubicBezTo>
                        <a:pt x="6" y="17"/>
                        <a:pt x="6" y="17"/>
                        <a:pt x="7" y="17"/>
                      </a:cubicBezTo>
                      <a:cubicBezTo>
                        <a:pt x="30" y="11"/>
                        <a:pt x="30" y="11"/>
                        <a:pt x="30" y="11"/>
                      </a:cubicBezTo>
                      <a:cubicBezTo>
                        <a:pt x="33" y="10"/>
                        <a:pt x="34" y="7"/>
                        <a:pt x="34"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1" name="Freeform 4494"/>
                <p:cNvSpPr>
                  <a:spLocks/>
                </p:cNvSpPr>
                <p:nvPr/>
              </p:nvSpPr>
              <p:spPr bwMode="auto">
                <a:xfrm>
                  <a:off x="4531974" y="47773"/>
                  <a:ext cx="21187" cy="13437"/>
                </a:xfrm>
                <a:custGeom>
                  <a:avLst/>
                  <a:gdLst>
                    <a:gd name="T0" fmla="*/ 32 w 33"/>
                    <a:gd name="T1" fmla="*/ 3 h 23"/>
                    <a:gd name="T2" fmla="*/ 24 w 33"/>
                    <a:gd name="T3" fmla="*/ 1 h 23"/>
                    <a:gd name="T4" fmla="*/ 4 w 33"/>
                    <a:gd name="T5" fmla="*/ 13 h 23"/>
                    <a:gd name="T6" fmla="*/ 2 w 33"/>
                    <a:gd name="T7" fmla="*/ 20 h 23"/>
                    <a:gd name="T8" fmla="*/ 6 w 33"/>
                    <a:gd name="T9" fmla="*/ 23 h 23"/>
                    <a:gd name="T10" fmla="*/ 9 w 33"/>
                    <a:gd name="T11" fmla="*/ 22 h 23"/>
                    <a:gd name="T12" fmla="*/ 30 w 33"/>
                    <a:gd name="T13" fmla="*/ 10 h 23"/>
                    <a:gd name="T14" fmla="*/ 32 w 33"/>
                    <a:gd name="T15" fmla="*/ 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2" y="3"/>
                      </a:moveTo>
                      <a:cubicBezTo>
                        <a:pt x="30" y="0"/>
                        <a:pt x="27" y="0"/>
                        <a:pt x="24" y="1"/>
                      </a:cubicBezTo>
                      <a:cubicBezTo>
                        <a:pt x="4" y="13"/>
                        <a:pt x="4" y="13"/>
                        <a:pt x="4" y="13"/>
                      </a:cubicBezTo>
                      <a:cubicBezTo>
                        <a:pt x="1" y="14"/>
                        <a:pt x="0" y="18"/>
                        <a:pt x="2" y="20"/>
                      </a:cubicBezTo>
                      <a:cubicBezTo>
                        <a:pt x="3" y="22"/>
                        <a:pt x="5" y="23"/>
                        <a:pt x="6" y="23"/>
                      </a:cubicBezTo>
                      <a:cubicBezTo>
                        <a:pt x="7" y="23"/>
                        <a:pt x="8" y="23"/>
                        <a:pt x="9" y="22"/>
                      </a:cubicBezTo>
                      <a:cubicBezTo>
                        <a:pt x="30" y="10"/>
                        <a:pt x="30" y="10"/>
                        <a:pt x="30" y="10"/>
                      </a:cubicBezTo>
                      <a:cubicBezTo>
                        <a:pt x="32" y="9"/>
                        <a:pt x="33" y="6"/>
                        <a:pt x="32" y="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2" name="Freeform 4495"/>
                <p:cNvSpPr>
                  <a:spLocks/>
                </p:cNvSpPr>
                <p:nvPr/>
              </p:nvSpPr>
              <p:spPr bwMode="auto">
                <a:xfrm>
                  <a:off x="4551803" y="67679"/>
                  <a:ext cx="17927" cy="16422"/>
                </a:xfrm>
                <a:custGeom>
                  <a:avLst/>
                  <a:gdLst>
                    <a:gd name="T0" fmla="*/ 19 w 28"/>
                    <a:gd name="T1" fmla="*/ 2 h 28"/>
                    <a:gd name="T2" fmla="*/ 2 w 28"/>
                    <a:gd name="T3" fmla="*/ 19 h 28"/>
                    <a:gd name="T4" fmla="*/ 2 w 28"/>
                    <a:gd name="T5" fmla="*/ 26 h 28"/>
                    <a:gd name="T6" fmla="*/ 6 w 28"/>
                    <a:gd name="T7" fmla="*/ 28 h 28"/>
                    <a:gd name="T8" fmla="*/ 9 w 28"/>
                    <a:gd name="T9" fmla="*/ 26 h 28"/>
                    <a:gd name="T10" fmla="*/ 26 w 28"/>
                    <a:gd name="T11" fmla="*/ 10 h 28"/>
                    <a:gd name="T12" fmla="*/ 26 w 28"/>
                    <a:gd name="T13" fmla="*/ 2 h 28"/>
                    <a:gd name="T14" fmla="*/ 19 w 28"/>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9" y="2"/>
                      </a:moveTo>
                      <a:cubicBezTo>
                        <a:pt x="2" y="19"/>
                        <a:pt x="2" y="19"/>
                        <a:pt x="2" y="19"/>
                      </a:cubicBezTo>
                      <a:cubicBezTo>
                        <a:pt x="0" y="21"/>
                        <a:pt x="0" y="24"/>
                        <a:pt x="2" y="26"/>
                      </a:cubicBezTo>
                      <a:cubicBezTo>
                        <a:pt x="3" y="28"/>
                        <a:pt x="4" y="28"/>
                        <a:pt x="6" y="28"/>
                      </a:cubicBezTo>
                      <a:cubicBezTo>
                        <a:pt x="7" y="28"/>
                        <a:pt x="8" y="28"/>
                        <a:pt x="9" y="26"/>
                      </a:cubicBezTo>
                      <a:cubicBezTo>
                        <a:pt x="26" y="10"/>
                        <a:pt x="26" y="10"/>
                        <a:pt x="26" y="10"/>
                      </a:cubicBezTo>
                      <a:cubicBezTo>
                        <a:pt x="28" y="8"/>
                        <a:pt x="28" y="4"/>
                        <a:pt x="26" y="2"/>
                      </a:cubicBezTo>
                      <a:cubicBezTo>
                        <a:pt x="24" y="0"/>
                        <a:pt x="21" y="0"/>
                        <a:pt x="19" y="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3" name="Freeform 4496"/>
                <p:cNvSpPr>
                  <a:spLocks/>
                </p:cNvSpPr>
                <p:nvPr/>
              </p:nvSpPr>
              <p:spPr bwMode="auto">
                <a:xfrm>
                  <a:off x="4576793" y="83106"/>
                  <a:ext cx="15483" cy="18662"/>
                </a:xfrm>
                <a:custGeom>
                  <a:avLst/>
                  <a:gdLst>
                    <a:gd name="T0" fmla="*/ 20 w 24"/>
                    <a:gd name="T1" fmla="*/ 1 h 32"/>
                    <a:gd name="T2" fmla="*/ 13 w 24"/>
                    <a:gd name="T3" fmla="*/ 3 h 32"/>
                    <a:gd name="T4" fmla="*/ 1 w 24"/>
                    <a:gd name="T5" fmla="*/ 24 h 32"/>
                    <a:gd name="T6" fmla="*/ 3 w 24"/>
                    <a:gd name="T7" fmla="*/ 31 h 32"/>
                    <a:gd name="T8" fmla="*/ 6 w 24"/>
                    <a:gd name="T9" fmla="*/ 32 h 32"/>
                    <a:gd name="T10" fmla="*/ 10 w 24"/>
                    <a:gd name="T11" fmla="*/ 29 h 32"/>
                    <a:gd name="T12" fmla="*/ 22 w 24"/>
                    <a:gd name="T13" fmla="*/ 9 h 32"/>
                    <a:gd name="T14" fmla="*/ 20 w 24"/>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20" y="1"/>
                      </a:moveTo>
                      <a:cubicBezTo>
                        <a:pt x="18" y="0"/>
                        <a:pt x="15" y="1"/>
                        <a:pt x="13" y="3"/>
                      </a:cubicBezTo>
                      <a:cubicBezTo>
                        <a:pt x="1" y="24"/>
                        <a:pt x="1" y="24"/>
                        <a:pt x="1" y="24"/>
                      </a:cubicBezTo>
                      <a:cubicBezTo>
                        <a:pt x="0" y="27"/>
                        <a:pt x="1" y="30"/>
                        <a:pt x="3" y="31"/>
                      </a:cubicBezTo>
                      <a:cubicBezTo>
                        <a:pt x="4" y="32"/>
                        <a:pt x="5" y="32"/>
                        <a:pt x="6" y="32"/>
                      </a:cubicBezTo>
                      <a:cubicBezTo>
                        <a:pt x="8" y="32"/>
                        <a:pt x="9" y="31"/>
                        <a:pt x="10" y="29"/>
                      </a:cubicBezTo>
                      <a:cubicBezTo>
                        <a:pt x="22" y="9"/>
                        <a:pt x="22" y="9"/>
                        <a:pt x="22" y="9"/>
                      </a:cubicBezTo>
                      <a:cubicBezTo>
                        <a:pt x="24" y="6"/>
                        <a:pt x="23" y="3"/>
                        <a:pt x="20" y="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4" name="Freeform 4497"/>
                <p:cNvSpPr>
                  <a:spLocks/>
                </p:cNvSpPr>
                <p:nvPr/>
              </p:nvSpPr>
              <p:spPr bwMode="auto">
                <a:xfrm>
                  <a:off x="4606400" y="93059"/>
                  <a:ext cx="11408" cy="19906"/>
                </a:xfrm>
                <a:custGeom>
                  <a:avLst/>
                  <a:gdLst>
                    <a:gd name="T0" fmla="*/ 13 w 18"/>
                    <a:gd name="T1" fmla="*/ 0 h 34"/>
                    <a:gd name="T2" fmla="*/ 6 w 18"/>
                    <a:gd name="T3" fmla="*/ 4 h 34"/>
                    <a:gd name="T4" fmla="*/ 0 w 18"/>
                    <a:gd name="T5" fmla="*/ 27 h 34"/>
                    <a:gd name="T6" fmla="*/ 4 w 18"/>
                    <a:gd name="T7" fmla="*/ 34 h 34"/>
                    <a:gd name="T8" fmla="*/ 5 w 18"/>
                    <a:gd name="T9" fmla="*/ 34 h 34"/>
                    <a:gd name="T10" fmla="*/ 11 w 18"/>
                    <a:gd name="T11" fmla="*/ 30 h 34"/>
                    <a:gd name="T12" fmla="*/ 17 w 18"/>
                    <a:gd name="T13" fmla="*/ 7 h 34"/>
                    <a:gd name="T14" fmla="*/ 13 w 18"/>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13" y="0"/>
                      </a:moveTo>
                      <a:cubicBezTo>
                        <a:pt x="10" y="0"/>
                        <a:pt x="7" y="1"/>
                        <a:pt x="6" y="4"/>
                      </a:cubicBezTo>
                      <a:cubicBezTo>
                        <a:pt x="0" y="27"/>
                        <a:pt x="0" y="27"/>
                        <a:pt x="0" y="27"/>
                      </a:cubicBezTo>
                      <a:cubicBezTo>
                        <a:pt x="0" y="30"/>
                        <a:pt x="1" y="33"/>
                        <a:pt x="4" y="34"/>
                      </a:cubicBezTo>
                      <a:cubicBezTo>
                        <a:pt x="5" y="34"/>
                        <a:pt x="5" y="34"/>
                        <a:pt x="5" y="34"/>
                      </a:cubicBezTo>
                      <a:cubicBezTo>
                        <a:pt x="8" y="34"/>
                        <a:pt x="10" y="32"/>
                        <a:pt x="11" y="30"/>
                      </a:cubicBezTo>
                      <a:cubicBezTo>
                        <a:pt x="17" y="7"/>
                        <a:pt x="17" y="7"/>
                        <a:pt x="17" y="7"/>
                      </a:cubicBezTo>
                      <a:cubicBezTo>
                        <a:pt x="18" y="4"/>
                        <a:pt x="16" y="1"/>
                        <a:pt x="1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5" name="Freeform 4498"/>
                <p:cNvSpPr>
                  <a:spLocks/>
                </p:cNvSpPr>
                <p:nvPr/>
              </p:nvSpPr>
              <p:spPr bwMode="auto">
                <a:xfrm>
                  <a:off x="4637908" y="96542"/>
                  <a:ext cx="7062" cy="19906"/>
                </a:xfrm>
                <a:custGeom>
                  <a:avLst/>
                  <a:gdLst>
                    <a:gd name="T0" fmla="*/ 5 w 11"/>
                    <a:gd name="T1" fmla="*/ 0 h 34"/>
                    <a:gd name="T2" fmla="*/ 0 w 11"/>
                    <a:gd name="T3" fmla="*/ 5 h 34"/>
                    <a:gd name="T4" fmla="*/ 0 w 11"/>
                    <a:gd name="T5" fmla="*/ 29 h 34"/>
                    <a:gd name="T6" fmla="*/ 5 w 11"/>
                    <a:gd name="T7" fmla="*/ 34 h 34"/>
                    <a:gd name="T8" fmla="*/ 11 w 11"/>
                    <a:gd name="T9" fmla="*/ 29 h 34"/>
                    <a:gd name="T10" fmla="*/ 11 w 11"/>
                    <a:gd name="T11" fmla="*/ 5 h 34"/>
                    <a:gd name="T12" fmla="*/ 5 w 1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5" y="0"/>
                      </a:moveTo>
                      <a:cubicBezTo>
                        <a:pt x="2" y="0"/>
                        <a:pt x="0" y="2"/>
                        <a:pt x="0" y="5"/>
                      </a:cubicBezTo>
                      <a:cubicBezTo>
                        <a:pt x="0" y="29"/>
                        <a:pt x="0" y="29"/>
                        <a:pt x="0" y="29"/>
                      </a:cubicBezTo>
                      <a:cubicBezTo>
                        <a:pt x="0" y="32"/>
                        <a:pt x="2" y="34"/>
                        <a:pt x="5" y="34"/>
                      </a:cubicBezTo>
                      <a:cubicBezTo>
                        <a:pt x="8" y="34"/>
                        <a:pt x="11" y="32"/>
                        <a:pt x="11" y="29"/>
                      </a:cubicBezTo>
                      <a:cubicBezTo>
                        <a:pt x="11" y="5"/>
                        <a:pt x="11" y="5"/>
                        <a:pt x="11" y="5"/>
                      </a:cubicBezTo>
                      <a:cubicBezTo>
                        <a:pt x="11" y="2"/>
                        <a:pt x="8" y="0"/>
                        <a:pt x="5"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 name="Freeform 4499"/>
                <p:cNvSpPr>
                  <a:spLocks/>
                </p:cNvSpPr>
                <p:nvPr/>
              </p:nvSpPr>
              <p:spPr bwMode="auto">
                <a:xfrm>
                  <a:off x="4664799" y="92312"/>
                  <a:ext cx="11408" cy="20653"/>
                </a:xfrm>
                <a:custGeom>
                  <a:avLst/>
                  <a:gdLst>
                    <a:gd name="T0" fmla="*/ 11 w 18"/>
                    <a:gd name="T1" fmla="*/ 5 h 35"/>
                    <a:gd name="T2" fmla="*/ 5 w 18"/>
                    <a:gd name="T3" fmla="*/ 1 h 35"/>
                    <a:gd name="T4" fmla="*/ 1 w 18"/>
                    <a:gd name="T5" fmla="*/ 8 h 35"/>
                    <a:gd name="T6" fmla="*/ 7 w 18"/>
                    <a:gd name="T7" fmla="*/ 31 h 35"/>
                    <a:gd name="T8" fmla="*/ 12 w 18"/>
                    <a:gd name="T9" fmla="*/ 35 h 35"/>
                    <a:gd name="T10" fmla="*/ 14 w 18"/>
                    <a:gd name="T11" fmla="*/ 34 h 35"/>
                    <a:gd name="T12" fmla="*/ 17 w 18"/>
                    <a:gd name="T13" fmla="*/ 28 h 35"/>
                    <a:gd name="T14" fmla="*/ 11 w 18"/>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11" y="5"/>
                      </a:moveTo>
                      <a:cubicBezTo>
                        <a:pt x="11" y="2"/>
                        <a:pt x="8" y="0"/>
                        <a:pt x="5" y="1"/>
                      </a:cubicBezTo>
                      <a:cubicBezTo>
                        <a:pt x="2" y="2"/>
                        <a:pt x="0" y="5"/>
                        <a:pt x="1" y="8"/>
                      </a:cubicBezTo>
                      <a:cubicBezTo>
                        <a:pt x="7" y="31"/>
                        <a:pt x="7" y="31"/>
                        <a:pt x="7" y="31"/>
                      </a:cubicBezTo>
                      <a:cubicBezTo>
                        <a:pt x="8" y="33"/>
                        <a:pt x="10" y="35"/>
                        <a:pt x="12" y="35"/>
                      </a:cubicBezTo>
                      <a:cubicBezTo>
                        <a:pt x="13" y="35"/>
                        <a:pt x="13" y="35"/>
                        <a:pt x="14" y="34"/>
                      </a:cubicBezTo>
                      <a:cubicBezTo>
                        <a:pt x="17" y="34"/>
                        <a:pt x="18" y="31"/>
                        <a:pt x="17" y="28"/>
                      </a:cubicBezTo>
                      <a:lnTo>
                        <a:pt x="11" y="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7" name="Freeform 4500"/>
                <p:cNvSpPr>
                  <a:spLocks/>
                </p:cNvSpPr>
                <p:nvPr/>
              </p:nvSpPr>
              <p:spPr bwMode="auto">
                <a:xfrm>
                  <a:off x="4690332" y="83106"/>
                  <a:ext cx="15483" cy="18662"/>
                </a:xfrm>
                <a:custGeom>
                  <a:avLst/>
                  <a:gdLst>
                    <a:gd name="T0" fmla="*/ 11 w 24"/>
                    <a:gd name="T1" fmla="*/ 3 h 32"/>
                    <a:gd name="T2" fmla="*/ 3 w 24"/>
                    <a:gd name="T3" fmla="*/ 1 h 32"/>
                    <a:gd name="T4" fmla="*/ 1 w 24"/>
                    <a:gd name="T5" fmla="*/ 8 h 32"/>
                    <a:gd name="T6" fmla="*/ 13 w 24"/>
                    <a:gd name="T7" fmla="*/ 29 h 32"/>
                    <a:gd name="T8" fmla="*/ 18 w 24"/>
                    <a:gd name="T9" fmla="*/ 32 h 32"/>
                    <a:gd name="T10" fmla="*/ 21 w 24"/>
                    <a:gd name="T11" fmla="*/ 31 h 32"/>
                    <a:gd name="T12" fmla="*/ 22 w 24"/>
                    <a:gd name="T13" fmla="*/ 24 h 32"/>
                    <a:gd name="T14" fmla="*/ 11 w 24"/>
                    <a:gd name="T15" fmla="*/ 3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11" y="3"/>
                      </a:moveTo>
                      <a:cubicBezTo>
                        <a:pt x="9" y="0"/>
                        <a:pt x="6" y="0"/>
                        <a:pt x="3" y="1"/>
                      </a:cubicBezTo>
                      <a:cubicBezTo>
                        <a:pt x="1" y="3"/>
                        <a:pt x="0" y="6"/>
                        <a:pt x="1" y="8"/>
                      </a:cubicBezTo>
                      <a:cubicBezTo>
                        <a:pt x="13" y="29"/>
                        <a:pt x="13" y="29"/>
                        <a:pt x="13" y="29"/>
                      </a:cubicBezTo>
                      <a:cubicBezTo>
                        <a:pt x="14" y="31"/>
                        <a:pt x="16" y="32"/>
                        <a:pt x="18" y="32"/>
                      </a:cubicBezTo>
                      <a:cubicBezTo>
                        <a:pt x="19" y="32"/>
                        <a:pt x="20" y="31"/>
                        <a:pt x="21" y="31"/>
                      </a:cubicBezTo>
                      <a:cubicBezTo>
                        <a:pt x="23" y="29"/>
                        <a:pt x="24" y="26"/>
                        <a:pt x="22" y="24"/>
                      </a:cubicBezTo>
                      <a:lnTo>
                        <a:pt x="11"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8" name="Freeform 4501"/>
                <p:cNvSpPr>
                  <a:spLocks/>
                </p:cNvSpPr>
                <p:nvPr/>
              </p:nvSpPr>
              <p:spPr bwMode="auto">
                <a:xfrm>
                  <a:off x="4712333" y="67181"/>
                  <a:ext cx="18470" cy="16920"/>
                </a:xfrm>
                <a:custGeom>
                  <a:avLst/>
                  <a:gdLst>
                    <a:gd name="T0" fmla="*/ 10 w 29"/>
                    <a:gd name="T1" fmla="*/ 3 h 29"/>
                    <a:gd name="T2" fmla="*/ 2 w 29"/>
                    <a:gd name="T3" fmla="*/ 3 h 29"/>
                    <a:gd name="T4" fmla="*/ 2 w 29"/>
                    <a:gd name="T5" fmla="*/ 10 h 29"/>
                    <a:gd name="T6" fmla="*/ 19 w 29"/>
                    <a:gd name="T7" fmla="*/ 27 h 29"/>
                    <a:gd name="T8" fmla="*/ 23 w 29"/>
                    <a:gd name="T9" fmla="*/ 29 h 29"/>
                    <a:gd name="T10" fmla="*/ 27 w 29"/>
                    <a:gd name="T11" fmla="*/ 27 h 29"/>
                    <a:gd name="T12" fmla="*/ 27 w 29"/>
                    <a:gd name="T13" fmla="*/ 19 h 29"/>
                    <a:gd name="T14" fmla="*/ 10 w 29"/>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10" y="3"/>
                      </a:moveTo>
                      <a:cubicBezTo>
                        <a:pt x="8" y="0"/>
                        <a:pt x="4" y="0"/>
                        <a:pt x="2" y="3"/>
                      </a:cubicBezTo>
                      <a:cubicBezTo>
                        <a:pt x="0" y="5"/>
                        <a:pt x="0" y="8"/>
                        <a:pt x="2" y="10"/>
                      </a:cubicBezTo>
                      <a:cubicBezTo>
                        <a:pt x="19" y="27"/>
                        <a:pt x="19" y="27"/>
                        <a:pt x="19" y="27"/>
                      </a:cubicBezTo>
                      <a:cubicBezTo>
                        <a:pt x="20" y="28"/>
                        <a:pt x="22" y="29"/>
                        <a:pt x="23" y="29"/>
                      </a:cubicBezTo>
                      <a:cubicBezTo>
                        <a:pt x="24" y="29"/>
                        <a:pt x="26" y="28"/>
                        <a:pt x="27" y="27"/>
                      </a:cubicBezTo>
                      <a:cubicBezTo>
                        <a:pt x="29" y="25"/>
                        <a:pt x="29" y="22"/>
                        <a:pt x="27" y="19"/>
                      </a:cubicBezTo>
                      <a:lnTo>
                        <a:pt x="10" y="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9" name="Freeform 4502"/>
                <p:cNvSpPr>
                  <a:spLocks/>
                </p:cNvSpPr>
                <p:nvPr/>
              </p:nvSpPr>
              <p:spPr bwMode="auto">
                <a:xfrm>
                  <a:off x="4728902" y="47026"/>
                  <a:ext cx="21187" cy="13685"/>
                </a:xfrm>
                <a:custGeom>
                  <a:avLst/>
                  <a:gdLst>
                    <a:gd name="T0" fmla="*/ 30 w 33"/>
                    <a:gd name="T1" fmla="*/ 13 h 23"/>
                    <a:gd name="T2" fmla="*/ 9 w 33"/>
                    <a:gd name="T3" fmla="*/ 1 h 23"/>
                    <a:gd name="T4" fmla="*/ 2 w 33"/>
                    <a:gd name="T5" fmla="*/ 3 h 23"/>
                    <a:gd name="T6" fmla="*/ 4 w 33"/>
                    <a:gd name="T7" fmla="*/ 11 h 23"/>
                    <a:gd name="T8" fmla="*/ 24 w 33"/>
                    <a:gd name="T9" fmla="*/ 23 h 23"/>
                    <a:gd name="T10" fmla="*/ 27 w 33"/>
                    <a:gd name="T11" fmla="*/ 23 h 23"/>
                    <a:gd name="T12" fmla="*/ 32 w 33"/>
                    <a:gd name="T13" fmla="*/ 21 h 23"/>
                    <a:gd name="T14" fmla="*/ 30 w 33"/>
                    <a:gd name="T15" fmla="*/ 1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30" y="13"/>
                      </a:moveTo>
                      <a:cubicBezTo>
                        <a:pt x="9" y="1"/>
                        <a:pt x="9" y="1"/>
                        <a:pt x="9" y="1"/>
                      </a:cubicBezTo>
                      <a:cubicBezTo>
                        <a:pt x="6" y="0"/>
                        <a:pt x="3" y="1"/>
                        <a:pt x="2" y="3"/>
                      </a:cubicBezTo>
                      <a:cubicBezTo>
                        <a:pt x="0" y="6"/>
                        <a:pt x="1" y="9"/>
                        <a:pt x="4" y="11"/>
                      </a:cubicBezTo>
                      <a:cubicBezTo>
                        <a:pt x="24" y="23"/>
                        <a:pt x="24" y="23"/>
                        <a:pt x="24" y="23"/>
                      </a:cubicBezTo>
                      <a:cubicBezTo>
                        <a:pt x="25" y="23"/>
                        <a:pt x="26" y="23"/>
                        <a:pt x="27" y="23"/>
                      </a:cubicBezTo>
                      <a:cubicBezTo>
                        <a:pt x="29" y="23"/>
                        <a:pt x="31" y="22"/>
                        <a:pt x="32" y="21"/>
                      </a:cubicBezTo>
                      <a:cubicBezTo>
                        <a:pt x="33" y="18"/>
                        <a:pt x="32" y="15"/>
                        <a:pt x="3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0" name="Freeform 4503"/>
                <p:cNvSpPr>
                  <a:spLocks/>
                </p:cNvSpPr>
                <p:nvPr/>
              </p:nvSpPr>
              <p:spPr bwMode="auto">
                <a:xfrm>
                  <a:off x="4739767" y="23637"/>
                  <a:ext cx="22545" cy="10451"/>
                </a:xfrm>
                <a:custGeom>
                  <a:avLst/>
                  <a:gdLst>
                    <a:gd name="T0" fmla="*/ 30 w 35"/>
                    <a:gd name="T1" fmla="*/ 7 h 18"/>
                    <a:gd name="T2" fmla="*/ 7 w 35"/>
                    <a:gd name="T3" fmla="*/ 1 h 18"/>
                    <a:gd name="T4" fmla="*/ 1 w 35"/>
                    <a:gd name="T5" fmla="*/ 5 h 18"/>
                    <a:gd name="T6" fmla="*/ 4 w 35"/>
                    <a:gd name="T7" fmla="*/ 11 h 18"/>
                    <a:gd name="T8" fmla="*/ 27 w 35"/>
                    <a:gd name="T9" fmla="*/ 17 h 18"/>
                    <a:gd name="T10" fmla="*/ 29 w 35"/>
                    <a:gd name="T11" fmla="*/ 18 h 18"/>
                    <a:gd name="T12" fmla="*/ 34 w 35"/>
                    <a:gd name="T13" fmla="*/ 14 h 18"/>
                    <a:gd name="T14" fmla="*/ 30 w 35"/>
                    <a:gd name="T15" fmla="*/ 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30" y="7"/>
                      </a:moveTo>
                      <a:cubicBezTo>
                        <a:pt x="7" y="1"/>
                        <a:pt x="7" y="1"/>
                        <a:pt x="7" y="1"/>
                      </a:cubicBezTo>
                      <a:cubicBezTo>
                        <a:pt x="4" y="0"/>
                        <a:pt x="1" y="2"/>
                        <a:pt x="1" y="5"/>
                      </a:cubicBezTo>
                      <a:cubicBezTo>
                        <a:pt x="0" y="8"/>
                        <a:pt x="1" y="11"/>
                        <a:pt x="4" y="11"/>
                      </a:cubicBezTo>
                      <a:cubicBezTo>
                        <a:pt x="27" y="17"/>
                        <a:pt x="27" y="17"/>
                        <a:pt x="27" y="17"/>
                      </a:cubicBezTo>
                      <a:cubicBezTo>
                        <a:pt x="28" y="18"/>
                        <a:pt x="28" y="18"/>
                        <a:pt x="29" y="18"/>
                      </a:cubicBezTo>
                      <a:cubicBezTo>
                        <a:pt x="31" y="18"/>
                        <a:pt x="33" y="16"/>
                        <a:pt x="34" y="14"/>
                      </a:cubicBezTo>
                      <a:cubicBezTo>
                        <a:pt x="35" y="11"/>
                        <a:pt x="33" y="8"/>
                        <a:pt x="3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1" name="Freeform 4504"/>
                <p:cNvSpPr>
                  <a:spLocks/>
                </p:cNvSpPr>
                <p:nvPr/>
              </p:nvSpPr>
              <p:spPr bwMode="auto">
                <a:xfrm>
                  <a:off x="4743570" y="-997"/>
                  <a:ext cx="22002" cy="6469"/>
                </a:xfrm>
                <a:custGeom>
                  <a:avLst/>
                  <a:gdLst>
                    <a:gd name="T0" fmla="*/ 0 w 34"/>
                    <a:gd name="T1" fmla="*/ 5 h 11"/>
                    <a:gd name="T2" fmla="*/ 5 w 34"/>
                    <a:gd name="T3" fmla="*/ 11 h 11"/>
                    <a:gd name="T4" fmla="*/ 29 w 34"/>
                    <a:gd name="T5" fmla="*/ 11 h 11"/>
                    <a:gd name="T6" fmla="*/ 34 w 34"/>
                    <a:gd name="T7" fmla="*/ 5 h 11"/>
                    <a:gd name="T8" fmla="*/ 29 w 34"/>
                    <a:gd name="T9" fmla="*/ 0 h 11"/>
                    <a:gd name="T10" fmla="*/ 5 w 34"/>
                    <a:gd name="T11" fmla="*/ 0 h 11"/>
                    <a:gd name="T12" fmla="*/ 0 w 3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0" y="5"/>
                      </a:moveTo>
                      <a:cubicBezTo>
                        <a:pt x="0" y="8"/>
                        <a:pt x="2" y="11"/>
                        <a:pt x="5" y="11"/>
                      </a:cubicBezTo>
                      <a:cubicBezTo>
                        <a:pt x="29" y="11"/>
                        <a:pt x="29" y="11"/>
                        <a:pt x="29" y="11"/>
                      </a:cubicBezTo>
                      <a:cubicBezTo>
                        <a:pt x="32" y="11"/>
                        <a:pt x="34" y="8"/>
                        <a:pt x="34" y="5"/>
                      </a:cubicBezTo>
                      <a:cubicBezTo>
                        <a:pt x="34" y="2"/>
                        <a:pt x="32" y="0"/>
                        <a:pt x="29" y="0"/>
                      </a:cubicBezTo>
                      <a:cubicBezTo>
                        <a:pt x="5" y="0"/>
                        <a:pt x="5" y="0"/>
                        <a:pt x="5" y="0"/>
                      </a:cubicBezTo>
                      <a:cubicBezTo>
                        <a:pt x="2" y="0"/>
                        <a:pt x="0" y="2"/>
                        <a:pt x="0" y="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2" name="Freeform 4505"/>
                <p:cNvSpPr>
                  <a:spLocks/>
                </p:cNvSpPr>
                <p:nvPr/>
              </p:nvSpPr>
              <p:spPr bwMode="auto">
                <a:xfrm>
                  <a:off x="4739767" y="-29860"/>
                  <a:ext cx="21730" cy="9953"/>
                </a:xfrm>
                <a:custGeom>
                  <a:avLst/>
                  <a:gdLst>
                    <a:gd name="T0" fmla="*/ 0 w 34"/>
                    <a:gd name="T1" fmla="*/ 13 h 17"/>
                    <a:gd name="T2" fmla="*/ 5 w 34"/>
                    <a:gd name="T3" fmla="*/ 17 h 17"/>
                    <a:gd name="T4" fmla="*/ 7 w 34"/>
                    <a:gd name="T5" fmla="*/ 17 h 17"/>
                    <a:gd name="T6" fmla="*/ 30 w 34"/>
                    <a:gd name="T7" fmla="*/ 11 h 17"/>
                    <a:gd name="T8" fmla="*/ 34 w 34"/>
                    <a:gd name="T9" fmla="*/ 4 h 17"/>
                    <a:gd name="T10" fmla="*/ 27 w 34"/>
                    <a:gd name="T11" fmla="*/ 0 h 17"/>
                    <a:gd name="T12" fmla="*/ 4 w 34"/>
                    <a:gd name="T13" fmla="*/ 7 h 17"/>
                    <a:gd name="T14" fmla="*/ 0 w 34"/>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0" y="13"/>
                      </a:moveTo>
                      <a:cubicBezTo>
                        <a:pt x="1" y="15"/>
                        <a:pt x="3" y="17"/>
                        <a:pt x="5" y="17"/>
                      </a:cubicBezTo>
                      <a:cubicBezTo>
                        <a:pt x="6" y="17"/>
                        <a:pt x="6" y="17"/>
                        <a:pt x="7" y="17"/>
                      </a:cubicBezTo>
                      <a:cubicBezTo>
                        <a:pt x="30" y="11"/>
                        <a:pt x="30" y="11"/>
                        <a:pt x="30" y="11"/>
                      </a:cubicBezTo>
                      <a:cubicBezTo>
                        <a:pt x="33" y="10"/>
                        <a:pt x="34" y="7"/>
                        <a:pt x="34" y="4"/>
                      </a:cubicBezTo>
                      <a:cubicBezTo>
                        <a:pt x="33" y="1"/>
                        <a:pt x="30" y="0"/>
                        <a:pt x="27" y="0"/>
                      </a:cubicBezTo>
                      <a:cubicBezTo>
                        <a:pt x="4" y="7"/>
                        <a:pt x="4" y="7"/>
                        <a:pt x="4" y="7"/>
                      </a:cubicBezTo>
                      <a:cubicBezTo>
                        <a:pt x="1" y="7"/>
                        <a:pt x="0" y="10"/>
                        <a:pt x="0" y="1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3" name="Freeform 4506"/>
                <p:cNvSpPr>
                  <a:spLocks/>
                </p:cNvSpPr>
                <p:nvPr/>
              </p:nvSpPr>
              <p:spPr bwMode="auto">
                <a:xfrm>
                  <a:off x="4728902" y="-56982"/>
                  <a:ext cx="21187" cy="13685"/>
                </a:xfrm>
                <a:custGeom>
                  <a:avLst/>
                  <a:gdLst>
                    <a:gd name="T0" fmla="*/ 1 w 33"/>
                    <a:gd name="T1" fmla="*/ 21 h 23"/>
                    <a:gd name="T2" fmla="*/ 6 w 33"/>
                    <a:gd name="T3" fmla="*/ 23 h 23"/>
                    <a:gd name="T4" fmla="*/ 9 w 33"/>
                    <a:gd name="T5" fmla="*/ 22 h 23"/>
                    <a:gd name="T6" fmla="*/ 29 w 33"/>
                    <a:gd name="T7" fmla="*/ 11 h 23"/>
                    <a:gd name="T8" fmla="*/ 31 w 33"/>
                    <a:gd name="T9" fmla="*/ 3 h 23"/>
                    <a:gd name="T10" fmla="*/ 24 w 33"/>
                    <a:gd name="T11" fmla="*/ 1 h 23"/>
                    <a:gd name="T12" fmla="*/ 3 w 33"/>
                    <a:gd name="T13" fmla="*/ 13 h 23"/>
                    <a:gd name="T14" fmla="*/ 1 w 33"/>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3">
                      <a:moveTo>
                        <a:pt x="1" y="21"/>
                      </a:moveTo>
                      <a:cubicBezTo>
                        <a:pt x="2" y="22"/>
                        <a:pt x="4" y="23"/>
                        <a:pt x="6" y="23"/>
                      </a:cubicBezTo>
                      <a:cubicBezTo>
                        <a:pt x="7" y="23"/>
                        <a:pt x="8" y="23"/>
                        <a:pt x="9" y="22"/>
                      </a:cubicBezTo>
                      <a:cubicBezTo>
                        <a:pt x="29" y="11"/>
                        <a:pt x="29" y="11"/>
                        <a:pt x="29" y="11"/>
                      </a:cubicBezTo>
                      <a:cubicBezTo>
                        <a:pt x="32" y="9"/>
                        <a:pt x="33" y="6"/>
                        <a:pt x="31" y="3"/>
                      </a:cubicBezTo>
                      <a:cubicBezTo>
                        <a:pt x="30" y="1"/>
                        <a:pt x="26" y="0"/>
                        <a:pt x="24" y="1"/>
                      </a:cubicBezTo>
                      <a:cubicBezTo>
                        <a:pt x="3" y="13"/>
                        <a:pt x="3" y="13"/>
                        <a:pt x="3" y="13"/>
                      </a:cubicBezTo>
                      <a:cubicBezTo>
                        <a:pt x="1" y="15"/>
                        <a:pt x="0" y="18"/>
                        <a:pt x="1" y="2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4" name="Freeform 4507"/>
                <p:cNvSpPr>
                  <a:spLocks/>
                </p:cNvSpPr>
                <p:nvPr/>
              </p:nvSpPr>
              <p:spPr bwMode="auto">
                <a:xfrm>
                  <a:off x="4712333" y="-79874"/>
                  <a:ext cx="17927" cy="16422"/>
                </a:xfrm>
                <a:custGeom>
                  <a:avLst/>
                  <a:gdLst>
                    <a:gd name="T0" fmla="*/ 6 w 28"/>
                    <a:gd name="T1" fmla="*/ 28 h 28"/>
                    <a:gd name="T2" fmla="*/ 9 w 28"/>
                    <a:gd name="T3" fmla="*/ 26 h 28"/>
                    <a:gd name="T4" fmla="*/ 26 w 28"/>
                    <a:gd name="T5" fmla="*/ 10 h 28"/>
                    <a:gd name="T6" fmla="*/ 26 w 28"/>
                    <a:gd name="T7" fmla="*/ 2 h 28"/>
                    <a:gd name="T8" fmla="*/ 19 w 28"/>
                    <a:gd name="T9" fmla="*/ 2 h 28"/>
                    <a:gd name="T10" fmla="*/ 2 w 28"/>
                    <a:gd name="T11" fmla="*/ 19 h 28"/>
                    <a:gd name="T12" fmla="*/ 2 w 28"/>
                    <a:gd name="T13" fmla="*/ 26 h 28"/>
                    <a:gd name="T14" fmla="*/ 6 w 2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6" y="28"/>
                      </a:moveTo>
                      <a:cubicBezTo>
                        <a:pt x="7" y="28"/>
                        <a:pt x="8" y="28"/>
                        <a:pt x="9" y="26"/>
                      </a:cubicBezTo>
                      <a:cubicBezTo>
                        <a:pt x="26" y="10"/>
                        <a:pt x="26" y="10"/>
                        <a:pt x="26" y="10"/>
                      </a:cubicBezTo>
                      <a:cubicBezTo>
                        <a:pt x="28" y="8"/>
                        <a:pt x="28" y="4"/>
                        <a:pt x="26" y="2"/>
                      </a:cubicBezTo>
                      <a:cubicBezTo>
                        <a:pt x="24" y="0"/>
                        <a:pt x="21" y="0"/>
                        <a:pt x="19" y="2"/>
                      </a:cubicBezTo>
                      <a:cubicBezTo>
                        <a:pt x="2" y="19"/>
                        <a:pt x="2" y="19"/>
                        <a:pt x="2" y="19"/>
                      </a:cubicBezTo>
                      <a:cubicBezTo>
                        <a:pt x="0" y="21"/>
                        <a:pt x="0" y="24"/>
                        <a:pt x="2" y="26"/>
                      </a:cubicBezTo>
                      <a:cubicBezTo>
                        <a:pt x="3" y="28"/>
                        <a:pt x="4" y="28"/>
                        <a:pt x="6" y="2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5" name="Freeform 4508"/>
                <p:cNvSpPr>
                  <a:spLocks/>
                </p:cNvSpPr>
                <p:nvPr/>
              </p:nvSpPr>
              <p:spPr bwMode="auto">
                <a:xfrm>
                  <a:off x="4689788" y="-97541"/>
                  <a:ext cx="15483" cy="18911"/>
                </a:xfrm>
                <a:custGeom>
                  <a:avLst/>
                  <a:gdLst>
                    <a:gd name="T0" fmla="*/ 4 w 24"/>
                    <a:gd name="T1" fmla="*/ 31 h 32"/>
                    <a:gd name="T2" fmla="*/ 6 w 24"/>
                    <a:gd name="T3" fmla="*/ 32 h 32"/>
                    <a:gd name="T4" fmla="*/ 11 w 24"/>
                    <a:gd name="T5" fmla="*/ 29 h 32"/>
                    <a:gd name="T6" fmla="*/ 23 w 24"/>
                    <a:gd name="T7" fmla="*/ 9 h 32"/>
                    <a:gd name="T8" fmla="*/ 21 w 24"/>
                    <a:gd name="T9" fmla="*/ 1 h 32"/>
                    <a:gd name="T10" fmla="*/ 14 w 24"/>
                    <a:gd name="T11" fmla="*/ 3 h 32"/>
                    <a:gd name="T12" fmla="*/ 2 w 24"/>
                    <a:gd name="T13" fmla="*/ 24 h 32"/>
                    <a:gd name="T14" fmla="*/ 4 w 2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2">
                      <a:moveTo>
                        <a:pt x="4" y="31"/>
                      </a:moveTo>
                      <a:cubicBezTo>
                        <a:pt x="4" y="32"/>
                        <a:pt x="5" y="32"/>
                        <a:pt x="6" y="32"/>
                      </a:cubicBezTo>
                      <a:cubicBezTo>
                        <a:pt x="8" y="32"/>
                        <a:pt x="10" y="31"/>
                        <a:pt x="11" y="29"/>
                      </a:cubicBezTo>
                      <a:cubicBezTo>
                        <a:pt x="23" y="9"/>
                        <a:pt x="23" y="9"/>
                        <a:pt x="23" y="9"/>
                      </a:cubicBezTo>
                      <a:cubicBezTo>
                        <a:pt x="24" y="6"/>
                        <a:pt x="23" y="3"/>
                        <a:pt x="21" y="1"/>
                      </a:cubicBezTo>
                      <a:cubicBezTo>
                        <a:pt x="18" y="0"/>
                        <a:pt x="15" y="1"/>
                        <a:pt x="14" y="3"/>
                      </a:cubicBezTo>
                      <a:cubicBezTo>
                        <a:pt x="2" y="24"/>
                        <a:pt x="2" y="24"/>
                        <a:pt x="2" y="24"/>
                      </a:cubicBezTo>
                      <a:cubicBezTo>
                        <a:pt x="0" y="26"/>
                        <a:pt x="1" y="30"/>
                        <a:pt x="4" y="3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36" name="Freeform 4509"/>
                <p:cNvSpPr>
                  <a:spLocks/>
                </p:cNvSpPr>
                <p:nvPr/>
              </p:nvSpPr>
              <p:spPr bwMode="auto">
                <a:xfrm>
                  <a:off x="4663984" y="-108738"/>
                  <a:ext cx="11680" cy="20155"/>
                </a:xfrm>
                <a:custGeom>
                  <a:avLst/>
                  <a:gdLst>
                    <a:gd name="T0" fmla="*/ 5 w 18"/>
                    <a:gd name="T1" fmla="*/ 34 h 34"/>
                    <a:gd name="T2" fmla="*/ 6 w 18"/>
                    <a:gd name="T3" fmla="*/ 34 h 34"/>
                    <a:gd name="T4" fmla="*/ 12 w 18"/>
                    <a:gd name="T5" fmla="*/ 30 h 34"/>
                    <a:gd name="T6" fmla="*/ 18 w 18"/>
                    <a:gd name="T7" fmla="*/ 7 h 34"/>
                    <a:gd name="T8" fmla="*/ 14 w 18"/>
                    <a:gd name="T9" fmla="*/ 1 h 34"/>
                    <a:gd name="T10" fmla="*/ 7 w 18"/>
                    <a:gd name="T11" fmla="*/ 5 h 34"/>
                    <a:gd name="T12" fmla="*/ 1 w 18"/>
                    <a:gd name="T13" fmla="*/ 28 h 34"/>
                    <a:gd name="T14" fmla="*/ 5 w 18"/>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4">
                      <a:moveTo>
                        <a:pt x="5" y="34"/>
                      </a:moveTo>
                      <a:cubicBezTo>
                        <a:pt x="5" y="34"/>
                        <a:pt x="6" y="34"/>
                        <a:pt x="6" y="34"/>
                      </a:cubicBezTo>
                      <a:cubicBezTo>
                        <a:pt x="9" y="34"/>
                        <a:pt x="11" y="33"/>
                        <a:pt x="12" y="30"/>
                      </a:cubicBezTo>
                      <a:cubicBezTo>
                        <a:pt x="18" y="7"/>
                        <a:pt x="18" y="7"/>
                        <a:pt x="18" y="7"/>
                      </a:cubicBezTo>
                      <a:cubicBezTo>
                        <a:pt x="18" y="5"/>
                        <a:pt x="17" y="2"/>
                        <a:pt x="14" y="1"/>
                      </a:cubicBezTo>
                      <a:cubicBezTo>
                        <a:pt x="11" y="0"/>
                        <a:pt x="8" y="2"/>
                        <a:pt x="7" y="5"/>
                      </a:cubicBezTo>
                      <a:cubicBezTo>
                        <a:pt x="1" y="28"/>
                        <a:pt x="1" y="28"/>
                        <a:pt x="1" y="28"/>
                      </a:cubicBezTo>
                      <a:cubicBezTo>
                        <a:pt x="0" y="31"/>
                        <a:pt x="2" y="33"/>
                        <a:pt x="5" y="3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12" name="Oval 11"/>
              <p:cNvSpPr/>
              <p:nvPr/>
            </p:nvSpPr>
            <p:spPr>
              <a:xfrm>
                <a:off x="4734842" y="-148212"/>
                <a:ext cx="288958" cy="288958"/>
              </a:xfrm>
              <a:prstGeom prst="ellipse">
                <a:avLst/>
              </a:prstGeom>
              <a:noFill/>
              <a:ln w="19050">
                <a:solidFill>
                  <a:sysClr val="window" lastClr="FFFFFF"/>
                </a:solidFill>
                <a:miter lim="800000"/>
                <a:headEnd/>
                <a:tailEnd/>
              </a:ln>
              <a:effectLst/>
            </p:spPr>
            <p:txBody>
              <a:bodyPr wrap="square" tIns="68580" bIns="68580" rtlCol="0" anchor="t">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Verdana" charset="0"/>
                </a:endParaRPr>
              </a:p>
            </p:txBody>
          </p:sp>
        </p:grpSp>
      </p:grpSp>
      <p:sp>
        <p:nvSpPr>
          <p:cNvPr id="37" name="Rectangle 36"/>
          <p:cNvSpPr>
            <a:spLocks noChangeAspect="1"/>
          </p:cNvSpPr>
          <p:nvPr/>
        </p:nvSpPr>
        <p:spPr>
          <a:xfrm>
            <a:off x="5927716" y="1804993"/>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8" name="Rectangle 37"/>
          <p:cNvSpPr>
            <a:spLocks noChangeAspect="1"/>
          </p:cNvSpPr>
          <p:nvPr/>
        </p:nvSpPr>
        <p:spPr>
          <a:xfrm>
            <a:off x="5928169" y="2883179"/>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39" name="TextBox 38"/>
          <p:cNvSpPr txBox="1">
            <a:spLocks noChangeAspect="1"/>
          </p:cNvSpPr>
          <p:nvPr/>
        </p:nvSpPr>
        <p:spPr>
          <a:xfrm>
            <a:off x="1390315" y="109088"/>
            <a:ext cx="906225"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Acquisition</a:t>
            </a:r>
          </a:p>
        </p:txBody>
      </p:sp>
      <p:sp>
        <p:nvSpPr>
          <p:cNvPr id="40" name="TextBox 39"/>
          <p:cNvSpPr txBox="1">
            <a:spLocks noChangeAspect="1"/>
          </p:cNvSpPr>
          <p:nvPr/>
        </p:nvSpPr>
        <p:spPr>
          <a:xfrm>
            <a:off x="5927716" y="109088"/>
            <a:ext cx="851524"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Analytics</a:t>
            </a:r>
          </a:p>
        </p:txBody>
      </p:sp>
      <p:sp>
        <p:nvSpPr>
          <p:cNvPr id="41" name="TextBox 40"/>
          <p:cNvSpPr txBox="1">
            <a:spLocks noChangeAspect="1"/>
          </p:cNvSpPr>
          <p:nvPr/>
        </p:nvSpPr>
        <p:spPr>
          <a:xfrm>
            <a:off x="6847362" y="109088"/>
            <a:ext cx="839932"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Access</a:t>
            </a:r>
          </a:p>
        </p:txBody>
      </p:sp>
      <p:sp>
        <p:nvSpPr>
          <p:cNvPr id="42" name="Freeform 6"/>
          <p:cNvSpPr>
            <a:spLocks noChangeAspect="1"/>
          </p:cNvSpPr>
          <p:nvPr/>
        </p:nvSpPr>
        <p:spPr bwMode="auto">
          <a:xfrm>
            <a:off x="6850277" y="726805"/>
            <a:ext cx="848299" cy="1633506"/>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Verdana" charset="0"/>
              </a:rPr>
              <a:t>   </a:t>
            </a:r>
          </a:p>
        </p:txBody>
      </p:sp>
      <p:sp>
        <p:nvSpPr>
          <p:cNvPr id="43" name="TextBox 42"/>
          <p:cNvSpPr txBox="1">
            <a:spLocks noChangeAspect="1"/>
          </p:cNvSpPr>
          <p:nvPr/>
        </p:nvSpPr>
        <p:spPr>
          <a:xfrm>
            <a:off x="5927716" y="2022961"/>
            <a:ext cx="851524"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EMERGING</a:t>
            </a:r>
          </a:p>
        </p:txBody>
      </p:sp>
      <p:sp>
        <p:nvSpPr>
          <p:cNvPr id="44" name="TextBox 43"/>
          <p:cNvSpPr txBox="1">
            <a:spLocks noChangeAspect="1"/>
          </p:cNvSpPr>
          <p:nvPr/>
        </p:nvSpPr>
        <p:spPr>
          <a:xfrm>
            <a:off x="3406645" y="109088"/>
            <a:ext cx="1219407"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Data Engines</a:t>
            </a:r>
          </a:p>
        </p:txBody>
      </p:sp>
      <p:sp>
        <p:nvSpPr>
          <p:cNvPr id="45" name="TextBox 44"/>
          <p:cNvSpPr txBox="1">
            <a:spLocks noChangeAspect="1"/>
          </p:cNvSpPr>
          <p:nvPr/>
        </p:nvSpPr>
        <p:spPr>
          <a:xfrm>
            <a:off x="5927716" y="3094950"/>
            <a:ext cx="860215" cy="220815"/>
          </a:xfrm>
          <a:prstGeom prst="rect">
            <a:avLst/>
          </a:prstGeom>
          <a:noFill/>
        </p:spPr>
        <p:txBody>
          <a:bodyPr wrap="square" lIns="0" rIns="0"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CONVENTIONAL</a:t>
            </a:r>
          </a:p>
        </p:txBody>
      </p:sp>
      <p:sp>
        <p:nvSpPr>
          <p:cNvPr id="46" name="Rectangle 45"/>
          <p:cNvSpPr>
            <a:spLocks noChangeAspect="1"/>
          </p:cNvSpPr>
          <p:nvPr/>
        </p:nvSpPr>
        <p:spPr>
          <a:xfrm>
            <a:off x="5928067" y="726806"/>
            <a:ext cx="856068" cy="1011257"/>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47" name="TextBox 46"/>
          <p:cNvSpPr txBox="1">
            <a:spLocks noChangeAspect="1"/>
          </p:cNvSpPr>
          <p:nvPr/>
        </p:nvSpPr>
        <p:spPr>
          <a:xfrm>
            <a:off x="6040959" y="943569"/>
            <a:ext cx="613042" cy="336363"/>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MULTI GENRE</a:t>
            </a:r>
          </a:p>
        </p:txBody>
      </p:sp>
      <p:grpSp>
        <p:nvGrpSpPr>
          <p:cNvPr id="48" name="Group 47"/>
          <p:cNvGrpSpPr>
            <a:grpSpLocks noChangeAspect="1"/>
          </p:cNvGrpSpPr>
          <p:nvPr/>
        </p:nvGrpSpPr>
        <p:grpSpPr>
          <a:xfrm>
            <a:off x="6174037" y="1289489"/>
            <a:ext cx="364127" cy="217965"/>
            <a:chOff x="1981200" y="1219200"/>
            <a:chExt cx="914400" cy="579334"/>
          </a:xfrm>
        </p:grpSpPr>
        <p:grpSp>
          <p:nvGrpSpPr>
            <p:cNvPr id="49" name="Group 48"/>
            <p:cNvGrpSpPr/>
            <p:nvPr/>
          </p:nvGrpSpPr>
          <p:grpSpPr>
            <a:xfrm>
              <a:off x="1981200" y="1242374"/>
              <a:ext cx="486390" cy="486390"/>
              <a:chOff x="1981200" y="1242374"/>
              <a:chExt cx="486390" cy="486390"/>
            </a:xfrm>
          </p:grpSpPr>
          <p:sp>
            <p:nvSpPr>
              <p:cNvPr id="51" name="Oval 7"/>
              <p:cNvSpPr>
                <a:spLocks noChangeArrowheads="1"/>
              </p:cNvSpPr>
              <p:nvPr/>
            </p:nvSpPr>
            <p:spPr bwMode="auto">
              <a:xfrm>
                <a:off x="1981200" y="1439383"/>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2" name="Oval 8"/>
              <p:cNvSpPr>
                <a:spLocks noChangeArrowheads="1"/>
              </p:cNvSpPr>
              <p:nvPr/>
            </p:nvSpPr>
            <p:spPr bwMode="auto">
              <a:xfrm>
                <a:off x="2178208" y="1242374"/>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3" name="Oval 9"/>
              <p:cNvSpPr>
                <a:spLocks noChangeArrowheads="1"/>
              </p:cNvSpPr>
              <p:nvPr/>
            </p:nvSpPr>
            <p:spPr bwMode="auto">
              <a:xfrm>
                <a:off x="2178208" y="1636391"/>
                <a:ext cx="92373" cy="9237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4" name="Freeform 10"/>
              <p:cNvSpPr>
                <a:spLocks/>
              </p:cNvSpPr>
              <p:nvPr/>
            </p:nvSpPr>
            <p:spPr bwMode="auto">
              <a:xfrm>
                <a:off x="2035152" y="1296326"/>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5" name="Freeform 11"/>
              <p:cNvSpPr>
                <a:spLocks/>
              </p:cNvSpPr>
              <p:nvPr/>
            </p:nvSpPr>
            <p:spPr bwMode="auto">
              <a:xfrm>
                <a:off x="2313090" y="1574264"/>
                <a:ext cx="100548" cy="100548"/>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6" name="Freeform 12"/>
              <p:cNvSpPr>
                <a:spLocks/>
              </p:cNvSpPr>
              <p:nvPr/>
            </p:nvSpPr>
            <p:spPr bwMode="auto">
              <a:xfrm>
                <a:off x="2313090" y="1296326"/>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7" name="Freeform 13"/>
              <p:cNvSpPr>
                <a:spLocks/>
              </p:cNvSpPr>
              <p:nvPr/>
            </p:nvSpPr>
            <p:spPr bwMode="auto">
              <a:xfrm>
                <a:off x="2035152" y="1574264"/>
                <a:ext cx="100548" cy="100548"/>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58" name="Oval 14"/>
              <p:cNvSpPr>
                <a:spLocks noChangeArrowheads="1"/>
              </p:cNvSpPr>
              <p:nvPr/>
            </p:nvSpPr>
            <p:spPr bwMode="auto">
              <a:xfrm>
                <a:off x="2375217" y="1439383"/>
                <a:ext cx="92373" cy="92373"/>
              </a:xfrm>
              <a:prstGeom prst="ellipse">
                <a:avLst/>
              </a:prstGeom>
              <a:solidFill>
                <a:sysClr val="window" lastClr="FFFFFF">
                  <a:alpha val="8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50" name="Freeform 49"/>
            <p:cNvSpPr>
              <a:spLocks noEditPoints="1"/>
            </p:cNvSpPr>
            <p:nvPr/>
          </p:nvSpPr>
          <p:spPr bwMode="auto">
            <a:xfrm>
              <a:off x="2260341" y="1219200"/>
              <a:ext cx="635259"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grpSp>
        <p:nvGrpSpPr>
          <p:cNvPr id="59" name="Group 58"/>
          <p:cNvGrpSpPr>
            <a:grpSpLocks noChangeAspect="1"/>
          </p:cNvGrpSpPr>
          <p:nvPr/>
        </p:nvGrpSpPr>
        <p:grpSpPr>
          <a:xfrm>
            <a:off x="6212563" y="3360532"/>
            <a:ext cx="308832" cy="309172"/>
            <a:chOff x="4749800" y="136525"/>
            <a:chExt cx="5399088" cy="5403850"/>
          </a:xfrm>
          <a:solidFill>
            <a:sysClr val="window" lastClr="FFFFFF"/>
          </a:solidFill>
        </p:grpSpPr>
        <p:sp>
          <p:nvSpPr>
            <p:cNvPr id="60" name="Rectangle 5"/>
            <p:cNvSpPr>
              <a:spLocks noChangeArrowheads="1"/>
            </p:cNvSpPr>
            <p:nvPr/>
          </p:nvSpPr>
          <p:spPr bwMode="auto">
            <a:xfrm>
              <a:off x="6346825"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1" name="Rectangle 6"/>
            <p:cNvSpPr>
              <a:spLocks noChangeArrowheads="1"/>
            </p:cNvSpPr>
            <p:nvPr/>
          </p:nvSpPr>
          <p:spPr bwMode="auto">
            <a:xfrm>
              <a:off x="5551488"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2" name="Rectangle 7"/>
            <p:cNvSpPr>
              <a:spLocks noChangeArrowheads="1"/>
            </p:cNvSpPr>
            <p:nvPr/>
          </p:nvSpPr>
          <p:spPr bwMode="auto">
            <a:xfrm>
              <a:off x="7142163"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3" name="Rectangle 8"/>
            <p:cNvSpPr>
              <a:spLocks noChangeArrowheads="1"/>
            </p:cNvSpPr>
            <p:nvPr/>
          </p:nvSpPr>
          <p:spPr bwMode="auto">
            <a:xfrm>
              <a:off x="7940675" y="3362325"/>
              <a:ext cx="619125"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4" name="Rectangle 9"/>
            <p:cNvSpPr>
              <a:spLocks noChangeArrowheads="1"/>
            </p:cNvSpPr>
            <p:nvPr/>
          </p:nvSpPr>
          <p:spPr bwMode="auto">
            <a:xfrm>
              <a:off x="5551488"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5" name="Rectangle 10"/>
            <p:cNvSpPr>
              <a:spLocks noChangeArrowheads="1"/>
            </p:cNvSpPr>
            <p:nvPr/>
          </p:nvSpPr>
          <p:spPr bwMode="auto">
            <a:xfrm>
              <a:off x="8724900"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6" name="Rectangle 11"/>
            <p:cNvSpPr>
              <a:spLocks noChangeArrowheads="1"/>
            </p:cNvSpPr>
            <p:nvPr/>
          </p:nvSpPr>
          <p:spPr bwMode="auto">
            <a:xfrm>
              <a:off x="7940675" y="4173538"/>
              <a:ext cx="619125"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7" name="Rectangle 12"/>
            <p:cNvSpPr>
              <a:spLocks noChangeArrowheads="1"/>
            </p:cNvSpPr>
            <p:nvPr/>
          </p:nvSpPr>
          <p:spPr bwMode="auto">
            <a:xfrm>
              <a:off x="6346825" y="4173538"/>
              <a:ext cx="622300" cy="623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8" name="Rectangle 13"/>
            <p:cNvSpPr>
              <a:spLocks noChangeArrowheads="1"/>
            </p:cNvSpPr>
            <p:nvPr/>
          </p:nvSpPr>
          <p:spPr bwMode="auto">
            <a:xfrm>
              <a:off x="7142163" y="4173538"/>
              <a:ext cx="622300" cy="1095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69" name="Rectangle 14"/>
            <p:cNvSpPr>
              <a:spLocks noChangeArrowheads="1"/>
            </p:cNvSpPr>
            <p:nvPr/>
          </p:nvSpPr>
          <p:spPr bwMode="auto">
            <a:xfrm>
              <a:off x="8724900" y="3362325"/>
              <a:ext cx="622300" cy="622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0" name="Freeform 15"/>
            <p:cNvSpPr>
              <a:spLocks noEditPoints="1"/>
            </p:cNvSpPr>
            <p:nvPr/>
          </p:nvSpPr>
          <p:spPr bwMode="auto">
            <a:xfrm>
              <a:off x="4749800" y="136525"/>
              <a:ext cx="5399088" cy="5403850"/>
            </a:xfrm>
            <a:custGeom>
              <a:avLst/>
              <a:gdLst>
                <a:gd name="T0" fmla="*/ 3401 w 3401"/>
                <a:gd name="T1" fmla="*/ 1883 h 3404"/>
                <a:gd name="T2" fmla="*/ 3401 w 3401"/>
                <a:gd name="T3" fmla="*/ 1687 h 3404"/>
                <a:gd name="T4" fmla="*/ 2786 w 3401"/>
                <a:gd name="T5" fmla="*/ 1687 h 3404"/>
                <a:gd name="T6" fmla="*/ 2786 w 3401"/>
                <a:gd name="T7" fmla="*/ 536 h 3404"/>
                <a:gd name="T8" fmla="*/ 2229 w 3401"/>
                <a:gd name="T9" fmla="*/ 0 h 3404"/>
                <a:gd name="T10" fmla="*/ 615 w 3401"/>
                <a:gd name="T11" fmla="*/ 0 h 3404"/>
                <a:gd name="T12" fmla="*/ 615 w 3401"/>
                <a:gd name="T13" fmla="*/ 1687 h 3404"/>
                <a:gd name="T14" fmla="*/ 0 w 3401"/>
                <a:gd name="T15" fmla="*/ 1687 h 3404"/>
                <a:gd name="T16" fmla="*/ 0 w 3401"/>
                <a:gd name="T17" fmla="*/ 1883 h 3404"/>
                <a:gd name="T18" fmla="*/ 149 w 3401"/>
                <a:gd name="T19" fmla="*/ 1883 h 3404"/>
                <a:gd name="T20" fmla="*/ 149 w 3401"/>
                <a:gd name="T21" fmla="*/ 3207 h 3404"/>
                <a:gd name="T22" fmla="*/ 0 w 3401"/>
                <a:gd name="T23" fmla="*/ 3207 h 3404"/>
                <a:gd name="T24" fmla="*/ 0 w 3401"/>
                <a:gd name="T25" fmla="*/ 3404 h 3404"/>
                <a:gd name="T26" fmla="*/ 3401 w 3401"/>
                <a:gd name="T27" fmla="*/ 3404 h 3404"/>
                <a:gd name="T28" fmla="*/ 3401 w 3401"/>
                <a:gd name="T29" fmla="*/ 3207 h 3404"/>
                <a:gd name="T30" fmla="*/ 3242 w 3401"/>
                <a:gd name="T31" fmla="*/ 3207 h 3404"/>
                <a:gd name="T32" fmla="*/ 3242 w 3401"/>
                <a:gd name="T33" fmla="*/ 1883 h 3404"/>
                <a:gd name="T34" fmla="*/ 3401 w 3401"/>
                <a:gd name="T35" fmla="*/ 1883 h 3404"/>
                <a:gd name="T36" fmla="*/ 812 w 3401"/>
                <a:gd name="T37" fmla="*/ 197 h 3404"/>
                <a:gd name="T38" fmla="*/ 2112 w 3401"/>
                <a:gd name="T39" fmla="*/ 197 h 3404"/>
                <a:gd name="T40" fmla="*/ 2112 w 3401"/>
                <a:gd name="T41" fmla="*/ 622 h 3404"/>
                <a:gd name="T42" fmla="*/ 2587 w 3401"/>
                <a:gd name="T43" fmla="*/ 622 h 3404"/>
                <a:gd name="T44" fmla="*/ 2587 w 3401"/>
                <a:gd name="T45" fmla="*/ 1687 h 3404"/>
                <a:gd name="T46" fmla="*/ 812 w 3401"/>
                <a:gd name="T47" fmla="*/ 1687 h 3404"/>
                <a:gd name="T48" fmla="*/ 812 w 3401"/>
                <a:gd name="T49" fmla="*/ 197 h 3404"/>
                <a:gd name="T50" fmla="*/ 3045 w 3401"/>
                <a:gd name="T51" fmla="*/ 3207 h 3404"/>
                <a:gd name="T52" fmla="*/ 347 w 3401"/>
                <a:gd name="T53" fmla="*/ 3207 h 3404"/>
                <a:gd name="T54" fmla="*/ 347 w 3401"/>
                <a:gd name="T55" fmla="*/ 1883 h 3404"/>
                <a:gd name="T56" fmla="*/ 3045 w 3401"/>
                <a:gd name="T57" fmla="*/ 1883 h 3404"/>
                <a:gd name="T58" fmla="*/ 3045 w 3401"/>
                <a:gd name="T59" fmla="*/ 3207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1" h="3404">
                  <a:moveTo>
                    <a:pt x="3401" y="1883"/>
                  </a:moveTo>
                  <a:lnTo>
                    <a:pt x="3401" y="1687"/>
                  </a:lnTo>
                  <a:lnTo>
                    <a:pt x="2786" y="1687"/>
                  </a:lnTo>
                  <a:lnTo>
                    <a:pt x="2786" y="536"/>
                  </a:lnTo>
                  <a:lnTo>
                    <a:pt x="2229" y="0"/>
                  </a:lnTo>
                  <a:lnTo>
                    <a:pt x="615" y="0"/>
                  </a:lnTo>
                  <a:lnTo>
                    <a:pt x="615" y="1687"/>
                  </a:lnTo>
                  <a:lnTo>
                    <a:pt x="0" y="1687"/>
                  </a:lnTo>
                  <a:lnTo>
                    <a:pt x="0" y="1883"/>
                  </a:lnTo>
                  <a:lnTo>
                    <a:pt x="149" y="1883"/>
                  </a:lnTo>
                  <a:lnTo>
                    <a:pt x="149" y="3207"/>
                  </a:lnTo>
                  <a:lnTo>
                    <a:pt x="0" y="3207"/>
                  </a:lnTo>
                  <a:lnTo>
                    <a:pt x="0" y="3404"/>
                  </a:lnTo>
                  <a:lnTo>
                    <a:pt x="3401" y="3404"/>
                  </a:lnTo>
                  <a:lnTo>
                    <a:pt x="3401" y="3207"/>
                  </a:lnTo>
                  <a:lnTo>
                    <a:pt x="3242" y="3207"/>
                  </a:lnTo>
                  <a:lnTo>
                    <a:pt x="3242" y="1883"/>
                  </a:lnTo>
                  <a:lnTo>
                    <a:pt x="3401" y="1883"/>
                  </a:lnTo>
                  <a:close/>
                  <a:moveTo>
                    <a:pt x="812" y="197"/>
                  </a:moveTo>
                  <a:lnTo>
                    <a:pt x="2112" y="197"/>
                  </a:lnTo>
                  <a:lnTo>
                    <a:pt x="2112" y="622"/>
                  </a:lnTo>
                  <a:lnTo>
                    <a:pt x="2587" y="622"/>
                  </a:lnTo>
                  <a:lnTo>
                    <a:pt x="2587" y="1687"/>
                  </a:lnTo>
                  <a:lnTo>
                    <a:pt x="812" y="1687"/>
                  </a:lnTo>
                  <a:lnTo>
                    <a:pt x="812" y="197"/>
                  </a:lnTo>
                  <a:close/>
                  <a:moveTo>
                    <a:pt x="3045" y="3207"/>
                  </a:moveTo>
                  <a:lnTo>
                    <a:pt x="347" y="3207"/>
                  </a:lnTo>
                  <a:lnTo>
                    <a:pt x="347" y="1883"/>
                  </a:lnTo>
                  <a:lnTo>
                    <a:pt x="3045" y="1883"/>
                  </a:lnTo>
                  <a:lnTo>
                    <a:pt x="3045"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1" name="Rectangle 18"/>
            <p:cNvSpPr>
              <a:spLocks noChangeArrowheads="1"/>
            </p:cNvSpPr>
            <p:nvPr/>
          </p:nvSpPr>
          <p:spPr bwMode="auto">
            <a:xfrm>
              <a:off x="6500813" y="809625"/>
              <a:ext cx="12176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2" name="Rectangle 19"/>
            <p:cNvSpPr>
              <a:spLocks noChangeArrowheads="1"/>
            </p:cNvSpPr>
            <p:nvPr/>
          </p:nvSpPr>
          <p:spPr bwMode="auto">
            <a:xfrm>
              <a:off x="6505575" y="1439863"/>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73" name="Rectangle 20"/>
            <p:cNvSpPr>
              <a:spLocks noChangeArrowheads="1"/>
            </p:cNvSpPr>
            <p:nvPr/>
          </p:nvSpPr>
          <p:spPr bwMode="auto">
            <a:xfrm>
              <a:off x="6505575" y="2084388"/>
              <a:ext cx="1992313"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74" name="Freeform 73"/>
          <p:cNvSpPr>
            <a:spLocks noChangeAspect="1"/>
          </p:cNvSpPr>
          <p:nvPr/>
        </p:nvSpPr>
        <p:spPr bwMode="auto">
          <a:xfrm>
            <a:off x="6181674" y="2262760"/>
            <a:ext cx="348857" cy="322740"/>
          </a:xfrm>
          <a:custGeom>
            <a:avLst/>
            <a:gdLst>
              <a:gd name="T0" fmla="*/ 233 w 726"/>
              <a:gd name="T1" fmla="*/ 672 h 672"/>
              <a:gd name="T2" fmla="*/ 15 w 726"/>
              <a:gd name="T3" fmla="*/ 321 h 672"/>
              <a:gd name="T4" fmla="*/ 353 w 726"/>
              <a:gd name="T5" fmla="*/ 4 h 672"/>
              <a:gd name="T6" fmla="*/ 704 w 726"/>
              <a:gd name="T7" fmla="*/ 306 h 672"/>
              <a:gd name="T8" fmla="*/ 487 w 726"/>
              <a:gd name="T9" fmla="*/ 672 h 672"/>
              <a:gd name="T10" fmla="*/ 400 w 726"/>
              <a:gd name="T11" fmla="*/ 451 h 672"/>
              <a:gd name="T12" fmla="*/ 465 w 726"/>
              <a:gd name="T13" fmla="*/ 379 h 672"/>
              <a:gd name="T14" fmla="*/ 461 w 726"/>
              <a:gd name="T15" fmla="*/ 312 h 672"/>
              <a:gd name="T16" fmla="*/ 349 w 726"/>
              <a:gd name="T17" fmla="*/ 243 h 672"/>
              <a:gd name="T18" fmla="*/ 254 w 726"/>
              <a:gd name="T19" fmla="*/ 327 h 672"/>
              <a:gd name="T20" fmla="*/ 320 w 726"/>
              <a:gd name="T21" fmla="*/ 452 h 672"/>
              <a:gd name="T22" fmla="*/ 233 w 726"/>
              <a:gd name="T23"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672">
                <a:moveTo>
                  <a:pt x="233" y="672"/>
                </a:moveTo>
                <a:cubicBezTo>
                  <a:pt x="119" y="631"/>
                  <a:pt x="0" y="500"/>
                  <a:pt x="15" y="321"/>
                </a:cubicBezTo>
                <a:cubicBezTo>
                  <a:pt x="29" y="144"/>
                  <a:pt x="176" y="8"/>
                  <a:pt x="353" y="4"/>
                </a:cubicBezTo>
                <a:cubicBezTo>
                  <a:pt x="533" y="0"/>
                  <a:pt x="682" y="134"/>
                  <a:pt x="704" y="306"/>
                </a:cubicBezTo>
                <a:cubicBezTo>
                  <a:pt x="726" y="488"/>
                  <a:pt x="610" y="627"/>
                  <a:pt x="487" y="672"/>
                </a:cubicBezTo>
                <a:cubicBezTo>
                  <a:pt x="458" y="599"/>
                  <a:pt x="429" y="525"/>
                  <a:pt x="400" y="451"/>
                </a:cubicBezTo>
                <a:cubicBezTo>
                  <a:pt x="433" y="437"/>
                  <a:pt x="455" y="414"/>
                  <a:pt x="465" y="379"/>
                </a:cubicBezTo>
                <a:cubicBezTo>
                  <a:pt x="471" y="357"/>
                  <a:pt x="470" y="334"/>
                  <a:pt x="461" y="312"/>
                </a:cubicBezTo>
                <a:cubicBezTo>
                  <a:pt x="444" y="266"/>
                  <a:pt x="400" y="239"/>
                  <a:pt x="349" y="243"/>
                </a:cubicBezTo>
                <a:cubicBezTo>
                  <a:pt x="304" y="246"/>
                  <a:pt x="264" y="282"/>
                  <a:pt x="254" y="327"/>
                </a:cubicBezTo>
                <a:cubicBezTo>
                  <a:pt x="244" y="376"/>
                  <a:pt x="268" y="429"/>
                  <a:pt x="320" y="452"/>
                </a:cubicBezTo>
                <a:cubicBezTo>
                  <a:pt x="291" y="525"/>
                  <a:pt x="262" y="599"/>
                  <a:pt x="233" y="672"/>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nvGrpSpPr>
          <p:cNvPr id="75" name="Group 74"/>
          <p:cNvGrpSpPr>
            <a:grpSpLocks noChangeAspect="1"/>
          </p:cNvGrpSpPr>
          <p:nvPr/>
        </p:nvGrpSpPr>
        <p:grpSpPr>
          <a:xfrm>
            <a:off x="3016257" y="3029136"/>
            <a:ext cx="298555" cy="286630"/>
            <a:chOff x="4243812" y="4307681"/>
            <a:chExt cx="592877" cy="769940"/>
          </a:xfrm>
        </p:grpSpPr>
        <p:sp>
          <p:nvSpPr>
            <p:cNvPr id="76"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7"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8"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79"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0"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1"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82"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83" name="Rectangle 82"/>
          <p:cNvSpPr>
            <a:spLocks noChangeAspect="1"/>
          </p:cNvSpPr>
          <p:nvPr/>
        </p:nvSpPr>
        <p:spPr bwMode="gray">
          <a:xfrm>
            <a:off x="2775234" y="2656965"/>
            <a:ext cx="780598" cy="325832"/>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smtClean="0">
                <a:ln>
                  <a:noFill/>
                </a:ln>
                <a:solidFill>
                  <a:prstClr val="white"/>
                </a:solidFill>
                <a:effectLst/>
                <a:uLnTx/>
                <a:uFillTx/>
                <a:latin typeface="Century Gothic"/>
              </a:rPr>
              <a:t>DATA</a:t>
            </a:r>
            <a:br>
              <a:rPr kumimoji="0" lang="en-US" sz="600" b="1" i="0" u="none" strike="noStrike" kern="0" cap="none" spc="0" normalizeH="0" baseline="0" noProof="0" dirty="0" smtClean="0">
                <a:ln>
                  <a:noFill/>
                </a:ln>
                <a:solidFill>
                  <a:prstClr val="white"/>
                </a:solidFill>
                <a:effectLst/>
                <a:uLnTx/>
                <a:uFillTx/>
                <a:latin typeface="Century Gothic"/>
              </a:rPr>
            </a:br>
            <a:r>
              <a:rPr kumimoji="0" lang="en-US" sz="600" b="1" i="0" u="none" strike="noStrike" kern="0" cap="none" spc="0" normalizeH="0" baseline="0" noProof="0" dirty="0" smtClean="0">
                <a:ln>
                  <a:noFill/>
                </a:ln>
                <a:solidFill>
                  <a:prstClr val="white"/>
                </a:solidFill>
                <a:effectLst/>
                <a:uLnTx/>
                <a:uFillTx/>
                <a:latin typeface="Century Gothic"/>
              </a:rPr>
              <a:t>WAREHOUSE</a:t>
            </a:r>
            <a:endParaRPr kumimoji="0" lang="en-US" sz="600" b="1" i="0" u="none" strike="noStrike" kern="0" cap="none" spc="0" normalizeH="0" baseline="0" noProof="0" dirty="0">
              <a:ln>
                <a:noFill/>
              </a:ln>
              <a:solidFill>
                <a:prstClr val="white"/>
              </a:solidFill>
              <a:effectLst/>
              <a:uLnTx/>
              <a:uFillTx/>
              <a:latin typeface="Century Gothic"/>
            </a:endParaRPr>
          </a:p>
        </p:txBody>
      </p:sp>
      <p:sp>
        <p:nvSpPr>
          <p:cNvPr id="84" name="Rounded Rectangle 83"/>
          <p:cNvSpPr>
            <a:spLocks noChangeAspect="1"/>
          </p:cNvSpPr>
          <p:nvPr/>
        </p:nvSpPr>
        <p:spPr>
          <a:xfrm>
            <a:off x="4670729" y="2354614"/>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85" name="TextBox 84"/>
          <p:cNvSpPr txBox="1">
            <a:spLocks noChangeAspect="1"/>
          </p:cNvSpPr>
          <p:nvPr/>
        </p:nvSpPr>
        <p:spPr>
          <a:xfrm>
            <a:off x="4672218" y="2426696"/>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IN MEMORY</a:t>
            </a:r>
          </a:p>
        </p:txBody>
      </p:sp>
      <p:grpSp>
        <p:nvGrpSpPr>
          <p:cNvPr id="86" name="Group 85"/>
          <p:cNvGrpSpPr>
            <a:grpSpLocks noChangeAspect="1"/>
          </p:cNvGrpSpPr>
          <p:nvPr/>
        </p:nvGrpSpPr>
        <p:grpSpPr>
          <a:xfrm>
            <a:off x="4927470" y="2641981"/>
            <a:ext cx="277922" cy="277983"/>
            <a:chOff x="5521059" y="3300447"/>
            <a:chExt cx="389155" cy="389155"/>
          </a:xfrm>
        </p:grpSpPr>
        <p:grpSp>
          <p:nvGrpSpPr>
            <p:cNvPr id="87" name="Group 86"/>
            <p:cNvGrpSpPr/>
            <p:nvPr/>
          </p:nvGrpSpPr>
          <p:grpSpPr>
            <a:xfrm>
              <a:off x="5603881" y="3383269"/>
              <a:ext cx="223511" cy="223511"/>
              <a:chOff x="5592246" y="3395363"/>
              <a:chExt cx="223511" cy="223511"/>
            </a:xfrm>
          </p:grpSpPr>
          <p:sp>
            <p:nvSpPr>
              <p:cNvPr id="89" name="Rectangle 88"/>
              <p:cNvSpPr>
                <a:spLocks noChangeArrowheads="1"/>
              </p:cNvSpPr>
              <p:nvPr/>
            </p:nvSpPr>
            <p:spPr bwMode="auto">
              <a:xfrm>
                <a:off x="5614750" y="3395363"/>
                <a:ext cx="201007" cy="20131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0" name="Freeform 89"/>
              <p:cNvSpPr>
                <a:spLocks noEditPoints="1"/>
              </p:cNvSpPr>
              <p:nvPr/>
            </p:nvSpPr>
            <p:spPr bwMode="auto">
              <a:xfrm>
                <a:off x="5592246" y="3421508"/>
                <a:ext cx="197366" cy="197366"/>
              </a:xfrm>
              <a:custGeom>
                <a:avLst/>
                <a:gdLst>
                  <a:gd name="T0" fmla="*/ 1609 w 1609"/>
                  <a:gd name="T1" fmla="*/ 1609 h 1609"/>
                  <a:gd name="T2" fmla="*/ 0 w 1609"/>
                  <a:gd name="T3" fmla="*/ 1609 h 1609"/>
                  <a:gd name="T4" fmla="*/ 0 w 1609"/>
                  <a:gd name="T5" fmla="*/ 0 h 1609"/>
                  <a:gd name="T6" fmla="*/ 1609 w 1609"/>
                  <a:gd name="T7" fmla="*/ 0 h 1609"/>
                  <a:gd name="T8" fmla="*/ 1609 w 1609"/>
                  <a:gd name="T9" fmla="*/ 1609 h 1609"/>
                  <a:gd name="T10" fmla="*/ 75 w 1609"/>
                  <a:gd name="T11" fmla="*/ 1534 h 1609"/>
                  <a:gd name="T12" fmla="*/ 1535 w 1609"/>
                  <a:gd name="T13" fmla="*/ 1534 h 1609"/>
                  <a:gd name="T14" fmla="*/ 1535 w 1609"/>
                  <a:gd name="T15" fmla="*/ 75 h 1609"/>
                  <a:gd name="T16" fmla="*/ 75 w 1609"/>
                  <a:gd name="T17" fmla="*/ 75 h 1609"/>
                  <a:gd name="T18" fmla="*/ 75 w 1609"/>
                  <a:gd name="T19" fmla="*/ 1534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09">
                    <a:moveTo>
                      <a:pt x="1609" y="1609"/>
                    </a:moveTo>
                    <a:lnTo>
                      <a:pt x="0" y="1609"/>
                    </a:lnTo>
                    <a:lnTo>
                      <a:pt x="0" y="0"/>
                    </a:lnTo>
                    <a:lnTo>
                      <a:pt x="1609" y="0"/>
                    </a:lnTo>
                    <a:lnTo>
                      <a:pt x="1609" y="1609"/>
                    </a:lnTo>
                    <a:close/>
                    <a:moveTo>
                      <a:pt x="75" y="1534"/>
                    </a:moveTo>
                    <a:lnTo>
                      <a:pt x="1535" y="1534"/>
                    </a:lnTo>
                    <a:lnTo>
                      <a:pt x="1535" y="75"/>
                    </a:lnTo>
                    <a:lnTo>
                      <a:pt x="75" y="75"/>
                    </a:lnTo>
                    <a:lnTo>
                      <a:pt x="75" y="15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88" name="Freeform 87"/>
            <p:cNvSpPr>
              <a:spLocks noEditPoints="1"/>
            </p:cNvSpPr>
            <p:nvPr/>
          </p:nvSpPr>
          <p:spPr bwMode="auto">
            <a:xfrm>
              <a:off x="5521059" y="3300447"/>
              <a:ext cx="389155" cy="389155"/>
            </a:xfrm>
            <a:custGeom>
              <a:avLst/>
              <a:gdLst>
                <a:gd name="T0" fmla="*/ 2542 w 2542"/>
                <a:gd name="T1" fmla="*/ 620 h 2542"/>
                <a:gd name="T2" fmla="*/ 2323 w 2542"/>
                <a:gd name="T3" fmla="*/ 225 h 2542"/>
                <a:gd name="T4" fmla="*/ 1925 w 2542"/>
                <a:gd name="T5" fmla="*/ 0 h 2542"/>
                <a:gd name="T6" fmla="*/ 1775 w 2542"/>
                <a:gd name="T7" fmla="*/ 225 h 2542"/>
                <a:gd name="T8" fmla="*/ 1537 w 2542"/>
                <a:gd name="T9" fmla="*/ 0 h 2542"/>
                <a:gd name="T10" fmla="*/ 1388 w 2542"/>
                <a:gd name="T11" fmla="*/ 225 h 2542"/>
                <a:gd name="T12" fmla="*/ 1150 w 2542"/>
                <a:gd name="T13" fmla="*/ 0 h 2542"/>
                <a:gd name="T14" fmla="*/ 1000 w 2542"/>
                <a:gd name="T15" fmla="*/ 225 h 2542"/>
                <a:gd name="T16" fmla="*/ 765 w 2542"/>
                <a:gd name="T17" fmla="*/ 0 h 2542"/>
                <a:gd name="T18" fmla="*/ 615 w 2542"/>
                <a:gd name="T19" fmla="*/ 225 h 2542"/>
                <a:gd name="T20" fmla="*/ 217 w 2542"/>
                <a:gd name="T21" fmla="*/ 620 h 2542"/>
                <a:gd name="T22" fmla="*/ 0 w 2542"/>
                <a:gd name="T23" fmla="*/ 770 h 2542"/>
                <a:gd name="T24" fmla="*/ 217 w 2542"/>
                <a:gd name="T25" fmla="*/ 1005 h 2542"/>
                <a:gd name="T26" fmla="*/ 0 w 2542"/>
                <a:gd name="T27" fmla="*/ 1155 h 2542"/>
                <a:gd name="T28" fmla="*/ 217 w 2542"/>
                <a:gd name="T29" fmla="*/ 1393 h 2542"/>
                <a:gd name="T30" fmla="*/ 0 w 2542"/>
                <a:gd name="T31" fmla="*/ 1543 h 2542"/>
                <a:gd name="T32" fmla="*/ 217 w 2542"/>
                <a:gd name="T33" fmla="*/ 1780 h 2542"/>
                <a:gd name="T34" fmla="*/ 0 w 2542"/>
                <a:gd name="T35" fmla="*/ 1930 h 2542"/>
                <a:gd name="T36" fmla="*/ 217 w 2542"/>
                <a:gd name="T37" fmla="*/ 2331 h 2542"/>
                <a:gd name="T38" fmla="*/ 615 w 2542"/>
                <a:gd name="T39" fmla="*/ 2542 h 2542"/>
                <a:gd name="T40" fmla="*/ 765 w 2542"/>
                <a:gd name="T41" fmla="*/ 2331 h 2542"/>
                <a:gd name="T42" fmla="*/ 1000 w 2542"/>
                <a:gd name="T43" fmla="*/ 2542 h 2542"/>
                <a:gd name="T44" fmla="*/ 1150 w 2542"/>
                <a:gd name="T45" fmla="*/ 2331 h 2542"/>
                <a:gd name="T46" fmla="*/ 1388 w 2542"/>
                <a:gd name="T47" fmla="*/ 2542 h 2542"/>
                <a:gd name="T48" fmla="*/ 1537 w 2542"/>
                <a:gd name="T49" fmla="*/ 2331 h 2542"/>
                <a:gd name="T50" fmla="*/ 1775 w 2542"/>
                <a:gd name="T51" fmla="*/ 2542 h 2542"/>
                <a:gd name="T52" fmla="*/ 1925 w 2542"/>
                <a:gd name="T53" fmla="*/ 2331 h 2542"/>
                <a:gd name="T54" fmla="*/ 2323 w 2542"/>
                <a:gd name="T55" fmla="*/ 1930 h 2542"/>
                <a:gd name="T56" fmla="*/ 2542 w 2542"/>
                <a:gd name="T57" fmla="*/ 1855 h 2542"/>
                <a:gd name="T58" fmla="*/ 2323 w 2542"/>
                <a:gd name="T59" fmla="*/ 1780 h 2542"/>
                <a:gd name="T60" fmla="*/ 2542 w 2542"/>
                <a:gd name="T61" fmla="*/ 1543 h 2542"/>
                <a:gd name="T62" fmla="*/ 2542 w 2542"/>
                <a:gd name="T63" fmla="*/ 1393 h 2542"/>
                <a:gd name="T64" fmla="*/ 2323 w 2542"/>
                <a:gd name="T65" fmla="*/ 1155 h 2542"/>
                <a:gd name="T66" fmla="*/ 2542 w 2542"/>
                <a:gd name="T67" fmla="*/ 1080 h 2542"/>
                <a:gd name="T68" fmla="*/ 2323 w 2542"/>
                <a:gd name="T69" fmla="*/ 1005 h 2542"/>
                <a:gd name="T70" fmla="*/ 2542 w 2542"/>
                <a:gd name="T71" fmla="*/ 770 h 2542"/>
                <a:gd name="T72" fmla="*/ 366 w 2542"/>
                <a:gd name="T73" fmla="*/ 2181 h 2542"/>
                <a:gd name="T74" fmla="*/ 2173 w 2542"/>
                <a:gd name="T75" fmla="*/ 374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2" h="2542">
                  <a:moveTo>
                    <a:pt x="2542" y="770"/>
                  </a:moveTo>
                  <a:lnTo>
                    <a:pt x="2542" y="620"/>
                  </a:lnTo>
                  <a:lnTo>
                    <a:pt x="2323" y="620"/>
                  </a:lnTo>
                  <a:lnTo>
                    <a:pt x="2323" y="225"/>
                  </a:lnTo>
                  <a:lnTo>
                    <a:pt x="1925" y="225"/>
                  </a:lnTo>
                  <a:lnTo>
                    <a:pt x="1925" y="0"/>
                  </a:lnTo>
                  <a:lnTo>
                    <a:pt x="1775" y="0"/>
                  </a:lnTo>
                  <a:lnTo>
                    <a:pt x="1775" y="225"/>
                  </a:lnTo>
                  <a:lnTo>
                    <a:pt x="1537" y="225"/>
                  </a:lnTo>
                  <a:lnTo>
                    <a:pt x="1537" y="0"/>
                  </a:lnTo>
                  <a:lnTo>
                    <a:pt x="1388" y="0"/>
                  </a:lnTo>
                  <a:lnTo>
                    <a:pt x="1388" y="225"/>
                  </a:lnTo>
                  <a:lnTo>
                    <a:pt x="1150" y="225"/>
                  </a:lnTo>
                  <a:lnTo>
                    <a:pt x="1150" y="0"/>
                  </a:lnTo>
                  <a:lnTo>
                    <a:pt x="1000" y="0"/>
                  </a:lnTo>
                  <a:lnTo>
                    <a:pt x="1000" y="225"/>
                  </a:lnTo>
                  <a:lnTo>
                    <a:pt x="765" y="225"/>
                  </a:lnTo>
                  <a:lnTo>
                    <a:pt x="765" y="0"/>
                  </a:lnTo>
                  <a:lnTo>
                    <a:pt x="615" y="0"/>
                  </a:lnTo>
                  <a:lnTo>
                    <a:pt x="615" y="225"/>
                  </a:lnTo>
                  <a:lnTo>
                    <a:pt x="217" y="225"/>
                  </a:lnTo>
                  <a:lnTo>
                    <a:pt x="217" y="620"/>
                  </a:lnTo>
                  <a:lnTo>
                    <a:pt x="0" y="620"/>
                  </a:lnTo>
                  <a:lnTo>
                    <a:pt x="0" y="770"/>
                  </a:lnTo>
                  <a:lnTo>
                    <a:pt x="217" y="770"/>
                  </a:lnTo>
                  <a:lnTo>
                    <a:pt x="217" y="1005"/>
                  </a:lnTo>
                  <a:lnTo>
                    <a:pt x="0" y="1005"/>
                  </a:lnTo>
                  <a:lnTo>
                    <a:pt x="0" y="1155"/>
                  </a:lnTo>
                  <a:lnTo>
                    <a:pt x="217" y="1155"/>
                  </a:lnTo>
                  <a:lnTo>
                    <a:pt x="217" y="1393"/>
                  </a:lnTo>
                  <a:lnTo>
                    <a:pt x="0" y="1393"/>
                  </a:lnTo>
                  <a:lnTo>
                    <a:pt x="0" y="1543"/>
                  </a:lnTo>
                  <a:lnTo>
                    <a:pt x="217" y="1543"/>
                  </a:lnTo>
                  <a:lnTo>
                    <a:pt x="217" y="1780"/>
                  </a:lnTo>
                  <a:lnTo>
                    <a:pt x="0" y="1780"/>
                  </a:lnTo>
                  <a:lnTo>
                    <a:pt x="0" y="1930"/>
                  </a:lnTo>
                  <a:lnTo>
                    <a:pt x="217" y="1930"/>
                  </a:lnTo>
                  <a:lnTo>
                    <a:pt x="217" y="2331"/>
                  </a:lnTo>
                  <a:lnTo>
                    <a:pt x="615" y="2331"/>
                  </a:lnTo>
                  <a:lnTo>
                    <a:pt x="615" y="2542"/>
                  </a:lnTo>
                  <a:lnTo>
                    <a:pt x="765" y="2542"/>
                  </a:lnTo>
                  <a:lnTo>
                    <a:pt x="765" y="2331"/>
                  </a:lnTo>
                  <a:lnTo>
                    <a:pt x="1000" y="2331"/>
                  </a:lnTo>
                  <a:lnTo>
                    <a:pt x="1000" y="2542"/>
                  </a:lnTo>
                  <a:lnTo>
                    <a:pt x="1150" y="2542"/>
                  </a:lnTo>
                  <a:lnTo>
                    <a:pt x="1150" y="2331"/>
                  </a:lnTo>
                  <a:lnTo>
                    <a:pt x="1388" y="2331"/>
                  </a:lnTo>
                  <a:lnTo>
                    <a:pt x="1388" y="2542"/>
                  </a:lnTo>
                  <a:lnTo>
                    <a:pt x="1537" y="2542"/>
                  </a:lnTo>
                  <a:lnTo>
                    <a:pt x="1537" y="2331"/>
                  </a:lnTo>
                  <a:lnTo>
                    <a:pt x="1775" y="2331"/>
                  </a:lnTo>
                  <a:lnTo>
                    <a:pt x="1775" y="2542"/>
                  </a:lnTo>
                  <a:lnTo>
                    <a:pt x="1925" y="2542"/>
                  </a:lnTo>
                  <a:lnTo>
                    <a:pt x="1925" y="2331"/>
                  </a:lnTo>
                  <a:lnTo>
                    <a:pt x="2323" y="2331"/>
                  </a:lnTo>
                  <a:lnTo>
                    <a:pt x="2323" y="1930"/>
                  </a:lnTo>
                  <a:lnTo>
                    <a:pt x="2542" y="1930"/>
                  </a:lnTo>
                  <a:lnTo>
                    <a:pt x="2542" y="1855"/>
                  </a:lnTo>
                  <a:lnTo>
                    <a:pt x="2542" y="1780"/>
                  </a:lnTo>
                  <a:lnTo>
                    <a:pt x="2323" y="1780"/>
                  </a:lnTo>
                  <a:lnTo>
                    <a:pt x="2323" y="1543"/>
                  </a:lnTo>
                  <a:lnTo>
                    <a:pt x="2542" y="1543"/>
                  </a:lnTo>
                  <a:lnTo>
                    <a:pt x="2542" y="1468"/>
                  </a:lnTo>
                  <a:lnTo>
                    <a:pt x="2542" y="1393"/>
                  </a:lnTo>
                  <a:lnTo>
                    <a:pt x="2323" y="1393"/>
                  </a:lnTo>
                  <a:lnTo>
                    <a:pt x="2323" y="1155"/>
                  </a:lnTo>
                  <a:lnTo>
                    <a:pt x="2542" y="1155"/>
                  </a:lnTo>
                  <a:lnTo>
                    <a:pt x="2542" y="1080"/>
                  </a:lnTo>
                  <a:lnTo>
                    <a:pt x="2542" y="1005"/>
                  </a:lnTo>
                  <a:lnTo>
                    <a:pt x="2323" y="1005"/>
                  </a:lnTo>
                  <a:lnTo>
                    <a:pt x="2323" y="770"/>
                  </a:lnTo>
                  <a:lnTo>
                    <a:pt x="2542" y="770"/>
                  </a:lnTo>
                  <a:close/>
                  <a:moveTo>
                    <a:pt x="2173" y="2181"/>
                  </a:moveTo>
                  <a:lnTo>
                    <a:pt x="366" y="2181"/>
                  </a:lnTo>
                  <a:lnTo>
                    <a:pt x="366" y="374"/>
                  </a:lnTo>
                  <a:lnTo>
                    <a:pt x="2173" y="374"/>
                  </a:lnTo>
                  <a:lnTo>
                    <a:pt x="2173" y="21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91" name="Rectangle 90"/>
          <p:cNvSpPr>
            <a:spLocks noChangeAspect="1"/>
          </p:cNvSpPr>
          <p:nvPr/>
        </p:nvSpPr>
        <p:spPr bwMode="gray">
          <a:xfrm>
            <a:off x="2791818" y="1048758"/>
            <a:ext cx="747433" cy="22081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Century Gothic"/>
              </a:rPr>
              <a:t>DATA LAKE</a:t>
            </a:r>
          </a:p>
        </p:txBody>
      </p:sp>
      <p:grpSp>
        <p:nvGrpSpPr>
          <p:cNvPr id="92" name="Group 91"/>
          <p:cNvGrpSpPr>
            <a:grpSpLocks noChangeAspect="1"/>
          </p:cNvGrpSpPr>
          <p:nvPr/>
        </p:nvGrpSpPr>
        <p:grpSpPr>
          <a:xfrm>
            <a:off x="3004189" y="1384102"/>
            <a:ext cx="322696" cy="324220"/>
            <a:chOff x="3475184" y="1426501"/>
            <a:chExt cx="1760538" cy="1768474"/>
          </a:xfrm>
        </p:grpSpPr>
        <p:sp>
          <p:nvSpPr>
            <p:cNvPr id="93"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4"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5"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6"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7"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8"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99"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0"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1"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2"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3"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4"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5"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6"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7"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8"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09"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0"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1"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2"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3"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4"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5"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6"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7"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8"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19"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0"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1"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2"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3"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4"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5"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6"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7"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8"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29"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30" name="Rounded Rectangle 129"/>
          <p:cNvSpPr>
            <a:spLocks noChangeAspect="1"/>
          </p:cNvSpPr>
          <p:nvPr/>
        </p:nvSpPr>
        <p:spPr>
          <a:xfrm>
            <a:off x="4670729" y="835084"/>
            <a:ext cx="791402" cy="674417"/>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1" name="TextBox 130"/>
          <p:cNvSpPr txBox="1">
            <a:spLocks noChangeAspect="1"/>
          </p:cNvSpPr>
          <p:nvPr/>
        </p:nvSpPr>
        <p:spPr>
          <a:xfrm>
            <a:off x="4673724" y="877854"/>
            <a:ext cx="791402"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NO SQL</a:t>
            </a:r>
            <a:endParaRPr kumimoji="0" lang="en-US" sz="700" b="1" i="0" u="none" strike="noStrike" kern="0" cap="none" spc="0" normalizeH="0" baseline="0" noProof="0" dirty="0">
              <a:ln>
                <a:noFill/>
              </a:ln>
              <a:solidFill>
                <a:prstClr val="white"/>
              </a:solidFill>
              <a:effectLst/>
              <a:uLnTx/>
              <a:uFillTx/>
              <a:latin typeface="Century Gothic"/>
            </a:endParaRPr>
          </a:p>
        </p:txBody>
      </p:sp>
      <p:sp>
        <p:nvSpPr>
          <p:cNvPr id="132" name="Freeform 23"/>
          <p:cNvSpPr>
            <a:spLocks noChangeAspect="1" noEditPoints="1"/>
          </p:cNvSpPr>
          <p:nvPr/>
        </p:nvSpPr>
        <p:spPr bwMode="auto">
          <a:xfrm>
            <a:off x="4920807" y="1101560"/>
            <a:ext cx="291247" cy="286897"/>
          </a:xfrm>
          <a:custGeom>
            <a:avLst/>
            <a:gdLst>
              <a:gd name="T0" fmla="*/ 1128 w 1260"/>
              <a:gd name="T1" fmla="*/ 290 h 1241"/>
              <a:gd name="T2" fmla="*/ 630 w 1260"/>
              <a:gd name="T3" fmla="*/ 0 h 1241"/>
              <a:gd name="T4" fmla="*/ 132 w 1260"/>
              <a:gd name="T5" fmla="*/ 290 h 1241"/>
              <a:gd name="T6" fmla="*/ 132 w 1260"/>
              <a:gd name="T7" fmla="*/ 510 h 1241"/>
              <a:gd name="T8" fmla="*/ 132 w 1260"/>
              <a:gd name="T9" fmla="*/ 731 h 1241"/>
              <a:gd name="T10" fmla="*/ 132 w 1260"/>
              <a:gd name="T11" fmla="*/ 951 h 1241"/>
              <a:gd name="T12" fmla="*/ 630 w 1260"/>
              <a:gd name="T13" fmla="*/ 1241 h 1241"/>
              <a:gd name="T14" fmla="*/ 1128 w 1260"/>
              <a:gd name="T15" fmla="*/ 951 h 1241"/>
              <a:gd name="T16" fmla="*/ 1128 w 1260"/>
              <a:gd name="T17" fmla="*/ 731 h 1241"/>
              <a:gd name="T18" fmla="*/ 1128 w 1260"/>
              <a:gd name="T19" fmla="*/ 510 h 1241"/>
              <a:gd name="T20" fmla="*/ 520 w 1260"/>
              <a:gd name="T21" fmla="*/ 362 h 1241"/>
              <a:gd name="T22" fmla="*/ 453 w 1260"/>
              <a:gd name="T23" fmla="*/ 380 h 1241"/>
              <a:gd name="T24" fmla="*/ 444 w 1260"/>
              <a:gd name="T25" fmla="*/ 496 h 1241"/>
              <a:gd name="T26" fmla="*/ 416 w 1260"/>
              <a:gd name="T27" fmla="*/ 590 h 1241"/>
              <a:gd name="T28" fmla="*/ 415 w 1260"/>
              <a:gd name="T29" fmla="*/ 648 h 1241"/>
              <a:gd name="T30" fmla="*/ 444 w 1260"/>
              <a:gd name="T31" fmla="*/ 750 h 1241"/>
              <a:gd name="T32" fmla="*/ 453 w 1260"/>
              <a:gd name="T33" fmla="*/ 858 h 1241"/>
              <a:gd name="T34" fmla="*/ 520 w 1260"/>
              <a:gd name="T35" fmla="*/ 877 h 1241"/>
              <a:gd name="T36" fmla="*/ 501 w 1260"/>
              <a:gd name="T37" fmla="*/ 963 h 1241"/>
              <a:gd name="T38" fmla="*/ 384 w 1260"/>
              <a:gd name="T39" fmla="*/ 929 h 1241"/>
              <a:gd name="T40" fmla="*/ 354 w 1260"/>
              <a:gd name="T41" fmla="*/ 803 h 1241"/>
              <a:gd name="T42" fmla="*/ 325 w 1260"/>
              <a:gd name="T43" fmla="*/ 677 h 1241"/>
              <a:gd name="T44" fmla="*/ 276 w 1260"/>
              <a:gd name="T45" fmla="*/ 577 h 1241"/>
              <a:gd name="T46" fmla="*/ 338 w 1260"/>
              <a:gd name="T47" fmla="*/ 547 h 1241"/>
              <a:gd name="T48" fmla="*/ 354 w 1260"/>
              <a:gd name="T49" fmla="*/ 450 h 1241"/>
              <a:gd name="T50" fmla="*/ 384 w 1260"/>
              <a:gd name="T51" fmla="*/ 309 h 1241"/>
              <a:gd name="T52" fmla="*/ 501 w 1260"/>
              <a:gd name="T53" fmla="*/ 277 h 1241"/>
              <a:gd name="T54" fmla="*/ 520 w 1260"/>
              <a:gd name="T55" fmla="*/ 362 h 1241"/>
              <a:gd name="T56" fmla="*/ 963 w 1260"/>
              <a:gd name="T57" fmla="*/ 670 h 1241"/>
              <a:gd name="T58" fmla="*/ 927 w 1260"/>
              <a:gd name="T59" fmla="*/ 730 h 1241"/>
              <a:gd name="T60" fmla="*/ 918 w 1260"/>
              <a:gd name="T61" fmla="*/ 886 h 1241"/>
              <a:gd name="T62" fmla="*/ 846 w 1260"/>
              <a:gd name="T63" fmla="*/ 956 h 1241"/>
              <a:gd name="T64" fmla="*/ 758 w 1260"/>
              <a:gd name="T65" fmla="*/ 963 h 1241"/>
              <a:gd name="T66" fmla="*/ 808 w 1260"/>
              <a:gd name="T67" fmla="*/ 872 h 1241"/>
              <a:gd name="T68" fmla="*/ 831 w 1260"/>
              <a:gd name="T69" fmla="*/ 827 h 1241"/>
              <a:gd name="T70" fmla="*/ 844 w 1260"/>
              <a:gd name="T71" fmla="*/ 685 h 1241"/>
              <a:gd name="T72" fmla="*/ 898 w 1260"/>
              <a:gd name="T73" fmla="*/ 620 h 1241"/>
              <a:gd name="T74" fmla="*/ 837 w 1260"/>
              <a:gd name="T75" fmla="*/ 526 h 1241"/>
              <a:gd name="T76" fmla="*/ 826 w 1260"/>
              <a:gd name="T77" fmla="*/ 380 h 1241"/>
              <a:gd name="T78" fmla="*/ 758 w 1260"/>
              <a:gd name="T79" fmla="*/ 362 h 1241"/>
              <a:gd name="T80" fmla="*/ 777 w 1260"/>
              <a:gd name="T81" fmla="*/ 277 h 1241"/>
              <a:gd name="T82" fmla="*/ 894 w 1260"/>
              <a:gd name="T83" fmla="*/ 310 h 1241"/>
              <a:gd name="T84" fmla="*/ 924 w 1260"/>
              <a:gd name="T85" fmla="*/ 437 h 1241"/>
              <a:gd name="T86" fmla="*/ 953 w 1260"/>
              <a:gd name="T87" fmla="*/ 563 h 1241"/>
              <a:gd name="T88" fmla="*/ 1002 w 1260"/>
              <a:gd name="T89" fmla="*/ 662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0" h="1241">
                <a:moveTo>
                  <a:pt x="1260" y="400"/>
                </a:moveTo>
                <a:cubicBezTo>
                  <a:pt x="1260" y="358"/>
                  <a:pt x="1211" y="320"/>
                  <a:pt x="1128" y="290"/>
                </a:cubicBezTo>
                <a:cubicBezTo>
                  <a:pt x="1211" y="259"/>
                  <a:pt x="1260" y="221"/>
                  <a:pt x="1260" y="179"/>
                </a:cubicBezTo>
                <a:cubicBezTo>
                  <a:pt x="1260" y="80"/>
                  <a:pt x="978" y="0"/>
                  <a:pt x="630" y="0"/>
                </a:cubicBezTo>
                <a:cubicBezTo>
                  <a:pt x="282" y="0"/>
                  <a:pt x="0" y="80"/>
                  <a:pt x="0" y="179"/>
                </a:cubicBezTo>
                <a:cubicBezTo>
                  <a:pt x="0" y="221"/>
                  <a:pt x="49" y="259"/>
                  <a:pt x="132" y="290"/>
                </a:cubicBezTo>
                <a:cubicBezTo>
                  <a:pt x="49" y="320"/>
                  <a:pt x="0" y="358"/>
                  <a:pt x="0" y="400"/>
                </a:cubicBezTo>
                <a:cubicBezTo>
                  <a:pt x="0" y="441"/>
                  <a:pt x="49" y="480"/>
                  <a:pt x="132" y="510"/>
                </a:cubicBezTo>
                <a:cubicBezTo>
                  <a:pt x="49" y="541"/>
                  <a:pt x="0" y="579"/>
                  <a:pt x="0" y="620"/>
                </a:cubicBezTo>
                <a:cubicBezTo>
                  <a:pt x="0" y="662"/>
                  <a:pt x="49" y="700"/>
                  <a:pt x="132" y="731"/>
                </a:cubicBezTo>
                <a:cubicBezTo>
                  <a:pt x="49" y="761"/>
                  <a:pt x="0" y="799"/>
                  <a:pt x="0" y="841"/>
                </a:cubicBezTo>
                <a:cubicBezTo>
                  <a:pt x="0" y="882"/>
                  <a:pt x="49" y="921"/>
                  <a:pt x="132" y="951"/>
                </a:cubicBezTo>
                <a:cubicBezTo>
                  <a:pt x="49" y="982"/>
                  <a:pt x="0" y="1020"/>
                  <a:pt x="0" y="1061"/>
                </a:cubicBezTo>
                <a:cubicBezTo>
                  <a:pt x="0" y="1161"/>
                  <a:pt x="282" y="1241"/>
                  <a:pt x="630" y="1241"/>
                </a:cubicBezTo>
                <a:cubicBezTo>
                  <a:pt x="978" y="1241"/>
                  <a:pt x="1260" y="1161"/>
                  <a:pt x="1260" y="1061"/>
                </a:cubicBezTo>
                <a:cubicBezTo>
                  <a:pt x="1260" y="1020"/>
                  <a:pt x="1211" y="982"/>
                  <a:pt x="1128" y="951"/>
                </a:cubicBezTo>
                <a:cubicBezTo>
                  <a:pt x="1211" y="921"/>
                  <a:pt x="1260" y="882"/>
                  <a:pt x="1260" y="841"/>
                </a:cubicBezTo>
                <a:cubicBezTo>
                  <a:pt x="1260" y="799"/>
                  <a:pt x="1211" y="761"/>
                  <a:pt x="1128" y="731"/>
                </a:cubicBezTo>
                <a:cubicBezTo>
                  <a:pt x="1211" y="700"/>
                  <a:pt x="1260" y="662"/>
                  <a:pt x="1260" y="620"/>
                </a:cubicBezTo>
                <a:cubicBezTo>
                  <a:pt x="1260" y="579"/>
                  <a:pt x="1211" y="541"/>
                  <a:pt x="1128" y="510"/>
                </a:cubicBezTo>
                <a:cubicBezTo>
                  <a:pt x="1211" y="480"/>
                  <a:pt x="1260" y="441"/>
                  <a:pt x="1260" y="400"/>
                </a:cubicBezTo>
                <a:close/>
                <a:moveTo>
                  <a:pt x="520" y="362"/>
                </a:moveTo>
                <a:cubicBezTo>
                  <a:pt x="494" y="362"/>
                  <a:pt x="477" y="363"/>
                  <a:pt x="469" y="366"/>
                </a:cubicBezTo>
                <a:cubicBezTo>
                  <a:pt x="462" y="369"/>
                  <a:pt x="456" y="374"/>
                  <a:pt x="453" y="380"/>
                </a:cubicBezTo>
                <a:cubicBezTo>
                  <a:pt x="449" y="386"/>
                  <a:pt x="447" y="396"/>
                  <a:pt x="447" y="411"/>
                </a:cubicBezTo>
                <a:cubicBezTo>
                  <a:pt x="447" y="426"/>
                  <a:pt x="446" y="455"/>
                  <a:pt x="444" y="496"/>
                </a:cubicBezTo>
                <a:cubicBezTo>
                  <a:pt x="443" y="520"/>
                  <a:pt x="440" y="539"/>
                  <a:pt x="435" y="554"/>
                </a:cubicBezTo>
                <a:cubicBezTo>
                  <a:pt x="430" y="568"/>
                  <a:pt x="423" y="580"/>
                  <a:pt x="416" y="590"/>
                </a:cubicBezTo>
                <a:cubicBezTo>
                  <a:pt x="408" y="600"/>
                  <a:pt x="396" y="609"/>
                  <a:pt x="380" y="620"/>
                </a:cubicBezTo>
                <a:cubicBezTo>
                  <a:pt x="394" y="628"/>
                  <a:pt x="406" y="637"/>
                  <a:pt x="415" y="648"/>
                </a:cubicBezTo>
                <a:cubicBezTo>
                  <a:pt x="424" y="659"/>
                  <a:pt x="430" y="672"/>
                  <a:pt x="435" y="687"/>
                </a:cubicBezTo>
                <a:cubicBezTo>
                  <a:pt x="440" y="703"/>
                  <a:pt x="443" y="724"/>
                  <a:pt x="444" y="750"/>
                </a:cubicBezTo>
                <a:cubicBezTo>
                  <a:pt x="446" y="789"/>
                  <a:pt x="447" y="814"/>
                  <a:pt x="447" y="825"/>
                </a:cubicBezTo>
                <a:cubicBezTo>
                  <a:pt x="447" y="841"/>
                  <a:pt x="449" y="852"/>
                  <a:pt x="453" y="858"/>
                </a:cubicBezTo>
                <a:cubicBezTo>
                  <a:pt x="456" y="864"/>
                  <a:pt x="462" y="869"/>
                  <a:pt x="470" y="872"/>
                </a:cubicBezTo>
                <a:cubicBezTo>
                  <a:pt x="478" y="875"/>
                  <a:pt x="494" y="877"/>
                  <a:pt x="520" y="877"/>
                </a:cubicBezTo>
                <a:cubicBezTo>
                  <a:pt x="520" y="963"/>
                  <a:pt x="520" y="963"/>
                  <a:pt x="520" y="963"/>
                </a:cubicBezTo>
                <a:cubicBezTo>
                  <a:pt x="501" y="963"/>
                  <a:pt x="501" y="963"/>
                  <a:pt x="501" y="963"/>
                </a:cubicBezTo>
                <a:cubicBezTo>
                  <a:pt x="469" y="963"/>
                  <a:pt x="444" y="960"/>
                  <a:pt x="427" y="955"/>
                </a:cubicBezTo>
                <a:cubicBezTo>
                  <a:pt x="410" y="950"/>
                  <a:pt x="396" y="941"/>
                  <a:pt x="384" y="929"/>
                </a:cubicBezTo>
                <a:cubicBezTo>
                  <a:pt x="372" y="917"/>
                  <a:pt x="364" y="903"/>
                  <a:pt x="360" y="885"/>
                </a:cubicBezTo>
                <a:cubicBezTo>
                  <a:pt x="356" y="868"/>
                  <a:pt x="354" y="840"/>
                  <a:pt x="354" y="803"/>
                </a:cubicBezTo>
                <a:cubicBezTo>
                  <a:pt x="354" y="759"/>
                  <a:pt x="352" y="730"/>
                  <a:pt x="348" y="717"/>
                </a:cubicBezTo>
                <a:cubicBezTo>
                  <a:pt x="343" y="698"/>
                  <a:pt x="335" y="685"/>
                  <a:pt x="325" y="677"/>
                </a:cubicBezTo>
                <a:cubicBezTo>
                  <a:pt x="314" y="668"/>
                  <a:pt x="298" y="664"/>
                  <a:pt x="276" y="662"/>
                </a:cubicBezTo>
                <a:cubicBezTo>
                  <a:pt x="276" y="577"/>
                  <a:pt x="276" y="577"/>
                  <a:pt x="276" y="577"/>
                </a:cubicBezTo>
                <a:cubicBezTo>
                  <a:pt x="293" y="576"/>
                  <a:pt x="306" y="573"/>
                  <a:pt x="315" y="569"/>
                </a:cubicBezTo>
                <a:cubicBezTo>
                  <a:pt x="324" y="565"/>
                  <a:pt x="332" y="557"/>
                  <a:pt x="338" y="547"/>
                </a:cubicBezTo>
                <a:cubicBezTo>
                  <a:pt x="345" y="537"/>
                  <a:pt x="349" y="525"/>
                  <a:pt x="351" y="509"/>
                </a:cubicBezTo>
                <a:cubicBezTo>
                  <a:pt x="353" y="498"/>
                  <a:pt x="354" y="478"/>
                  <a:pt x="354" y="450"/>
                </a:cubicBezTo>
                <a:cubicBezTo>
                  <a:pt x="354" y="404"/>
                  <a:pt x="356" y="371"/>
                  <a:pt x="361" y="353"/>
                </a:cubicBezTo>
                <a:cubicBezTo>
                  <a:pt x="365" y="335"/>
                  <a:pt x="373" y="320"/>
                  <a:pt x="384" y="309"/>
                </a:cubicBezTo>
                <a:cubicBezTo>
                  <a:pt x="395" y="298"/>
                  <a:pt x="411" y="289"/>
                  <a:pt x="433" y="283"/>
                </a:cubicBezTo>
                <a:cubicBezTo>
                  <a:pt x="447" y="279"/>
                  <a:pt x="470" y="277"/>
                  <a:pt x="501" y="277"/>
                </a:cubicBezTo>
                <a:cubicBezTo>
                  <a:pt x="520" y="277"/>
                  <a:pt x="520" y="277"/>
                  <a:pt x="520" y="277"/>
                </a:cubicBezTo>
                <a:lnTo>
                  <a:pt x="520" y="362"/>
                </a:lnTo>
                <a:close/>
                <a:moveTo>
                  <a:pt x="1002" y="662"/>
                </a:moveTo>
                <a:cubicBezTo>
                  <a:pt x="985" y="663"/>
                  <a:pt x="972" y="666"/>
                  <a:pt x="963" y="670"/>
                </a:cubicBezTo>
                <a:cubicBezTo>
                  <a:pt x="954" y="675"/>
                  <a:pt x="947" y="682"/>
                  <a:pt x="940" y="692"/>
                </a:cubicBezTo>
                <a:cubicBezTo>
                  <a:pt x="934" y="702"/>
                  <a:pt x="930" y="715"/>
                  <a:pt x="927" y="730"/>
                </a:cubicBezTo>
                <a:cubicBezTo>
                  <a:pt x="925" y="741"/>
                  <a:pt x="924" y="761"/>
                  <a:pt x="924" y="789"/>
                </a:cubicBezTo>
                <a:cubicBezTo>
                  <a:pt x="924" y="835"/>
                  <a:pt x="922" y="868"/>
                  <a:pt x="918" y="886"/>
                </a:cubicBezTo>
                <a:cubicBezTo>
                  <a:pt x="914" y="904"/>
                  <a:pt x="906" y="919"/>
                  <a:pt x="895" y="930"/>
                </a:cubicBezTo>
                <a:cubicBezTo>
                  <a:pt x="884" y="941"/>
                  <a:pt x="867" y="950"/>
                  <a:pt x="846" y="956"/>
                </a:cubicBezTo>
                <a:cubicBezTo>
                  <a:pt x="831" y="960"/>
                  <a:pt x="808" y="963"/>
                  <a:pt x="777" y="963"/>
                </a:cubicBezTo>
                <a:cubicBezTo>
                  <a:pt x="758" y="963"/>
                  <a:pt x="758" y="963"/>
                  <a:pt x="758" y="963"/>
                </a:cubicBezTo>
                <a:cubicBezTo>
                  <a:pt x="758" y="877"/>
                  <a:pt x="758" y="877"/>
                  <a:pt x="758" y="877"/>
                </a:cubicBezTo>
                <a:cubicBezTo>
                  <a:pt x="784" y="877"/>
                  <a:pt x="800" y="875"/>
                  <a:pt x="808" y="872"/>
                </a:cubicBezTo>
                <a:cubicBezTo>
                  <a:pt x="816" y="869"/>
                  <a:pt x="822" y="864"/>
                  <a:pt x="825" y="858"/>
                </a:cubicBezTo>
                <a:cubicBezTo>
                  <a:pt x="829" y="852"/>
                  <a:pt x="831" y="842"/>
                  <a:pt x="831" y="827"/>
                </a:cubicBezTo>
                <a:cubicBezTo>
                  <a:pt x="831" y="813"/>
                  <a:pt x="832" y="785"/>
                  <a:pt x="834" y="744"/>
                </a:cubicBezTo>
                <a:cubicBezTo>
                  <a:pt x="835" y="719"/>
                  <a:pt x="839" y="700"/>
                  <a:pt x="844" y="685"/>
                </a:cubicBezTo>
                <a:cubicBezTo>
                  <a:pt x="849" y="670"/>
                  <a:pt x="856" y="657"/>
                  <a:pt x="865" y="647"/>
                </a:cubicBezTo>
                <a:cubicBezTo>
                  <a:pt x="873" y="637"/>
                  <a:pt x="884" y="627"/>
                  <a:pt x="898" y="620"/>
                </a:cubicBezTo>
                <a:cubicBezTo>
                  <a:pt x="880" y="608"/>
                  <a:pt x="868" y="597"/>
                  <a:pt x="860" y="586"/>
                </a:cubicBezTo>
                <a:cubicBezTo>
                  <a:pt x="848" y="570"/>
                  <a:pt x="841" y="550"/>
                  <a:pt x="837" y="526"/>
                </a:cubicBezTo>
                <a:cubicBezTo>
                  <a:pt x="834" y="509"/>
                  <a:pt x="832" y="473"/>
                  <a:pt x="831" y="416"/>
                </a:cubicBezTo>
                <a:cubicBezTo>
                  <a:pt x="831" y="398"/>
                  <a:pt x="829" y="386"/>
                  <a:pt x="826" y="380"/>
                </a:cubicBezTo>
                <a:cubicBezTo>
                  <a:pt x="823" y="375"/>
                  <a:pt x="818" y="370"/>
                  <a:pt x="810" y="367"/>
                </a:cubicBezTo>
                <a:cubicBezTo>
                  <a:pt x="802" y="364"/>
                  <a:pt x="785" y="362"/>
                  <a:pt x="758" y="362"/>
                </a:cubicBezTo>
                <a:cubicBezTo>
                  <a:pt x="758" y="277"/>
                  <a:pt x="758" y="277"/>
                  <a:pt x="758" y="277"/>
                </a:cubicBezTo>
                <a:cubicBezTo>
                  <a:pt x="777" y="277"/>
                  <a:pt x="777" y="277"/>
                  <a:pt x="777" y="277"/>
                </a:cubicBezTo>
                <a:cubicBezTo>
                  <a:pt x="809" y="277"/>
                  <a:pt x="834" y="279"/>
                  <a:pt x="851" y="284"/>
                </a:cubicBezTo>
                <a:cubicBezTo>
                  <a:pt x="868" y="289"/>
                  <a:pt x="882" y="298"/>
                  <a:pt x="894" y="310"/>
                </a:cubicBezTo>
                <a:cubicBezTo>
                  <a:pt x="906" y="322"/>
                  <a:pt x="914" y="336"/>
                  <a:pt x="918" y="354"/>
                </a:cubicBezTo>
                <a:cubicBezTo>
                  <a:pt x="922" y="371"/>
                  <a:pt x="924" y="399"/>
                  <a:pt x="924" y="437"/>
                </a:cubicBezTo>
                <a:cubicBezTo>
                  <a:pt x="924" y="480"/>
                  <a:pt x="926" y="508"/>
                  <a:pt x="929" y="522"/>
                </a:cubicBezTo>
                <a:cubicBezTo>
                  <a:pt x="935" y="541"/>
                  <a:pt x="943" y="554"/>
                  <a:pt x="953" y="563"/>
                </a:cubicBezTo>
                <a:cubicBezTo>
                  <a:pt x="964" y="571"/>
                  <a:pt x="980" y="576"/>
                  <a:pt x="1002" y="577"/>
                </a:cubicBezTo>
                <a:lnTo>
                  <a:pt x="1002" y="662"/>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3" name="Rounded Rectangle 132"/>
          <p:cNvSpPr>
            <a:spLocks noChangeAspect="1"/>
          </p:cNvSpPr>
          <p:nvPr/>
        </p:nvSpPr>
        <p:spPr>
          <a:xfrm>
            <a:off x="4670314" y="3103287"/>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4" name="TextBox 133"/>
          <p:cNvSpPr txBox="1">
            <a:spLocks noChangeAspect="1"/>
          </p:cNvSpPr>
          <p:nvPr/>
        </p:nvSpPr>
        <p:spPr>
          <a:xfrm>
            <a:off x="4650844" y="3105115"/>
            <a:ext cx="830338" cy="3268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COMPUTE CLUSTER</a:t>
            </a:r>
          </a:p>
        </p:txBody>
      </p:sp>
      <p:sp>
        <p:nvSpPr>
          <p:cNvPr id="135" name="Freeform 5"/>
          <p:cNvSpPr>
            <a:spLocks noChangeAspect="1" noEditPoints="1"/>
          </p:cNvSpPr>
          <p:nvPr/>
        </p:nvSpPr>
        <p:spPr bwMode="auto">
          <a:xfrm>
            <a:off x="4928165" y="3424139"/>
            <a:ext cx="276530" cy="275217"/>
          </a:xfrm>
          <a:custGeom>
            <a:avLst/>
            <a:gdLst>
              <a:gd name="T0" fmla="*/ 601 w 601"/>
              <a:gd name="T1" fmla="*/ 60 h 599"/>
              <a:gd name="T2" fmla="*/ 431 w 601"/>
              <a:gd name="T3" fmla="*/ 60 h 599"/>
              <a:gd name="T4" fmla="*/ 385 w 601"/>
              <a:gd name="T5" fmla="*/ 60 h 599"/>
              <a:gd name="T6" fmla="*/ 215 w 601"/>
              <a:gd name="T7" fmla="*/ 60 h 599"/>
              <a:gd name="T8" fmla="*/ 170 w 601"/>
              <a:gd name="T9" fmla="*/ 60 h 599"/>
              <a:gd name="T10" fmla="*/ 0 w 601"/>
              <a:gd name="T11" fmla="*/ 60 h 599"/>
              <a:gd name="T12" fmla="*/ 68 w 601"/>
              <a:gd name="T13" fmla="*/ 170 h 599"/>
              <a:gd name="T14" fmla="*/ 0 w 601"/>
              <a:gd name="T15" fmla="*/ 275 h 599"/>
              <a:gd name="T16" fmla="*/ 109 w 601"/>
              <a:gd name="T17" fmla="*/ 384 h 599"/>
              <a:gd name="T18" fmla="*/ 215 w 601"/>
              <a:gd name="T19" fmla="*/ 316 h 599"/>
              <a:gd name="T20" fmla="*/ 284 w 601"/>
              <a:gd name="T21" fmla="*/ 384 h 599"/>
              <a:gd name="T22" fmla="*/ 215 w 601"/>
              <a:gd name="T23" fmla="*/ 489 h 599"/>
              <a:gd name="T24" fmla="*/ 170 w 601"/>
              <a:gd name="T25" fmla="*/ 489 h 599"/>
              <a:gd name="T26" fmla="*/ 0 w 601"/>
              <a:gd name="T27" fmla="*/ 489 h 599"/>
              <a:gd name="T28" fmla="*/ 109 w 601"/>
              <a:gd name="T29" fmla="*/ 599 h 599"/>
              <a:gd name="T30" fmla="*/ 215 w 601"/>
              <a:gd name="T31" fmla="*/ 531 h 599"/>
              <a:gd name="T32" fmla="*/ 325 w 601"/>
              <a:gd name="T33" fmla="*/ 599 h 599"/>
              <a:gd name="T34" fmla="*/ 431 w 601"/>
              <a:gd name="T35" fmla="*/ 531 h 599"/>
              <a:gd name="T36" fmla="*/ 540 w 601"/>
              <a:gd name="T37" fmla="*/ 599 h 599"/>
              <a:gd name="T38" fmla="*/ 540 w 601"/>
              <a:gd name="T39" fmla="*/ 429 h 599"/>
              <a:gd name="T40" fmla="*/ 431 w 601"/>
              <a:gd name="T41" fmla="*/ 497 h 599"/>
              <a:gd name="T42" fmla="*/ 325 w 601"/>
              <a:gd name="T43" fmla="*/ 429 h 599"/>
              <a:gd name="T44" fmla="*/ 325 w 601"/>
              <a:gd name="T45" fmla="*/ 384 h 599"/>
              <a:gd name="T46" fmla="*/ 431 w 601"/>
              <a:gd name="T47" fmla="*/ 316 h 599"/>
              <a:gd name="T48" fmla="*/ 540 w 601"/>
              <a:gd name="T49" fmla="*/ 384 h 599"/>
              <a:gd name="T50" fmla="*/ 540 w 601"/>
              <a:gd name="T51" fmla="*/ 214 h 599"/>
              <a:gd name="T52" fmla="*/ 540 w 601"/>
              <a:gd name="T53" fmla="*/ 170 h 599"/>
              <a:gd name="T54" fmla="*/ 540 w 601"/>
              <a:gd name="T55" fmla="*/ 463 h 599"/>
              <a:gd name="T56" fmla="*/ 540 w 601"/>
              <a:gd name="T57" fmla="*/ 565 h 599"/>
              <a:gd name="T58" fmla="*/ 465 w 601"/>
              <a:gd name="T59" fmla="*/ 489 h 599"/>
              <a:gd name="T60" fmla="*/ 325 w 601"/>
              <a:gd name="T61" fmla="*/ 34 h 599"/>
              <a:gd name="T62" fmla="*/ 325 w 601"/>
              <a:gd name="T63" fmla="*/ 136 h 599"/>
              <a:gd name="T64" fmla="*/ 249 w 601"/>
              <a:gd name="T65" fmla="*/ 60 h 599"/>
              <a:gd name="T66" fmla="*/ 61 w 601"/>
              <a:gd name="T67" fmla="*/ 350 h 599"/>
              <a:gd name="T68" fmla="*/ 61 w 601"/>
              <a:gd name="T69" fmla="*/ 248 h 599"/>
              <a:gd name="T70" fmla="*/ 136 w 601"/>
              <a:gd name="T71" fmla="*/ 324 h 599"/>
              <a:gd name="T72" fmla="*/ 352 w 601"/>
              <a:gd name="T73" fmla="*/ 538 h 599"/>
              <a:gd name="T74" fmla="*/ 249 w 601"/>
              <a:gd name="T75" fmla="*/ 538 h 599"/>
              <a:gd name="T76" fmla="*/ 325 w 601"/>
              <a:gd name="T77" fmla="*/ 463 h 599"/>
              <a:gd name="T78" fmla="*/ 276 w 601"/>
              <a:gd name="T79" fmla="*/ 350 h 599"/>
              <a:gd name="T80" fmla="*/ 276 w 601"/>
              <a:gd name="T81" fmla="*/ 248 h 599"/>
              <a:gd name="T82" fmla="*/ 352 w 601"/>
              <a:gd name="T83" fmla="*/ 324 h 599"/>
              <a:gd name="T84" fmla="*/ 385 w 601"/>
              <a:gd name="T85" fmla="*/ 282 h 599"/>
              <a:gd name="T86" fmla="*/ 276 w 601"/>
              <a:gd name="T87" fmla="*/ 214 h 599"/>
              <a:gd name="T88" fmla="*/ 170 w 601"/>
              <a:gd name="T89" fmla="*/ 282 h 599"/>
              <a:gd name="T90" fmla="*/ 102 w 601"/>
              <a:gd name="T91" fmla="*/ 214 h 599"/>
              <a:gd name="T92" fmla="*/ 170 w 601"/>
              <a:gd name="T93" fmla="*/ 109 h 599"/>
              <a:gd name="T94" fmla="*/ 215 w 601"/>
              <a:gd name="T95" fmla="*/ 109 h 599"/>
              <a:gd name="T96" fmla="*/ 385 w 601"/>
              <a:gd name="T97" fmla="*/ 109 h 599"/>
              <a:gd name="T98" fmla="*/ 431 w 601"/>
              <a:gd name="T99" fmla="*/ 109 h 599"/>
              <a:gd name="T100" fmla="*/ 499 w 601"/>
              <a:gd name="T101" fmla="*/ 214 h 599"/>
              <a:gd name="T102" fmla="*/ 492 w 601"/>
              <a:gd name="T103" fmla="*/ 136 h 599"/>
              <a:gd name="T104" fmla="*/ 492 w 601"/>
              <a:gd name="T105" fmla="*/ 34 h 599"/>
              <a:gd name="T106" fmla="*/ 567 w 601"/>
              <a:gd name="T107" fmla="*/ 10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599">
                <a:moveTo>
                  <a:pt x="540" y="170"/>
                </a:moveTo>
                <a:cubicBezTo>
                  <a:pt x="574" y="170"/>
                  <a:pt x="601" y="143"/>
                  <a:pt x="601" y="109"/>
                </a:cubicBezTo>
                <a:cubicBezTo>
                  <a:pt x="601" y="60"/>
                  <a:pt x="601" y="60"/>
                  <a:pt x="601" y="60"/>
                </a:cubicBezTo>
                <a:cubicBezTo>
                  <a:pt x="601" y="27"/>
                  <a:pt x="574" y="0"/>
                  <a:pt x="540" y="0"/>
                </a:cubicBezTo>
                <a:cubicBezTo>
                  <a:pt x="492" y="0"/>
                  <a:pt x="492" y="0"/>
                  <a:pt x="492" y="0"/>
                </a:cubicBezTo>
                <a:cubicBezTo>
                  <a:pt x="458" y="0"/>
                  <a:pt x="431" y="27"/>
                  <a:pt x="431" y="60"/>
                </a:cubicBezTo>
                <a:cubicBezTo>
                  <a:pt x="431" y="68"/>
                  <a:pt x="431" y="68"/>
                  <a:pt x="431" y="68"/>
                </a:cubicBezTo>
                <a:cubicBezTo>
                  <a:pt x="385" y="68"/>
                  <a:pt x="385" y="68"/>
                  <a:pt x="385" y="68"/>
                </a:cubicBezTo>
                <a:cubicBezTo>
                  <a:pt x="385" y="60"/>
                  <a:pt x="385" y="60"/>
                  <a:pt x="385" y="60"/>
                </a:cubicBezTo>
                <a:cubicBezTo>
                  <a:pt x="385" y="27"/>
                  <a:pt x="358" y="0"/>
                  <a:pt x="325" y="0"/>
                </a:cubicBezTo>
                <a:cubicBezTo>
                  <a:pt x="276" y="0"/>
                  <a:pt x="276" y="0"/>
                  <a:pt x="276" y="0"/>
                </a:cubicBezTo>
                <a:cubicBezTo>
                  <a:pt x="243" y="0"/>
                  <a:pt x="215" y="27"/>
                  <a:pt x="215" y="60"/>
                </a:cubicBezTo>
                <a:cubicBezTo>
                  <a:pt x="215" y="68"/>
                  <a:pt x="215" y="68"/>
                  <a:pt x="215" y="68"/>
                </a:cubicBezTo>
                <a:cubicBezTo>
                  <a:pt x="170" y="68"/>
                  <a:pt x="170" y="68"/>
                  <a:pt x="170" y="68"/>
                </a:cubicBezTo>
                <a:cubicBezTo>
                  <a:pt x="170" y="60"/>
                  <a:pt x="170" y="60"/>
                  <a:pt x="170" y="60"/>
                </a:cubicBezTo>
                <a:cubicBezTo>
                  <a:pt x="170" y="27"/>
                  <a:pt x="143" y="0"/>
                  <a:pt x="109" y="0"/>
                </a:cubicBezTo>
                <a:cubicBezTo>
                  <a:pt x="61" y="0"/>
                  <a:pt x="61" y="0"/>
                  <a:pt x="61" y="0"/>
                </a:cubicBezTo>
                <a:cubicBezTo>
                  <a:pt x="27" y="0"/>
                  <a:pt x="0" y="27"/>
                  <a:pt x="0" y="60"/>
                </a:cubicBezTo>
                <a:cubicBezTo>
                  <a:pt x="0" y="109"/>
                  <a:pt x="0" y="109"/>
                  <a:pt x="0" y="109"/>
                </a:cubicBezTo>
                <a:cubicBezTo>
                  <a:pt x="0" y="143"/>
                  <a:pt x="27" y="170"/>
                  <a:pt x="61" y="170"/>
                </a:cubicBezTo>
                <a:cubicBezTo>
                  <a:pt x="68" y="170"/>
                  <a:pt x="68" y="170"/>
                  <a:pt x="68" y="170"/>
                </a:cubicBezTo>
                <a:cubicBezTo>
                  <a:pt x="68" y="214"/>
                  <a:pt x="68" y="214"/>
                  <a:pt x="68" y="214"/>
                </a:cubicBezTo>
                <a:cubicBezTo>
                  <a:pt x="61" y="214"/>
                  <a:pt x="61" y="214"/>
                  <a:pt x="61" y="214"/>
                </a:cubicBezTo>
                <a:cubicBezTo>
                  <a:pt x="27" y="214"/>
                  <a:pt x="0" y="242"/>
                  <a:pt x="0" y="275"/>
                </a:cubicBezTo>
                <a:cubicBezTo>
                  <a:pt x="0" y="324"/>
                  <a:pt x="0" y="324"/>
                  <a:pt x="0" y="324"/>
                </a:cubicBezTo>
                <a:cubicBezTo>
                  <a:pt x="0" y="357"/>
                  <a:pt x="27" y="384"/>
                  <a:pt x="61" y="384"/>
                </a:cubicBezTo>
                <a:cubicBezTo>
                  <a:pt x="109" y="384"/>
                  <a:pt x="109" y="384"/>
                  <a:pt x="109" y="384"/>
                </a:cubicBezTo>
                <a:cubicBezTo>
                  <a:pt x="143" y="384"/>
                  <a:pt x="170" y="357"/>
                  <a:pt x="170" y="324"/>
                </a:cubicBezTo>
                <a:cubicBezTo>
                  <a:pt x="170" y="316"/>
                  <a:pt x="170" y="316"/>
                  <a:pt x="170" y="316"/>
                </a:cubicBezTo>
                <a:cubicBezTo>
                  <a:pt x="215" y="316"/>
                  <a:pt x="215" y="316"/>
                  <a:pt x="215" y="316"/>
                </a:cubicBezTo>
                <a:cubicBezTo>
                  <a:pt x="215" y="324"/>
                  <a:pt x="215" y="324"/>
                  <a:pt x="215" y="324"/>
                </a:cubicBezTo>
                <a:cubicBezTo>
                  <a:pt x="215" y="357"/>
                  <a:pt x="243" y="384"/>
                  <a:pt x="276" y="384"/>
                </a:cubicBezTo>
                <a:cubicBezTo>
                  <a:pt x="284" y="384"/>
                  <a:pt x="284" y="384"/>
                  <a:pt x="284" y="384"/>
                </a:cubicBezTo>
                <a:cubicBezTo>
                  <a:pt x="284" y="429"/>
                  <a:pt x="284" y="429"/>
                  <a:pt x="284" y="429"/>
                </a:cubicBezTo>
                <a:cubicBezTo>
                  <a:pt x="276" y="429"/>
                  <a:pt x="276" y="429"/>
                  <a:pt x="276" y="429"/>
                </a:cubicBezTo>
                <a:cubicBezTo>
                  <a:pt x="243" y="429"/>
                  <a:pt x="215" y="456"/>
                  <a:pt x="215" y="489"/>
                </a:cubicBezTo>
                <a:cubicBezTo>
                  <a:pt x="215" y="497"/>
                  <a:pt x="215" y="497"/>
                  <a:pt x="215" y="497"/>
                </a:cubicBezTo>
                <a:cubicBezTo>
                  <a:pt x="170" y="497"/>
                  <a:pt x="170" y="497"/>
                  <a:pt x="170" y="497"/>
                </a:cubicBezTo>
                <a:cubicBezTo>
                  <a:pt x="170" y="489"/>
                  <a:pt x="170" y="489"/>
                  <a:pt x="170" y="489"/>
                </a:cubicBezTo>
                <a:cubicBezTo>
                  <a:pt x="170" y="456"/>
                  <a:pt x="143" y="429"/>
                  <a:pt x="109" y="429"/>
                </a:cubicBezTo>
                <a:cubicBezTo>
                  <a:pt x="61" y="429"/>
                  <a:pt x="61" y="429"/>
                  <a:pt x="61" y="429"/>
                </a:cubicBezTo>
                <a:cubicBezTo>
                  <a:pt x="27" y="429"/>
                  <a:pt x="0" y="456"/>
                  <a:pt x="0" y="489"/>
                </a:cubicBezTo>
                <a:cubicBezTo>
                  <a:pt x="0" y="538"/>
                  <a:pt x="0" y="538"/>
                  <a:pt x="0" y="538"/>
                </a:cubicBezTo>
                <a:cubicBezTo>
                  <a:pt x="0" y="572"/>
                  <a:pt x="27" y="599"/>
                  <a:pt x="61" y="599"/>
                </a:cubicBezTo>
                <a:cubicBezTo>
                  <a:pt x="109" y="599"/>
                  <a:pt x="109" y="599"/>
                  <a:pt x="109" y="599"/>
                </a:cubicBezTo>
                <a:cubicBezTo>
                  <a:pt x="143" y="599"/>
                  <a:pt x="170" y="572"/>
                  <a:pt x="170" y="538"/>
                </a:cubicBezTo>
                <a:cubicBezTo>
                  <a:pt x="170" y="531"/>
                  <a:pt x="170" y="531"/>
                  <a:pt x="170" y="531"/>
                </a:cubicBezTo>
                <a:cubicBezTo>
                  <a:pt x="215" y="531"/>
                  <a:pt x="215" y="531"/>
                  <a:pt x="215" y="531"/>
                </a:cubicBezTo>
                <a:cubicBezTo>
                  <a:pt x="215" y="538"/>
                  <a:pt x="215" y="538"/>
                  <a:pt x="215" y="538"/>
                </a:cubicBezTo>
                <a:cubicBezTo>
                  <a:pt x="215" y="572"/>
                  <a:pt x="243" y="599"/>
                  <a:pt x="276" y="599"/>
                </a:cubicBezTo>
                <a:cubicBezTo>
                  <a:pt x="325" y="599"/>
                  <a:pt x="325" y="599"/>
                  <a:pt x="325" y="599"/>
                </a:cubicBezTo>
                <a:cubicBezTo>
                  <a:pt x="358" y="599"/>
                  <a:pt x="385" y="572"/>
                  <a:pt x="385" y="538"/>
                </a:cubicBezTo>
                <a:cubicBezTo>
                  <a:pt x="385" y="531"/>
                  <a:pt x="385" y="531"/>
                  <a:pt x="385" y="531"/>
                </a:cubicBezTo>
                <a:cubicBezTo>
                  <a:pt x="431" y="531"/>
                  <a:pt x="431" y="531"/>
                  <a:pt x="431" y="531"/>
                </a:cubicBezTo>
                <a:cubicBezTo>
                  <a:pt x="431" y="538"/>
                  <a:pt x="431" y="538"/>
                  <a:pt x="431" y="538"/>
                </a:cubicBezTo>
                <a:cubicBezTo>
                  <a:pt x="431" y="572"/>
                  <a:pt x="458" y="599"/>
                  <a:pt x="492" y="599"/>
                </a:cubicBezTo>
                <a:cubicBezTo>
                  <a:pt x="540" y="599"/>
                  <a:pt x="540" y="599"/>
                  <a:pt x="540" y="599"/>
                </a:cubicBezTo>
                <a:cubicBezTo>
                  <a:pt x="574" y="599"/>
                  <a:pt x="601" y="572"/>
                  <a:pt x="601" y="538"/>
                </a:cubicBezTo>
                <a:cubicBezTo>
                  <a:pt x="601" y="489"/>
                  <a:pt x="601" y="489"/>
                  <a:pt x="601" y="489"/>
                </a:cubicBezTo>
                <a:cubicBezTo>
                  <a:pt x="601" y="456"/>
                  <a:pt x="574" y="429"/>
                  <a:pt x="540" y="429"/>
                </a:cubicBezTo>
                <a:cubicBezTo>
                  <a:pt x="492" y="429"/>
                  <a:pt x="492" y="429"/>
                  <a:pt x="492" y="429"/>
                </a:cubicBezTo>
                <a:cubicBezTo>
                  <a:pt x="458" y="429"/>
                  <a:pt x="431" y="456"/>
                  <a:pt x="431" y="489"/>
                </a:cubicBezTo>
                <a:cubicBezTo>
                  <a:pt x="431" y="497"/>
                  <a:pt x="431" y="497"/>
                  <a:pt x="431" y="497"/>
                </a:cubicBezTo>
                <a:cubicBezTo>
                  <a:pt x="385" y="497"/>
                  <a:pt x="385" y="497"/>
                  <a:pt x="385" y="497"/>
                </a:cubicBezTo>
                <a:cubicBezTo>
                  <a:pt x="385" y="489"/>
                  <a:pt x="385" y="489"/>
                  <a:pt x="385" y="489"/>
                </a:cubicBezTo>
                <a:cubicBezTo>
                  <a:pt x="385" y="456"/>
                  <a:pt x="358" y="429"/>
                  <a:pt x="325" y="429"/>
                </a:cubicBezTo>
                <a:cubicBezTo>
                  <a:pt x="317" y="429"/>
                  <a:pt x="317" y="429"/>
                  <a:pt x="317" y="429"/>
                </a:cubicBezTo>
                <a:cubicBezTo>
                  <a:pt x="317" y="384"/>
                  <a:pt x="317" y="384"/>
                  <a:pt x="317" y="384"/>
                </a:cubicBezTo>
                <a:cubicBezTo>
                  <a:pt x="325" y="384"/>
                  <a:pt x="325" y="384"/>
                  <a:pt x="325" y="384"/>
                </a:cubicBezTo>
                <a:cubicBezTo>
                  <a:pt x="358" y="384"/>
                  <a:pt x="385" y="357"/>
                  <a:pt x="385" y="324"/>
                </a:cubicBezTo>
                <a:cubicBezTo>
                  <a:pt x="385" y="316"/>
                  <a:pt x="385" y="316"/>
                  <a:pt x="385" y="316"/>
                </a:cubicBezTo>
                <a:cubicBezTo>
                  <a:pt x="431" y="316"/>
                  <a:pt x="431" y="316"/>
                  <a:pt x="431" y="316"/>
                </a:cubicBezTo>
                <a:cubicBezTo>
                  <a:pt x="431" y="324"/>
                  <a:pt x="431" y="324"/>
                  <a:pt x="431" y="324"/>
                </a:cubicBezTo>
                <a:cubicBezTo>
                  <a:pt x="431" y="357"/>
                  <a:pt x="458" y="384"/>
                  <a:pt x="492" y="384"/>
                </a:cubicBezTo>
                <a:cubicBezTo>
                  <a:pt x="540" y="384"/>
                  <a:pt x="540" y="384"/>
                  <a:pt x="540" y="384"/>
                </a:cubicBezTo>
                <a:cubicBezTo>
                  <a:pt x="574" y="384"/>
                  <a:pt x="601" y="357"/>
                  <a:pt x="601" y="324"/>
                </a:cubicBezTo>
                <a:cubicBezTo>
                  <a:pt x="601" y="275"/>
                  <a:pt x="601" y="275"/>
                  <a:pt x="601" y="275"/>
                </a:cubicBezTo>
                <a:cubicBezTo>
                  <a:pt x="601" y="242"/>
                  <a:pt x="574" y="214"/>
                  <a:pt x="540" y="214"/>
                </a:cubicBezTo>
                <a:cubicBezTo>
                  <a:pt x="533" y="214"/>
                  <a:pt x="533" y="214"/>
                  <a:pt x="533" y="214"/>
                </a:cubicBezTo>
                <a:cubicBezTo>
                  <a:pt x="533" y="170"/>
                  <a:pt x="533" y="170"/>
                  <a:pt x="533" y="170"/>
                </a:cubicBezTo>
                <a:lnTo>
                  <a:pt x="540" y="170"/>
                </a:lnTo>
                <a:close/>
                <a:moveTo>
                  <a:pt x="465" y="489"/>
                </a:moveTo>
                <a:cubicBezTo>
                  <a:pt x="465" y="475"/>
                  <a:pt x="477" y="463"/>
                  <a:pt x="492" y="463"/>
                </a:cubicBezTo>
                <a:cubicBezTo>
                  <a:pt x="540" y="463"/>
                  <a:pt x="540" y="463"/>
                  <a:pt x="540" y="463"/>
                </a:cubicBezTo>
                <a:cubicBezTo>
                  <a:pt x="555" y="463"/>
                  <a:pt x="567" y="475"/>
                  <a:pt x="567" y="489"/>
                </a:cubicBezTo>
                <a:cubicBezTo>
                  <a:pt x="567" y="538"/>
                  <a:pt x="567" y="538"/>
                  <a:pt x="567" y="538"/>
                </a:cubicBezTo>
                <a:cubicBezTo>
                  <a:pt x="567" y="553"/>
                  <a:pt x="555" y="565"/>
                  <a:pt x="540" y="565"/>
                </a:cubicBezTo>
                <a:cubicBezTo>
                  <a:pt x="492" y="565"/>
                  <a:pt x="492" y="565"/>
                  <a:pt x="492" y="565"/>
                </a:cubicBezTo>
                <a:cubicBezTo>
                  <a:pt x="477" y="565"/>
                  <a:pt x="465" y="553"/>
                  <a:pt x="465" y="538"/>
                </a:cubicBezTo>
                <a:lnTo>
                  <a:pt x="465" y="489"/>
                </a:lnTo>
                <a:close/>
                <a:moveTo>
                  <a:pt x="249" y="60"/>
                </a:moveTo>
                <a:cubicBezTo>
                  <a:pt x="249" y="46"/>
                  <a:pt x="261" y="34"/>
                  <a:pt x="276" y="34"/>
                </a:cubicBezTo>
                <a:cubicBezTo>
                  <a:pt x="325" y="34"/>
                  <a:pt x="325" y="34"/>
                  <a:pt x="325" y="34"/>
                </a:cubicBezTo>
                <a:cubicBezTo>
                  <a:pt x="340" y="34"/>
                  <a:pt x="352" y="46"/>
                  <a:pt x="352" y="60"/>
                </a:cubicBezTo>
                <a:cubicBezTo>
                  <a:pt x="352" y="109"/>
                  <a:pt x="352" y="109"/>
                  <a:pt x="352" y="109"/>
                </a:cubicBezTo>
                <a:cubicBezTo>
                  <a:pt x="352" y="124"/>
                  <a:pt x="340" y="136"/>
                  <a:pt x="325" y="136"/>
                </a:cubicBezTo>
                <a:cubicBezTo>
                  <a:pt x="276" y="136"/>
                  <a:pt x="276" y="136"/>
                  <a:pt x="276" y="136"/>
                </a:cubicBezTo>
                <a:cubicBezTo>
                  <a:pt x="261" y="136"/>
                  <a:pt x="249" y="124"/>
                  <a:pt x="249" y="109"/>
                </a:cubicBezTo>
                <a:lnTo>
                  <a:pt x="249" y="60"/>
                </a:lnTo>
                <a:close/>
                <a:moveTo>
                  <a:pt x="136" y="324"/>
                </a:moveTo>
                <a:cubicBezTo>
                  <a:pt x="136" y="338"/>
                  <a:pt x="124" y="350"/>
                  <a:pt x="109" y="350"/>
                </a:cubicBezTo>
                <a:cubicBezTo>
                  <a:pt x="61" y="350"/>
                  <a:pt x="61" y="350"/>
                  <a:pt x="61" y="350"/>
                </a:cubicBezTo>
                <a:cubicBezTo>
                  <a:pt x="46" y="350"/>
                  <a:pt x="34" y="338"/>
                  <a:pt x="34" y="324"/>
                </a:cubicBezTo>
                <a:cubicBezTo>
                  <a:pt x="34" y="275"/>
                  <a:pt x="34" y="275"/>
                  <a:pt x="34" y="275"/>
                </a:cubicBezTo>
                <a:cubicBezTo>
                  <a:pt x="34" y="260"/>
                  <a:pt x="46" y="248"/>
                  <a:pt x="61" y="248"/>
                </a:cubicBezTo>
                <a:cubicBezTo>
                  <a:pt x="109" y="248"/>
                  <a:pt x="109" y="248"/>
                  <a:pt x="109" y="248"/>
                </a:cubicBezTo>
                <a:cubicBezTo>
                  <a:pt x="124" y="248"/>
                  <a:pt x="136" y="260"/>
                  <a:pt x="136" y="275"/>
                </a:cubicBezTo>
                <a:lnTo>
                  <a:pt x="136" y="324"/>
                </a:lnTo>
                <a:close/>
                <a:moveTo>
                  <a:pt x="325" y="463"/>
                </a:moveTo>
                <a:cubicBezTo>
                  <a:pt x="340" y="463"/>
                  <a:pt x="352" y="475"/>
                  <a:pt x="352" y="489"/>
                </a:cubicBezTo>
                <a:cubicBezTo>
                  <a:pt x="352" y="538"/>
                  <a:pt x="352" y="538"/>
                  <a:pt x="352" y="538"/>
                </a:cubicBezTo>
                <a:cubicBezTo>
                  <a:pt x="352" y="553"/>
                  <a:pt x="340" y="565"/>
                  <a:pt x="325" y="565"/>
                </a:cubicBezTo>
                <a:cubicBezTo>
                  <a:pt x="276" y="565"/>
                  <a:pt x="276" y="565"/>
                  <a:pt x="276" y="565"/>
                </a:cubicBezTo>
                <a:cubicBezTo>
                  <a:pt x="261" y="565"/>
                  <a:pt x="249" y="553"/>
                  <a:pt x="249" y="538"/>
                </a:cubicBezTo>
                <a:cubicBezTo>
                  <a:pt x="249" y="489"/>
                  <a:pt x="249" y="489"/>
                  <a:pt x="249" y="489"/>
                </a:cubicBezTo>
                <a:cubicBezTo>
                  <a:pt x="249" y="475"/>
                  <a:pt x="261" y="463"/>
                  <a:pt x="276" y="463"/>
                </a:cubicBezTo>
                <a:lnTo>
                  <a:pt x="325" y="463"/>
                </a:lnTo>
                <a:close/>
                <a:moveTo>
                  <a:pt x="352" y="324"/>
                </a:moveTo>
                <a:cubicBezTo>
                  <a:pt x="352" y="338"/>
                  <a:pt x="340" y="350"/>
                  <a:pt x="325" y="350"/>
                </a:cubicBezTo>
                <a:cubicBezTo>
                  <a:pt x="276" y="350"/>
                  <a:pt x="276" y="350"/>
                  <a:pt x="276" y="350"/>
                </a:cubicBezTo>
                <a:cubicBezTo>
                  <a:pt x="261" y="350"/>
                  <a:pt x="249" y="338"/>
                  <a:pt x="249" y="324"/>
                </a:cubicBezTo>
                <a:cubicBezTo>
                  <a:pt x="249" y="275"/>
                  <a:pt x="249" y="275"/>
                  <a:pt x="249" y="275"/>
                </a:cubicBezTo>
                <a:cubicBezTo>
                  <a:pt x="249" y="260"/>
                  <a:pt x="261" y="248"/>
                  <a:pt x="276" y="248"/>
                </a:cubicBezTo>
                <a:cubicBezTo>
                  <a:pt x="325" y="248"/>
                  <a:pt x="325" y="248"/>
                  <a:pt x="325" y="248"/>
                </a:cubicBezTo>
                <a:cubicBezTo>
                  <a:pt x="340" y="248"/>
                  <a:pt x="352" y="260"/>
                  <a:pt x="352" y="275"/>
                </a:cubicBezTo>
                <a:lnTo>
                  <a:pt x="352" y="324"/>
                </a:lnTo>
                <a:close/>
                <a:moveTo>
                  <a:pt x="431" y="275"/>
                </a:moveTo>
                <a:cubicBezTo>
                  <a:pt x="431" y="282"/>
                  <a:pt x="431" y="282"/>
                  <a:pt x="431" y="282"/>
                </a:cubicBezTo>
                <a:cubicBezTo>
                  <a:pt x="385" y="282"/>
                  <a:pt x="385" y="282"/>
                  <a:pt x="385" y="282"/>
                </a:cubicBezTo>
                <a:cubicBezTo>
                  <a:pt x="385" y="275"/>
                  <a:pt x="385" y="275"/>
                  <a:pt x="385" y="275"/>
                </a:cubicBezTo>
                <a:cubicBezTo>
                  <a:pt x="385" y="242"/>
                  <a:pt x="358" y="214"/>
                  <a:pt x="325" y="214"/>
                </a:cubicBezTo>
                <a:cubicBezTo>
                  <a:pt x="276" y="214"/>
                  <a:pt x="276" y="214"/>
                  <a:pt x="276" y="214"/>
                </a:cubicBezTo>
                <a:cubicBezTo>
                  <a:pt x="243" y="214"/>
                  <a:pt x="215" y="242"/>
                  <a:pt x="215" y="275"/>
                </a:cubicBezTo>
                <a:cubicBezTo>
                  <a:pt x="215" y="282"/>
                  <a:pt x="215" y="282"/>
                  <a:pt x="215" y="282"/>
                </a:cubicBezTo>
                <a:cubicBezTo>
                  <a:pt x="170" y="282"/>
                  <a:pt x="170" y="282"/>
                  <a:pt x="170" y="282"/>
                </a:cubicBezTo>
                <a:cubicBezTo>
                  <a:pt x="170" y="275"/>
                  <a:pt x="170" y="275"/>
                  <a:pt x="170" y="275"/>
                </a:cubicBezTo>
                <a:cubicBezTo>
                  <a:pt x="170" y="242"/>
                  <a:pt x="143" y="214"/>
                  <a:pt x="109" y="214"/>
                </a:cubicBezTo>
                <a:cubicBezTo>
                  <a:pt x="102" y="214"/>
                  <a:pt x="102" y="214"/>
                  <a:pt x="102" y="214"/>
                </a:cubicBezTo>
                <a:cubicBezTo>
                  <a:pt x="102" y="170"/>
                  <a:pt x="102" y="170"/>
                  <a:pt x="102" y="170"/>
                </a:cubicBezTo>
                <a:cubicBezTo>
                  <a:pt x="109" y="170"/>
                  <a:pt x="109" y="170"/>
                  <a:pt x="109" y="170"/>
                </a:cubicBezTo>
                <a:cubicBezTo>
                  <a:pt x="143" y="170"/>
                  <a:pt x="170" y="143"/>
                  <a:pt x="170" y="109"/>
                </a:cubicBezTo>
                <a:cubicBezTo>
                  <a:pt x="170" y="102"/>
                  <a:pt x="170" y="102"/>
                  <a:pt x="170" y="102"/>
                </a:cubicBezTo>
                <a:cubicBezTo>
                  <a:pt x="215" y="102"/>
                  <a:pt x="215" y="102"/>
                  <a:pt x="215" y="102"/>
                </a:cubicBezTo>
                <a:cubicBezTo>
                  <a:pt x="215" y="109"/>
                  <a:pt x="215" y="109"/>
                  <a:pt x="215" y="109"/>
                </a:cubicBezTo>
                <a:cubicBezTo>
                  <a:pt x="215" y="143"/>
                  <a:pt x="243" y="170"/>
                  <a:pt x="276" y="170"/>
                </a:cubicBezTo>
                <a:cubicBezTo>
                  <a:pt x="325" y="170"/>
                  <a:pt x="325" y="170"/>
                  <a:pt x="325" y="170"/>
                </a:cubicBezTo>
                <a:cubicBezTo>
                  <a:pt x="358" y="170"/>
                  <a:pt x="385" y="143"/>
                  <a:pt x="385" y="109"/>
                </a:cubicBezTo>
                <a:cubicBezTo>
                  <a:pt x="385" y="102"/>
                  <a:pt x="385" y="102"/>
                  <a:pt x="385" y="102"/>
                </a:cubicBezTo>
                <a:cubicBezTo>
                  <a:pt x="431" y="102"/>
                  <a:pt x="431" y="102"/>
                  <a:pt x="431" y="102"/>
                </a:cubicBezTo>
                <a:cubicBezTo>
                  <a:pt x="431" y="109"/>
                  <a:pt x="431" y="109"/>
                  <a:pt x="431" y="109"/>
                </a:cubicBezTo>
                <a:cubicBezTo>
                  <a:pt x="431" y="143"/>
                  <a:pt x="458" y="170"/>
                  <a:pt x="492" y="170"/>
                </a:cubicBezTo>
                <a:cubicBezTo>
                  <a:pt x="499" y="170"/>
                  <a:pt x="499" y="170"/>
                  <a:pt x="499" y="170"/>
                </a:cubicBezTo>
                <a:cubicBezTo>
                  <a:pt x="499" y="214"/>
                  <a:pt x="499" y="214"/>
                  <a:pt x="499" y="214"/>
                </a:cubicBezTo>
                <a:cubicBezTo>
                  <a:pt x="492" y="214"/>
                  <a:pt x="492" y="214"/>
                  <a:pt x="492" y="214"/>
                </a:cubicBezTo>
                <a:cubicBezTo>
                  <a:pt x="458" y="214"/>
                  <a:pt x="431" y="242"/>
                  <a:pt x="431" y="275"/>
                </a:cubicBezTo>
                <a:close/>
                <a:moveTo>
                  <a:pt x="492" y="136"/>
                </a:moveTo>
                <a:cubicBezTo>
                  <a:pt x="477" y="136"/>
                  <a:pt x="465" y="124"/>
                  <a:pt x="465" y="109"/>
                </a:cubicBezTo>
                <a:cubicBezTo>
                  <a:pt x="465" y="60"/>
                  <a:pt x="465" y="60"/>
                  <a:pt x="465" y="60"/>
                </a:cubicBezTo>
                <a:cubicBezTo>
                  <a:pt x="465" y="46"/>
                  <a:pt x="477" y="34"/>
                  <a:pt x="492" y="34"/>
                </a:cubicBezTo>
                <a:cubicBezTo>
                  <a:pt x="540" y="34"/>
                  <a:pt x="540" y="34"/>
                  <a:pt x="540" y="34"/>
                </a:cubicBezTo>
                <a:cubicBezTo>
                  <a:pt x="555" y="34"/>
                  <a:pt x="567" y="46"/>
                  <a:pt x="567" y="60"/>
                </a:cubicBezTo>
                <a:cubicBezTo>
                  <a:pt x="567" y="109"/>
                  <a:pt x="567" y="109"/>
                  <a:pt x="567" y="109"/>
                </a:cubicBezTo>
                <a:cubicBezTo>
                  <a:pt x="567" y="124"/>
                  <a:pt x="555" y="136"/>
                  <a:pt x="540" y="136"/>
                </a:cubicBezTo>
                <a:lnTo>
                  <a:pt x="492" y="13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36" name="Rounded Rectangle 135"/>
          <p:cNvSpPr>
            <a:spLocks noChangeAspect="1"/>
          </p:cNvSpPr>
          <p:nvPr/>
        </p:nvSpPr>
        <p:spPr>
          <a:xfrm>
            <a:off x="4668846" y="1594846"/>
            <a:ext cx="791402" cy="674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37" name="TextBox 136"/>
          <p:cNvSpPr txBox="1">
            <a:spLocks noChangeAspect="1"/>
          </p:cNvSpPr>
          <p:nvPr/>
        </p:nvSpPr>
        <p:spPr>
          <a:xfrm>
            <a:off x="4630916" y="1648682"/>
            <a:ext cx="867262"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OPERATIONAL</a:t>
            </a:r>
            <a:endParaRPr kumimoji="0" lang="en-US" sz="600" b="1" i="0" u="none" strike="noStrike" kern="0" cap="none" spc="0" normalizeH="0" baseline="0" noProof="0" dirty="0">
              <a:ln>
                <a:noFill/>
              </a:ln>
              <a:solidFill>
                <a:prstClr val="white"/>
              </a:solidFill>
              <a:effectLst/>
              <a:uLnTx/>
              <a:uFillTx/>
              <a:latin typeface="Century Gothic"/>
            </a:endParaRPr>
          </a:p>
        </p:txBody>
      </p:sp>
      <p:grpSp>
        <p:nvGrpSpPr>
          <p:cNvPr id="138" name="Group 137"/>
          <p:cNvGrpSpPr>
            <a:grpSpLocks noChangeAspect="1"/>
          </p:cNvGrpSpPr>
          <p:nvPr/>
        </p:nvGrpSpPr>
        <p:grpSpPr>
          <a:xfrm>
            <a:off x="4918760" y="1861469"/>
            <a:ext cx="291572" cy="288224"/>
            <a:chOff x="8743950" y="1636713"/>
            <a:chExt cx="1763712" cy="1743074"/>
          </a:xfrm>
          <a:solidFill>
            <a:sysClr val="window" lastClr="FFFFFF"/>
          </a:solidFill>
        </p:grpSpPr>
        <p:sp>
          <p:nvSpPr>
            <p:cNvPr id="139" name="Freeform 138"/>
            <p:cNvSpPr>
              <a:spLocks noEditPoints="1"/>
            </p:cNvSpPr>
            <p:nvPr/>
          </p:nvSpPr>
          <p:spPr bwMode="auto">
            <a:xfrm>
              <a:off x="8743950" y="1636713"/>
              <a:ext cx="1763712" cy="1743074"/>
            </a:xfrm>
            <a:custGeom>
              <a:avLst/>
              <a:gdLst>
                <a:gd name="T0" fmla="*/ 365 w 414"/>
                <a:gd name="T1" fmla="*/ 234 h 409"/>
                <a:gd name="T2" fmla="*/ 367 w 414"/>
                <a:gd name="T3" fmla="*/ 225 h 409"/>
                <a:gd name="T4" fmla="*/ 414 w 414"/>
                <a:gd name="T5" fmla="*/ 192 h 409"/>
                <a:gd name="T6" fmla="*/ 396 w 414"/>
                <a:gd name="T7" fmla="*/ 115 h 409"/>
                <a:gd name="T8" fmla="*/ 338 w 414"/>
                <a:gd name="T9" fmla="*/ 107 h 409"/>
                <a:gd name="T10" fmla="*/ 326 w 414"/>
                <a:gd name="T11" fmla="*/ 93 h 409"/>
                <a:gd name="T12" fmla="*/ 330 w 414"/>
                <a:gd name="T13" fmla="*/ 33 h 409"/>
                <a:gd name="T14" fmla="*/ 259 w 414"/>
                <a:gd name="T15" fmla="*/ 0 h 409"/>
                <a:gd name="T16" fmla="*/ 215 w 414"/>
                <a:gd name="T17" fmla="*/ 42 h 409"/>
                <a:gd name="T18" fmla="*/ 197 w 414"/>
                <a:gd name="T19" fmla="*/ 42 h 409"/>
                <a:gd name="T20" fmla="*/ 151 w 414"/>
                <a:gd name="T21" fmla="*/ 1 h 409"/>
                <a:gd name="T22" fmla="*/ 82 w 414"/>
                <a:gd name="T23" fmla="*/ 36 h 409"/>
                <a:gd name="T24" fmla="*/ 87 w 414"/>
                <a:gd name="T25" fmla="*/ 96 h 409"/>
                <a:gd name="T26" fmla="*/ 76 w 414"/>
                <a:gd name="T27" fmla="*/ 110 h 409"/>
                <a:gd name="T28" fmla="*/ 17 w 414"/>
                <a:gd name="T29" fmla="*/ 120 h 409"/>
                <a:gd name="T30" fmla="*/ 5 w 414"/>
                <a:gd name="T31" fmla="*/ 157 h 409"/>
                <a:gd name="T32" fmla="*/ 0 w 414"/>
                <a:gd name="T33" fmla="*/ 196 h 409"/>
                <a:gd name="T34" fmla="*/ 51 w 414"/>
                <a:gd name="T35" fmla="*/ 229 h 409"/>
                <a:gd name="T36" fmla="*/ 55 w 414"/>
                <a:gd name="T37" fmla="*/ 246 h 409"/>
                <a:gd name="T38" fmla="*/ 26 w 414"/>
                <a:gd name="T39" fmla="*/ 299 h 409"/>
                <a:gd name="T40" fmla="*/ 75 w 414"/>
                <a:gd name="T41" fmla="*/ 359 h 409"/>
                <a:gd name="T42" fmla="*/ 133 w 414"/>
                <a:gd name="T43" fmla="*/ 341 h 409"/>
                <a:gd name="T44" fmla="*/ 149 w 414"/>
                <a:gd name="T45" fmla="*/ 348 h 409"/>
                <a:gd name="T46" fmla="*/ 173 w 414"/>
                <a:gd name="T47" fmla="*/ 404 h 409"/>
                <a:gd name="T48" fmla="*/ 251 w 414"/>
                <a:gd name="T49" fmla="*/ 403 h 409"/>
                <a:gd name="T50" fmla="*/ 272 w 414"/>
                <a:gd name="T51" fmla="*/ 347 h 409"/>
                <a:gd name="T52" fmla="*/ 288 w 414"/>
                <a:gd name="T53" fmla="*/ 339 h 409"/>
                <a:gd name="T54" fmla="*/ 345 w 414"/>
                <a:gd name="T55" fmla="*/ 355 h 409"/>
                <a:gd name="T56" fmla="*/ 393 w 414"/>
                <a:gd name="T57" fmla="*/ 293 h 409"/>
                <a:gd name="T58" fmla="*/ 363 w 414"/>
                <a:gd name="T59" fmla="*/ 243 h 409"/>
                <a:gd name="T60" fmla="*/ 365 w 414"/>
                <a:gd name="T61" fmla="*/ 234 h 409"/>
                <a:gd name="T62" fmla="*/ 207 w 414"/>
                <a:gd name="T63" fmla="*/ 305 h 409"/>
                <a:gd name="T64" fmla="*/ 102 w 414"/>
                <a:gd name="T65" fmla="*/ 200 h 409"/>
                <a:gd name="T66" fmla="*/ 207 w 414"/>
                <a:gd name="T67" fmla="*/ 94 h 409"/>
                <a:gd name="T68" fmla="*/ 313 w 414"/>
                <a:gd name="T69" fmla="*/ 200 h 409"/>
                <a:gd name="T70" fmla="*/ 207 w 414"/>
                <a:gd name="T71" fmla="*/ 30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4" h="409">
                  <a:moveTo>
                    <a:pt x="365" y="234"/>
                  </a:moveTo>
                  <a:cubicBezTo>
                    <a:pt x="366" y="231"/>
                    <a:pt x="366" y="228"/>
                    <a:pt x="367" y="225"/>
                  </a:cubicBezTo>
                  <a:cubicBezTo>
                    <a:pt x="414" y="192"/>
                    <a:pt x="414" y="192"/>
                    <a:pt x="414" y="192"/>
                  </a:cubicBezTo>
                  <a:cubicBezTo>
                    <a:pt x="413" y="165"/>
                    <a:pt x="407" y="139"/>
                    <a:pt x="396" y="115"/>
                  </a:cubicBezTo>
                  <a:cubicBezTo>
                    <a:pt x="338" y="107"/>
                    <a:pt x="338" y="107"/>
                    <a:pt x="338" y="107"/>
                  </a:cubicBezTo>
                  <a:cubicBezTo>
                    <a:pt x="334" y="102"/>
                    <a:pt x="330" y="97"/>
                    <a:pt x="326" y="93"/>
                  </a:cubicBezTo>
                  <a:cubicBezTo>
                    <a:pt x="330" y="33"/>
                    <a:pt x="330" y="33"/>
                    <a:pt x="330" y="33"/>
                  </a:cubicBezTo>
                  <a:cubicBezTo>
                    <a:pt x="309" y="18"/>
                    <a:pt x="285" y="7"/>
                    <a:pt x="259" y="0"/>
                  </a:cubicBezTo>
                  <a:cubicBezTo>
                    <a:pt x="215" y="42"/>
                    <a:pt x="215" y="42"/>
                    <a:pt x="215" y="42"/>
                  </a:cubicBezTo>
                  <a:cubicBezTo>
                    <a:pt x="209" y="41"/>
                    <a:pt x="203" y="41"/>
                    <a:pt x="197" y="42"/>
                  </a:cubicBezTo>
                  <a:cubicBezTo>
                    <a:pt x="151" y="1"/>
                    <a:pt x="151" y="1"/>
                    <a:pt x="151" y="1"/>
                  </a:cubicBezTo>
                  <a:cubicBezTo>
                    <a:pt x="126" y="8"/>
                    <a:pt x="103" y="20"/>
                    <a:pt x="82" y="36"/>
                  </a:cubicBezTo>
                  <a:cubicBezTo>
                    <a:pt x="87" y="96"/>
                    <a:pt x="87" y="96"/>
                    <a:pt x="87" y="96"/>
                  </a:cubicBezTo>
                  <a:cubicBezTo>
                    <a:pt x="84" y="101"/>
                    <a:pt x="80" y="105"/>
                    <a:pt x="76" y="110"/>
                  </a:cubicBezTo>
                  <a:cubicBezTo>
                    <a:pt x="17" y="120"/>
                    <a:pt x="17" y="120"/>
                    <a:pt x="17" y="120"/>
                  </a:cubicBezTo>
                  <a:cubicBezTo>
                    <a:pt x="12" y="132"/>
                    <a:pt x="8" y="144"/>
                    <a:pt x="5" y="157"/>
                  </a:cubicBezTo>
                  <a:cubicBezTo>
                    <a:pt x="2" y="170"/>
                    <a:pt x="1" y="183"/>
                    <a:pt x="0" y="196"/>
                  </a:cubicBezTo>
                  <a:cubicBezTo>
                    <a:pt x="51" y="229"/>
                    <a:pt x="51" y="229"/>
                    <a:pt x="51" y="229"/>
                  </a:cubicBezTo>
                  <a:cubicBezTo>
                    <a:pt x="52" y="235"/>
                    <a:pt x="54" y="241"/>
                    <a:pt x="55" y="246"/>
                  </a:cubicBezTo>
                  <a:cubicBezTo>
                    <a:pt x="26" y="299"/>
                    <a:pt x="26" y="299"/>
                    <a:pt x="26" y="299"/>
                  </a:cubicBezTo>
                  <a:cubicBezTo>
                    <a:pt x="38" y="322"/>
                    <a:pt x="55" y="342"/>
                    <a:pt x="75" y="359"/>
                  </a:cubicBezTo>
                  <a:cubicBezTo>
                    <a:pt x="133" y="341"/>
                    <a:pt x="133" y="341"/>
                    <a:pt x="133" y="341"/>
                  </a:cubicBezTo>
                  <a:cubicBezTo>
                    <a:pt x="138" y="343"/>
                    <a:pt x="144" y="346"/>
                    <a:pt x="149" y="348"/>
                  </a:cubicBezTo>
                  <a:cubicBezTo>
                    <a:pt x="173" y="404"/>
                    <a:pt x="173" y="404"/>
                    <a:pt x="173" y="404"/>
                  </a:cubicBezTo>
                  <a:cubicBezTo>
                    <a:pt x="199" y="409"/>
                    <a:pt x="226" y="408"/>
                    <a:pt x="251" y="403"/>
                  </a:cubicBezTo>
                  <a:cubicBezTo>
                    <a:pt x="272" y="347"/>
                    <a:pt x="272" y="347"/>
                    <a:pt x="272" y="347"/>
                  </a:cubicBezTo>
                  <a:cubicBezTo>
                    <a:pt x="277" y="344"/>
                    <a:pt x="283" y="342"/>
                    <a:pt x="288" y="339"/>
                  </a:cubicBezTo>
                  <a:cubicBezTo>
                    <a:pt x="345" y="355"/>
                    <a:pt x="345" y="355"/>
                    <a:pt x="345" y="355"/>
                  </a:cubicBezTo>
                  <a:cubicBezTo>
                    <a:pt x="364" y="338"/>
                    <a:pt x="381" y="317"/>
                    <a:pt x="393" y="293"/>
                  </a:cubicBezTo>
                  <a:cubicBezTo>
                    <a:pt x="363" y="243"/>
                    <a:pt x="363" y="243"/>
                    <a:pt x="363" y="243"/>
                  </a:cubicBezTo>
                  <a:cubicBezTo>
                    <a:pt x="364" y="240"/>
                    <a:pt x="364" y="237"/>
                    <a:pt x="365" y="234"/>
                  </a:cubicBezTo>
                  <a:close/>
                  <a:moveTo>
                    <a:pt x="207" y="305"/>
                  </a:moveTo>
                  <a:cubicBezTo>
                    <a:pt x="149" y="305"/>
                    <a:pt x="102" y="258"/>
                    <a:pt x="102" y="200"/>
                  </a:cubicBezTo>
                  <a:cubicBezTo>
                    <a:pt x="102" y="141"/>
                    <a:pt x="149" y="94"/>
                    <a:pt x="207" y="94"/>
                  </a:cubicBezTo>
                  <a:cubicBezTo>
                    <a:pt x="266" y="94"/>
                    <a:pt x="313" y="141"/>
                    <a:pt x="313" y="200"/>
                  </a:cubicBezTo>
                  <a:cubicBezTo>
                    <a:pt x="313" y="258"/>
                    <a:pt x="266" y="305"/>
                    <a:pt x="207"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0" name="Freeform 6"/>
            <p:cNvSpPr>
              <a:spLocks/>
            </p:cNvSpPr>
            <p:nvPr/>
          </p:nvSpPr>
          <p:spPr bwMode="auto">
            <a:xfrm>
              <a:off x="9326563" y="2565400"/>
              <a:ext cx="601662" cy="503237"/>
            </a:xfrm>
            <a:custGeom>
              <a:avLst/>
              <a:gdLst>
                <a:gd name="T0" fmla="*/ 129 w 141"/>
                <a:gd name="T1" fmla="*/ 20 h 118"/>
                <a:gd name="T2" fmla="*/ 91 w 141"/>
                <a:gd name="T3" fmla="*/ 0 h 118"/>
                <a:gd name="T4" fmla="*/ 78 w 141"/>
                <a:gd name="T5" fmla="*/ 11 h 118"/>
                <a:gd name="T6" fmla="*/ 63 w 141"/>
                <a:gd name="T7" fmla="*/ 11 h 118"/>
                <a:gd name="T8" fmla="*/ 51 w 141"/>
                <a:gd name="T9" fmla="*/ 0 h 118"/>
                <a:gd name="T10" fmla="*/ 12 w 141"/>
                <a:gd name="T11" fmla="*/ 20 h 118"/>
                <a:gd name="T12" fmla="*/ 0 w 141"/>
                <a:gd name="T13" fmla="*/ 75 h 118"/>
                <a:gd name="T14" fmla="*/ 141 w 141"/>
                <a:gd name="T15" fmla="*/ 75 h 118"/>
                <a:gd name="T16" fmla="*/ 129 w 141"/>
                <a:gd name="T17"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8">
                  <a:moveTo>
                    <a:pt x="129" y="20"/>
                  </a:moveTo>
                  <a:cubicBezTo>
                    <a:pt x="116" y="4"/>
                    <a:pt x="103" y="9"/>
                    <a:pt x="91" y="0"/>
                  </a:cubicBezTo>
                  <a:cubicBezTo>
                    <a:pt x="87" y="4"/>
                    <a:pt x="84" y="9"/>
                    <a:pt x="78" y="11"/>
                  </a:cubicBezTo>
                  <a:cubicBezTo>
                    <a:pt x="74" y="13"/>
                    <a:pt x="67" y="13"/>
                    <a:pt x="63" y="11"/>
                  </a:cubicBezTo>
                  <a:cubicBezTo>
                    <a:pt x="58" y="9"/>
                    <a:pt x="54" y="4"/>
                    <a:pt x="51" y="0"/>
                  </a:cubicBezTo>
                  <a:cubicBezTo>
                    <a:pt x="38" y="10"/>
                    <a:pt x="25" y="3"/>
                    <a:pt x="12" y="20"/>
                  </a:cubicBezTo>
                  <a:cubicBezTo>
                    <a:pt x="1" y="34"/>
                    <a:pt x="0" y="52"/>
                    <a:pt x="0" y="75"/>
                  </a:cubicBezTo>
                  <a:cubicBezTo>
                    <a:pt x="36" y="118"/>
                    <a:pt x="105" y="118"/>
                    <a:pt x="141" y="75"/>
                  </a:cubicBezTo>
                  <a:cubicBezTo>
                    <a:pt x="141" y="52"/>
                    <a:pt x="140" y="34"/>
                    <a:pt x="1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1" name="Freeform 7"/>
            <p:cNvSpPr>
              <a:spLocks/>
            </p:cNvSpPr>
            <p:nvPr/>
          </p:nvSpPr>
          <p:spPr bwMode="auto">
            <a:xfrm>
              <a:off x="9488488" y="2246313"/>
              <a:ext cx="268287" cy="352425"/>
            </a:xfrm>
            <a:custGeom>
              <a:avLst/>
              <a:gdLst>
                <a:gd name="T0" fmla="*/ 2 w 63"/>
                <a:gd name="T1" fmla="*/ 41 h 83"/>
                <a:gd name="T2" fmla="*/ 3 w 63"/>
                <a:gd name="T3" fmla="*/ 55 h 83"/>
                <a:gd name="T4" fmla="*/ 6 w 63"/>
                <a:gd name="T5" fmla="*/ 56 h 83"/>
                <a:gd name="T6" fmla="*/ 14 w 63"/>
                <a:gd name="T7" fmla="*/ 72 h 83"/>
                <a:gd name="T8" fmla="*/ 26 w 63"/>
                <a:gd name="T9" fmla="*/ 82 h 83"/>
                <a:gd name="T10" fmla="*/ 38 w 63"/>
                <a:gd name="T11" fmla="*/ 82 h 83"/>
                <a:gd name="T12" fmla="*/ 50 w 63"/>
                <a:gd name="T13" fmla="*/ 72 h 83"/>
                <a:gd name="T14" fmla="*/ 58 w 63"/>
                <a:gd name="T15" fmla="*/ 56 h 83"/>
                <a:gd name="T16" fmla="*/ 61 w 63"/>
                <a:gd name="T17" fmla="*/ 55 h 83"/>
                <a:gd name="T18" fmla="*/ 62 w 63"/>
                <a:gd name="T19" fmla="*/ 41 h 83"/>
                <a:gd name="T20" fmla="*/ 60 w 63"/>
                <a:gd name="T21" fmla="*/ 39 h 83"/>
                <a:gd name="T22" fmla="*/ 60 w 63"/>
                <a:gd name="T23" fmla="*/ 33 h 83"/>
                <a:gd name="T24" fmla="*/ 62 w 63"/>
                <a:gd name="T25" fmla="*/ 36 h 83"/>
                <a:gd name="T26" fmla="*/ 63 w 63"/>
                <a:gd name="T27" fmla="*/ 33 h 83"/>
                <a:gd name="T28" fmla="*/ 63 w 63"/>
                <a:gd name="T29" fmla="*/ 30 h 83"/>
                <a:gd name="T30" fmla="*/ 63 w 63"/>
                <a:gd name="T31" fmla="*/ 25 h 83"/>
                <a:gd name="T32" fmla="*/ 62 w 63"/>
                <a:gd name="T33" fmla="*/ 14 h 83"/>
                <a:gd name="T34" fmla="*/ 57 w 63"/>
                <a:gd name="T35" fmla="*/ 10 h 83"/>
                <a:gd name="T36" fmla="*/ 53 w 63"/>
                <a:gd name="T37" fmla="*/ 7 h 83"/>
                <a:gd name="T38" fmla="*/ 50 w 63"/>
                <a:gd name="T39" fmla="*/ 5 h 83"/>
                <a:gd name="T40" fmla="*/ 45 w 63"/>
                <a:gd name="T41" fmla="*/ 2 h 83"/>
                <a:gd name="T42" fmla="*/ 27 w 63"/>
                <a:gd name="T43" fmla="*/ 1 h 83"/>
                <a:gd name="T44" fmla="*/ 10 w 63"/>
                <a:gd name="T45" fmla="*/ 4 h 83"/>
                <a:gd name="T46" fmla="*/ 9 w 63"/>
                <a:gd name="T47" fmla="*/ 7 h 83"/>
                <a:gd name="T48" fmla="*/ 3 w 63"/>
                <a:gd name="T49" fmla="*/ 12 h 83"/>
                <a:gd name="T50" fmla="*/ 3 w 63"/>
                <a:gd name="T51" fmla="*/ 21 h 83"/>
                <a:gd name="T52" fmla="*/ 3 w 63"/>
                <a:gd name="T53" fmla="*/ 33 h 83"/>
                <a:gd name="T54" fmla="*/ 3 w 63"/>
                <a:gd name="T55" fmla="*/ 36 h 83"/>
                <a:gd name="T56" fmla="*/ 3 w 63"/>
                <a:gd name="T57" fmla="*/ 37 h 83"/>
                <a:gd name="T58" fmla="*/ 4 w 63"/>
                <a:gd name="T59" fmla="*/ 37 h 83"/>
                <a:gd name="T60" fmla="*/ 4 w 63"/>
                <a:gd name="T61" fmla="*/ 39 h 83"/>
                <a:gd name="T62" fmla="*/ 2 w 63"/>
                <a:gd name="T63"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83">
                  <a:moveTo>
                    <a:pt x="2" y="41"/>
                  </a:moveTo>
                  <a:cubicBezTo>
                    <a:pt x="2" y="44"/>
                    <a:pt x="2" y="49"/>
                    <a:pt x="3" y="55"/>
                  </a:cubicBezTo>
                  <a:cubicBezTo>
                    <a:pt x="4" y="55"/>
                    <a:pt x="5" y="56"/>
                    <a:pt x="6" y="56"/>
                  </a:cubicBezTo>
                  <a:cubicBezTo>
                    <a:pt x="8" y="61"/>
                    <a:pt x="11" y="67"/>
                    <a:pt x="14" y="72"/>
                  </a:cubicBezTo>
                  <a:cubicBezTo>
                    <a:pt x="18" y="77"/>
                    <a:pt x="21" y="80"/>
                    <a:pt x="26" y="82"/>
                  </a:cubicBezTo>
                  <a:cubicBezTo>
                    <a:pt x="28" y="83"/>
                    <a:pt x="35" y="83"/>
                    <a:pt x="38" y="82"/>
                  </a:cubicBezTo>
                  <a:cubicBezTo>
                    <a:pt x="43" y="80"/>
                    <a:pt x="46" y="77"/>
                    <a:pt x="50" y="72"/>
                  </a:cubicBezTo>
                  <a:cubicBezTo>
                    <a:pt x="53" y="67"/>
                    <a:pt x="56" y="61"/>
                    <a:pt x="58" y="56"/>
                  </a:cubicBezTo>
                  <a:cubicBezTo>
                    <a:pt x="59" y="56"/>
                    <a:pt x="60" y="55"/>
                    <a:pt x="61" y="55"/>
                  </a:cubicBezTo>
                  <a:cubicBezTo>
                    <a:pt x="62" y="49"/>
                    <a:pt x="62" y="44"/>
                    <a:pt x="62" y="41"/>
                  </a:cubicBezTo>
                  <a:cubicBezTo>
                    <a:pt x="62" y="40"/>
                    <a:pt x="61" y="39"/>
                    <a:pt x="60" y="39"/>
                  </a:cubicBezTo>
                  <a:cubicBezTo>
                    <a:pt x="60" y="37"/>
                    <a:pt x="60" y="35"/>
                    <a:pt x="60" y="33"/>
                  </a:cubicBezTo>
                  <a:cubicBezTo>
                    <a:pt x="61" y="37"/>
                    <a:pt x="62" y="36"/>
                    <a:pt x="62" y="36"/>
                  </a:cubicBezTo>
                  <a:cubicBezTo>
                    <a:pt x="62" y="36"/>
                    <a:pt x="62" y="36"/>
                    <a:pt x="63" y="33"/>
                  </a:cubicBezTo>
                  <a:cubicBezTo>
                    <a:pt x="63" y="30"/>
                    <a:pt x="63" y="31"/>
                    <a:pt x="63" y="30"/>
                  </a:cubicBezTo>
                  <a:cubicBezTo>
                    <a:pt x="63" y="27"/>
                    <a:pt x="63" y="29"/>
                    <a:pt x="63" y="25"/>
                  </a:cubicBezTo>
                  <a:cubicBezTo>
                    <a:pt x="63" y="22"/>
                    <a:pt x="63" y="17"/>
                    <a:pt x="62" y="14"/>
                  </a:cubicBezTo>
                  <a:cubicBezTo>
                    <a:pt x="60" y="11"/>
                    <a:pt x="58" y="12"/>
                    <a:pt x="57" y="10"/>
                  </a:cubicBezTo>
                  <a:cubicBezTo>
                    <a:pt x="56" y="7"/>
                    <a:pt x="55" y="9"/>
                    <a:pt x="53" y="7"/>
                  </a:cubicBezTo>
                  <a:cubicBezTo>
                    <a:pt x="51" y="4"/>
                    <a:pt x="51" y="6"/>
                    <a:pt x="50" y="5"/>
                  </a:cubicBezTo>
                  <a:cubicBezTo>
                    <a:pt x="49" y="3"/>
                    <a:pt x="46" y="5"/>
                    <a:pt x="45" y="2"/>
                  </a:cubicBezTo>
                  <a:cubicBezTo>
                    <a:pt x="44" y="1"/>
                    <a:pt x="29" y="0"/>
                    <a:pt x="27" y="1"/>
                  </a:cubicBezTo>
                  <a:cubicBezTo>
                    <a:pt x="25" y="1"/>
                    <a:pt x="11" y="2"/>
                    <a:pt x="10" y="4"/>
                  </a:cubicBezTo>
                  <a:cubicBezTo>
                    <a:pt x="9" y="6"/>
                    <a:pt x="10" y="5"/>
                    <a:pt x="9" y="7"/>
                  </a:cubicBezTo>
                  <a:cubicBezTo>
                    <a:pt x="9" y="9"/>
                    <a:pt x="6" y="11"/>
                    <a:pt x="3" y="12"/>
                  </a:cubicBezTo>
                  <a:cubicBezTo>
                    <a:pt x="0" y="13"/>
                    <a:pt x="3" y="17"/>
                    <a:pt x="3" y="21"/>
                  </a:cubicBezTo>
                  <a:cubicBezTo>
                    <a:pt x="3" y="26"/>
                    <a:pt x="3" y="33"/>
                    <a:pt x="3" y="33"/>
                  </a:cubicBezTo>
                  <a:cubicBezTo>
                    <a:pt x="3" y="36"/>
                    <a:pt x="3" y="36"/>
                    <a:pt x="3" y="36"/>
                  </a:cubicBezTo>
                  <a:cubicBezTo>
                    <a:pt x="3" y="37"/>
                    <a:pt x="3" y="37"/>
                    <a:pt x="3" y="37"/>
                  </a:cubicBezTo>
                  <a:cubicBezTo>
                    <a:pt x="3" y="37"/>
                    <a:pt x="3" y="37"/>
                    <a:pt x="4" y="37"/>
                  </a:cubicBezTo>
                  <a:cubicBezTo>
                    <a:pt x="4" y="37"/>
                    <a:pt x="4" y="38"/>
                    <a:pt x="4" y="39"/>
                  </a:cubicBezTo>
                  <a:cubicBezTo>
                    <a:pt x="3" y="39"/>
                    <a:pt x="2" y="40"/>
                    <a:pt x="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42" name="Rectangle 141"/>
          <p:cNvSpPr>
            <a:spLocks noChangeAspect="1"/>
          </p:cNvSpPr>
          <p:nvPr/>
        </p:nvSpPr>
        <p:spPr>
          <a:xfrm>
            <a:off x="3864357" y="835083"/>
            <a:ext cx="722053" cy="2953720"/>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43" name="Freeform 5"/>
          <p:cNvSpPr>
            <a:spLocks noChangeAspect="1"/>
          </p:cNvSpPr>
          <p:nvPr/>
        </p:nvSpPr>
        <p:spPr bwMode="auto">
          <a:xfrm>
            <a:off x="6847818" y="2326078"/>
            <a:ext cx="851636" cy="156026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44" name="Freeform 19"/>
          <p:cNvSpPr>
            <a:spLocks noChangeAspect="1" noEditPoints="1"/>
          </p:cNvSpPr>
          <p:nvPr/>
        </p:nvSpPr>
        <p:spPr bwMode="auto">
          <a:xfrm>
            <a:off x="7232440" y="2532854"/>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5" name="TextBox 144"/>
          <p:cNvSpPr txBox="1">
            <a:spLocks noChangeAspect="1"/>
          </p:cNvSpPr>
          <p:nvPr/>
        </p:nvSpPr>
        <p:spPr>
          <a:xfrm>
            <a:off x="6847818" y="2604515"/>
            <a:ext cx="850757"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Intelligence</a:t>
            </a:r>
          </a:p>
        </p:txBody>
      </p:sp>
      <p:sp>
        <p:nvSpPr>
          <p:cNvPr id="146" name="Freeform 19"/>
          <p:cNvSpPr>
            <a:spLocks noChangeAspect="1" noEditPoints="1"/>
          </p:cNvSpPr>
          <p:nvPr/>
        </p:nvSpPr>
        <p:spPr bwMode="auto">
          <a:xfrm>
            <a:off x="7232440" y="3033447"/>
            <a:ext cx="94521" cy="87095"/>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7" name="TextBox 146"/>
          <p:cNvSpPr txBox="1">
            <a:spLocks noChangeAspect="1"/>
          </p:cNvSpPr>
          <p:nvPr/>
        </p:nvSpPr>
        <p:spPr>
          <a:xfrm>
            <a:off x="6851324" y="3081513"/>
            <a:ext cx="835970"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Languages</a:t>
            </a:r>
          </a:p>
        </p:txBody>
      </p:sp>
      <p:sp>
        <p:nvSpPr>
          <p:cNvPr id="148" name="Freeform 19"/>
          <p:cNvSpPr>
            <a:spLocks noChangeAspect="1" noEditPoints="1"/>
          </p:cNvSpPr>
          <p:nvPr/>
        </p:nvSpPr>
        <p:spPr bwMode="auto">
          <a:xfrm>
            <a:off x="7232443" y="3359657"/>
            <a:ext cx="94520" cy="87096"/>
          </a:xfrm>
          <a:custGeom>
            <a:avLst/>
            <a:gdLst>
              <a:gd name="T0" fmla="*/ 0 w 231"/>
              <a:gd name="T1" fmla="*/ 0 h 232"/>
              <a:gd name="T2" fmla="*/ 0 w 231"/>
              <a:gd name="T3" fmla="*/ 232 h 232"/>
              <a:gd name="T4" fmla="*/ 231 w 231"/>
              <a:gd name="T5" fmla="*/ 232 h 232"/>
              <a:gd name="T6" fmla="*/ 231 w 231"/>
              <a:gd name="T7" fmla="*/ 0 h 232"/>
              <a:gd name="T8" fmla="*/ 0 w 231"/>
              <a:gd name="T9" fmla="*/ 0 h 232"/>
              <a:gd name="T10" fmla="*/ 111 w 231"/>
              <a:gd name="T11" fmla="*/ 168 h 232"/>
              <a:gd name="T12" fmla="*/ 99 w 231"/>
              <a:gd name="T13" fmla="*/ 180 h 232"/>
              <a:gd name="T14" fmla="*/ 33 w 231"/>
              <a:gd name="T15" fmla="*/ 116 h 232"/>
              <a:gd name="T16" fmla="*/ 99 w 231"/>
              <a:gd name="T17" fmla="*/ 50 h 232"/>
              <a:gd name="T18" fmla="*/ 111 w 231"/>
              <a:gd name="T19" fmla="*/ 64 h 232"/>
              <a:gd name="T20" fmla="*/ 59 w 231"/>
              <a:gd name="T21" fmla="*/ 116 h 232"/>
              <a:gd name="T22" fmla="*/ 111 w 231"/>
              <a:gd name="T23" fmla="*/ 168 h 232"/>
              <a:gd name="T24" fmla="*/ 132 w 231"/>
              <a:gd name="T25" fmla="*/ 180 h 232"/>
              <a:gd name="T26" fmla="*/ 120 w 231"/>
              <a:gd name="T27" fmla="*/ 168 h 232"/>
              <a:gd name="T28" fmla="*/ 172 w 231"/>
              <a:gd name="T29" fmla="*/ 116 h 232"/>
              <a:gd name="T30" fmla="*/ 120 w 231"/>
              <a:gd name="T31" fmla="*/ 64 h 232"/>
              <a:gd name="T32" fmla="*/ 132 w 231"/>
              <a:gd name="T33" fmla="*/ 50 h 232"/>
              <a:gd name="T34" fmla="*/ 198 w 231"/>
              <a:gd name="T35" fmla="*/ 116 h 232"/>
              <a:gd name="T36" fmla="*/ 132 w 231"/>
              <a:gd name="T37" fmla="*/ 1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32">
                <a:moveTo>
                  <a:pt x="0" y="0"/>
                </a:moveTo>
                <a:lnTo>
                  <a:pt x="0" y="232"/>
                </a:lnTo>
                <a:lnTo>
                  <a:pt x="231" y="232"/>
                </a:lnTo>
                <a:lnTo>
                  <a:pt x="231" y="0"/>
                </a:lnTo>
                <a:lnTo>
                  <a:pt x="0" y="0"/>
                </a:lnTo>
                <a:close/>
                <a:moveTo>
                  <a:pt x="111" y="168"/>
                </a:moveTo>
                <a:lnTo>
                  <a:pt x="99" y="180"/>
                </a:lnTo>
                <a:lnTo>
                  <a:pt x="33" y="116"/>
                </a:lnTo>
                <a:lnTo>
                  <a:pt x="99" y="50"/>
                </a:lnTo>
                <a:lnTo>
                  <a:pt x="111" y="64"/>
                </a:lnTo>
                <a:lnTo>
                  <a:pt x="59" y="116"/>
                </a:lnTo>
                <a:lnTo>
                  <a:pt x="111" y="168"/>
                </a:lnTo>
                <a:close/>
                <a:moveTo>
                  <a:pt x="132" y="180"/>
                </a:moveTo>
                <a:lnTo>
                  <a:pt x="120" y="168"/>
                </a:lnTo>
                <a:lnTo>
                  <a:pt x="172" y="116"/>
                </a:lnTo>
                <a:lnTo>
                  <a:pt x="120" y="64"/>
                </a:lnTo>
                <a:lnTo>
                  <a:pt x="132" y="50"/>
                </a:lnTo>
                <a:lnTo>
                  <a:pt x="198" y="116"/>
                </a:lnTo>
                <a:lnTo>
                  <a:pt x="132" y="180"/>
                </a:lnTo>
                <a:close/>
              </a:path>
            </a:pathLst>
          </a:custGeom>
          <a:solidFill>
            <a:srgbClr val="FFFFFF">
              <a:alpha val="50000"/>
            </a:srgbClr>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49" name="TextBox 148"/>
          <p:cNvSpPr txBox="1">
            <a:spLocks noChangeAspect="1"/>
          </p:cNvSpPr>
          <p:nvPr/>
        </p:nvSpPr>
        <p:spPr>
          <a:xfrm>
            <a:off x="6811869" y="3416854"/>
            <a:ext cx="91076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Integrated</a:t>
            </a: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Development</a:t>
            </a:r>
            <a:endPar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Environment</a:t>
            </a:r>
          </a:p>
        </p:txBody>
      </p:sp>
      <p:sp>
        <p:nvSpPr>
          <p:cNvPr id="150" name="Right Arrow 149"/>
          <p:cNvSpPr>
            <a:spLocks noChangeAspect="1"/>
          </p:cNvSpPr>
          <p:nvPr/>
        </p:nvSpPr>
        <p:spPr>
          <a:xfrm>
            <a:off x="1150246" y="1861622"/>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1" name="Right Arrow 150"/>
          <p:cNvSpPr>
            <a:spLocks noChangeAspect="1"/>
          </p:cNvSpPr>
          <p:nvPr/>
        </p:nvSpPr>
        <p:spPr>
          <a:xfrm>
            <a:off x="1150246" y="3258463"/>
            <a:ext cx="139122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52" name="Rectangle 151"/>
          <p:cNvSpPr>
            <a:spLocks noChangeAspect="1"/>
          </p:cNvSpPr>
          <p:nvPr/>
        </p:nvSpPr>
        <p:spPr>
          <a:xfrm>
            <a:off x="1462612" y="726805"/>
            <a:ext cx="630346" cy="3158651"/>
          </a:xfrm>
          <a:prstGeom prst="rect">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Verdana" charset="0"/>
            </a:endParaRPr>
          </a:p>
        </p:txBody>
      </p:sp>
      <p:sp>
        <p:nvSpPr>
          <p:cNvPr id="153" name="TextBox 152"/>
          <p:cNvSpPr txBox="1">
            <a:spLocks noChangeAspect="1"/>
          </p:cNvSpPr>
          <p:nvPr/>
        </p:nvSpPr>
        <p:spPr>
          <a:xfrm>
            <a:off x="1347978" y="1838161"/>
            <a:ext cx="853758" cy="236344"/>
          </a:xfrm>
          <a:prstGeom prst="rect">
            <a:avLst/>
          </a:prstGeom>
          <a:effectLst/>
        </p:spPr>
        <p:txBody>
          <a:bodyPr wrap="square">
            <a:spAutoFit/>
          </a:bodyPr>
          <a:lstStyle>
            <a:defPPr>
              <a:defRPr lang="en-US"/>
            </a:defPPr>
            <a:lvl1pPr algn="ctr" defTabSz="685783">
              <a:defRPr sz="800" b="1" kern="0">
                <a:solidFill>
                  <a:schemeClr val="bg1"/>
                </a:solidFill>
                <a:latin typeface="+mn-lt"/>
              </a:defRPr>
            </a:lvl1pPr>
          </a:lstStyle>
          <a:p>
            <a:pPr marL="0" marR="0" lvl="0" indent="0" algn="ctr" defTabSz="685783"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white"/>
                </a:solidFill>
                <a:effectLst/>
                <a:uLnTx/>
                <a:uFillTx/>
                <a:latin typeface="Century Gothic"/>
              </a:rPr>
              <a:t>INGEST</a:t>
            </a:r>
            <a:endParaRPr kumimoji="0" lang="en-US" sz="700" b="1" i="0" u="none" strike="noStrike" kern="0" cap="none" spc="0" normalizeH="0" baseline="0" noProof="0" dirty="0">
              <a:ln>
                <a:noFill/>
              </a:ln>
              <a:solidFill>
                <a:prstClr val="white"/>
              </a:solidFill>
              <a:effectLst/>
              <a:uLnTx/>
              <a:uFillTx/>
              <a:latin typeface="Century Gothic"/>
            </a:endParaRPr>
          </a:p>
        </p:txBody>
      </p:sp>
      <p:grpSp>
        <p:nvGrpSpPr>
          <p:cNvPr id="154" name="Group 153"/>
          <p:cNvGrpSpPr>
            <a:grpSpLocks noChangeAspect="1"/>
          </p:cNvGrpSpPr>
          <p:nvPr/>
        </p:nvGrpSpPr>
        <p:grpSpPr bwMode="gray">
          <a:xfrm rot="16200000">
            <a:off x="1608232" y="2027993"/>
            <a:ext cx="311380" cy="407662"/>
            <a:chOff x="1316041" y="-11113"/>
            <a:chExt cx="5586409" cy="7554909"/>
          </a:xfrm>
          <a:solidFill>
            <a:sysClr val="window" lastClr="FFFFFF"/>
          </a:solidFill>
        </p:grpSpPr>
        <p:sp>
          <p:nvSpPr>
            <p:cNvPr id="155" name="Freeform 1"/>
            <p:cNvSpPr>
              <a:spLocks noChangeArrowheads="1"/>
            </p:cNvSpPr>
            <p:nvPr/>
          </p:nvSpPr>
          <p:spPr bwMode="gray">
            <a:xfrm>
              <a:off x="4964117" y="3360738"/>
              <a:ext cx="1344612" cy="763588"/>
            </a:xfrm>
            <a:custGeom>
              <a:avLst/>
              <a:gdLst>
                <a:gd name="T0" fmla="*/ 349 w 3736"/>
                <a:gd name="T1" fmla="*/ 0 h 2121"/>
                <a:gd name="T2" fmla="*/ 0 w 3736"/>
                <a:gd name="T3" fmla="*/ 2120 h 2121"/>
                <a:gd name="T4" fmla="*/ 3735 w 3736"/>
                <a:gd name="T5" fmla="*/ 2120 h 2121"/>
                <a:gd name="T6" fmla="*/ 1726 w 3736"/>
                <a:gd name="T7" fmla="*/ 0 h 2121"/>
                <a:gd name="T8" fmla="*/ 349 w 3736"/>
                <a:gd name="T9" fmla="*/ 0 h 2121"/>
              </a:gdLst>
              <a:ahLst/>
              <a:cxnLst>
                <a:cxn ang="0">
                  <a:pos x="T0" y="T1"/>
                </a:cxn>
                <a:cxn ang="0">
                  <a:pos x="T2" y="T3"/>
                </a:cxn>
                <a:cxn ang="0">
                  <a:pos x="T4" y="T5"/>
                </a:cxn>
                <a:cxn ang="0">
                  <a:pos x="T6" y="T7"/>
                </a:cxn>
                <a:cxn ang="0">
                  <a:pos x="T8" y="T9"/>
                </a:cxn>
              </a:cxnLst>
              <a:rect l="0" t="0" r="r" b="b"/>
              <a:pathLst>
                <a:path w="3736" h="2121">
                  <a:moveTo>
                    <a:pt x="349" y="0"/>
                  </a:moveTo>
                  <a:cubicBezTo>
                    <a:pt x="88" y="899"/>
                    <a:pt x="17" y="1671"/>
                    <a:pt x="0" y="2120"/>
                  </a:cubicBezTo>
                  <a:lnTo>
                    <a:pt x="3735" y="2120"/>
                  </a:lnTo>
                  <a:lnTo>
                    <a:pt x="1726" y="0"/>
                  </a:lnTo>
                  <a:lnTo>
                    <a:pt x="349" y="0"/>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6" name="Freeform 2"/>
            <p:cNvSpPr>
              <a:spLocks noChangeArrowheads="1"/>
            </p:cNvSpPr>
            <p:nvPr/>
          </p:nvSpPr>
          <p:spPr bwMode="gray">
            <a:xfrm>
              <a:off x="1849443" y="3360738"/>
              <a:ext cx="1401761" cy="763588"/>
            </a:xfrm>
            <a:custGeom>
              <a:avLst/>
              <a:gdLst>
                <a:gd name="T0" fmla="*/ 3550 w 3893"/>
                <a:gd name="T1" fmla="*/ 0 h 2121"/>
                <a:gd name="T2" fmla="*/ 2010 w 3893"/>
                <a:gd name="T3" fmla="*/ 0 h 2121"/>
                <a:gd name="T4" fmla="*/ 0 w 3893"/>
                <a:gd name="T5" fmla="*/ 2120 h 2121"/>
                <a:gd name="T6" fmla="*/ 3892 w 3893"/>
                <a:gd name="T7" fmla="*/ 2120 h 2121"/>
                <a:gd name="T8" fmla="*/ 3550 w 3893"/>
                <a:gd name="T9" fmla="*/ 0 h 2121"/>
              </a:gdLst>
              <a:ahLst/>
              <a:cxnLst>
                <a:cxn ang="0">
                  <a:pos x="T0" y="T1"/>
                </a:cxn>
                <a:cxn ang="0">
                  <a:pos x="T2" y="T3"/>
                </a:cxn>
                <a:cxn ang="0">
                  <a:pos x="T4" y="T5"/>
                </a:cxn>
                <a:cxn ang="0">
                  <a:pos x="T6" y="T7"/>
                </a:cxn>
                <a:cxn ang="0">
                  <a:pos x="T8" y="T9"/>
                </a:cxn>
              </a:cxnLst>
              <a:rect l="0" t="0" r="r" b="b"/>
              <a:pathLst>
                <a:path w="3893" h="2121">
                  <a:moveTo>
                    <a:pt x="3550" y="0"/>
                  </a:moveTo>
                  <a:lnTo>
                    <a:pt x="2010" y="0"/>
                  </a:lnTo>
                  <a:lnTo>
                    <a:pt x="0" y="2120"/>
                  </a:lnTo>
                  <a:lnTo>
                    <a:pt x="3892" y="2120"/>
                  </a:lnTo>
                  <a:cubicBezTo>
                    <a:pt x="3877" y="1669"/>
                    <a:pt x="3807" y="897"/>
                    <a:pt x="3550"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7" name="Freeform 3"/>
            <p:cNvSpPr>
              <a:spLocks noChangeArrowheads="1"/>
            </p:cNvSpPr>
            <p:nvPr/>
          </p:nvSpPr>
          <p:spPr bwMode="gray">
            <a:xfrm>
              <a:off x="3467103" y="5099048"/>
              <a:ext cx="1296989" cy="2444748"/>
            </a:xfrm>
            <a:custGeom>
              <a:avLst/>
              <a:gdLst>
                <a:gd name="T0" fmla="*/ 2639 w 3601"/>
                <a:gd name="T1" fmla="*/ 5688 h 6793"/>
                <a:gd name="T2" fmla="*/ 2639 w 3601"/>
                <a:gd name="T3" fmla="*/ 0 h 6793"/>
                <a:gd name="T4" fmla="*/ 924 w 3601"/>
                <a:gd name="T5" fmla="*/ 0 h 6793"/>
                <a:gd name="T6" fmla="*/ 924 w 3601"/>
                <a:gd name="T7" fmla="*/ 5688 h 6793"/>
                <a:gd name="T8" fmla="*/ 0 w 3601"/>
                <a:gd name="T9" fmla="*/ 5688 h 6793"/>
                <a:gd name="T10" fmla="*/ 1770 w 3601"/>
                <a:gd name="T11" fmla="*/ 6792 h 6793"/>
                <a:gd name="T12" fmla="*/ 3600 w 3601"/>
                <a:gd name="T13" fmla="*/ 5688 h 6793"/>
                <a:gd name="T14" fmla="*/ 2639 w 3601"/>
                <a:gd name="T15" fmla="*/ 5688 h 6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1" h="6793">
                  <a:moveTo>
                    <a:pt x="2639" y="5688"/>
                  </a:moveTo>
                  <a:lnTo>
                    <a:pt x="2639" y="0"/>
                  </a:lnTo>
                  <a:lnTo>
                    <a:pt x="924" y="0"/>
                  </a:lnTo>
                  <a:lnTo>
                    <a:pt x="924" y="5688"/>
                  </a:lnTo>
                  <a:lnTo>
                    <a:pt x="0" y="5688"/>
                  </a:lnTo>
                  <a:lnTo>
                    <a:pt x="1770" y="6792"/>
                  </a:lnTo>
                  <a:lnTo>
                    <a:pt x="3600" y="5688"/>
                  </a:lnTo>
                  <a:lnTo>
                    <a:pt x="2639" y="5688"/>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8" name="Freeform 4"/>
            <p:cNvSpPr>
              <a:spLocks noChangeArrowheads="1"/>
            </p:cNvSpPr>
            <p:nvPr/>
          </p:nvSpPr>
          <p:spPr bwMode="gray">
            <a:xfrm>
              <a:off x="1849443" y="4235451"/>
              <a:ext cx="4602162" cy="757236"/>
            </a:xfrm>
            <a:custGeom>
              <a:avLst/>
              <a:gdLst>
                <a:gd name="T0" fmla="*/ 12558 w 12782"/>
                <a:gd name="T1" fmla="*/ 2104 h 2105"/>
                <a:gd name="T2" fmla="*/ 195 w 12782"/>
                <a:gd name="T3" fmla="*/ 2104 h 2105"/>
                <a:gd name="T4" fmla="*/ 0 w 12782"/>
                <a:gd name="T5" fmla="*/ 0 h 2105"/>
                <a:gd name="T6" fmla="*/ 12781 w 12782"/>
                <a:gd name="T7" fmla="*/ 0 h 2105"/>
                <a:gd name="T8" fmla="*/ 12558 w 12782"/>
                <a:gd name="T9" fmla="*/ 2104 h 2105"/>
              </a:gdLst>
              <a:ahLst/>
              <a:cxnLst>
                <a:cxn ang="0">
                  <a:pos x="T0" y="T1"/>
                </a:cxn>
                <a:cxn ang="0">
                  <a:pos x="T2" y="T3"/>
                </a:cxn>
                <a:cxn ang="0">
                  <a:pos x="T4" y="T5"/>
                </a:cxn>
                <a:cxn ang="0">
                  <a:pos x="T6" y="T7"/>
                </a:cxn>
                <a:cxn ang="0">
                  <a:pos x="T8" y="T9"/>
                </a:cxn>
              </a:cxnLst>
              <a:rect l="0" t="0" r="r" b="b"/>
              <a:pathLst>
                <a:path w="12782" h="2105">
                  <a:moveTo>
                    <a:pt x="12558" y="2104"/>
                  </a:moveTo>
                  <a:lnTo>
                    <a:pt x="195" y="2104"/>
                  </a:lnTo>
                  <a:lnTo>
                    <a:pt x="0" y="0"/>
                  </a:lnTo>
                  <a:lnTo>
                    <a:pt x="12781" y="0"/>
                  </a:lnTo>
                  <a:lnTo>
                    <a:pt x="12558" y="2104"/>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59" name="Freeform 5"/>
            <p:cNvSpPr>
              <a:spLocks noChangeArrowheads="1"/>
            </p:cNvSpPr>
            <p:nvPr/>
          </p:nvSpPr>
          <p:spPr bwMode="gray">
            <a:xfrm>
              <a:off x="2667003" y="5099048"/>
              <a:ext cx="1044574" cy="1933575"/>
            </a:xfrm>
            <a:custGeom>
              <a:avLst/>
              <a:gdLst>
                <a:gd name="T0" fmla="*/ 2899 w 2900"/>
                <a:gd name="T1" fmla="*/ 4265 h 5370"/>
                <a:gd name="T2" fmla="*/ 2501 w 2900"/>
                <a:gd name="T3" fmla="*/ 4265 h 5370"/>
                <a:gd name="T4" fmla="*/ 2501 w 2900"/>
                <a:gd name="T5" fmla="*/ 0 h 5370"/>
                <a:gd name="T6" fmla="*/ 1036 w 2900"/>
                <a:gd name="T7" fmla="*/ 0 h 5370"/>
                <a:gd name="T8" fmla="*/ 1036 w 2900"/>
                <a:gd name="T9" fmla="*/ 4265 h 5370"/>
                <a:gd name="T10" fmla="*/ 0 w 2900"/>
                <a:gd name="T11" fmla="*/ 4265 h 5370"/>
                <a:gd name="T12" fmla="*/ 1770 w 2900"/>
                <a:gd name="T13" fmla="*/ 5369 h 5370"/>
                <a:gd name="T14" fmla="*/ 2899 w 2900"/>
                <a:gd name="T15" fmla="*/ 4688 h 5370"/>
                <a:gd name="T16" fmla="*/ 2899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2899" y="4265"/>
                  </a:moveTo>
                  <a:lnTo>
                    <a:pt x="2501" y="4265"/>
                  </a:lnTo>
                  <a:lnTo>
                    <a:pt x="2501" y="0"/>
                  </a:lnTo>
                  <a:lnTo>
                    <a:pt x="1036" y="0"/>
                  </a:lnTo>
                  <a:lnTo>
                    <a:pt x="1036" y="4265"/>
                  </a:lnTo>
                  <a:lnTo>
                    <a:pt x="0" y="4265"/>
                  </a:lnTo>
                  <a:lnTo>
                    <a:pt x="1770" y="5369"/>
                  </a:lnTo>
                  <a:lnTo>
                    <a:pt x="2899" y="4688"/>
                  </a:lnTo>
                  <a:lnTo>
                    <a:pt x="2899"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0" name="Freeform 6"/>
            <p:cNvSpPr>
              <a:spLocks noChangeArrowheads="1"/>
            </p:cNvSpPr>
            <p:nvPr/>
          </p:nvSpPr>
          <p:spPr bwMode="gray">
            <a:xfrm>
              <a:off x="4505329" y="5099049"/>
              <a:ext cx="1044574" cy="1933575"/>
            </a:xfrm>
            <a:custGeom>
              <a:avLst/>
              <a:gdLst>
                <a:gd name="T0" fmla="*/ 0 w 2900"/>
                <a:gd name="T1" fmla="*/ 4265 h 5370"/>
                <a:gd name="T2" fmla="*/ 398 w 2900"/>
                <a:gd name="T3" fmla="*/ 4265 h 5370"/>
                <a:gd name="T4" fmla="*/ 398 w 2900"/>
                <a:gd name="T5" fmla="*/ 0 h 5370"/>
                <a:gd name="T6" fmla="*/ 1863 w 2900"/>
                <a:gd name="T7" fmla="*/ 0 h 5370"/>
                <a:gd name="T8" fmla="*/ 1863 w 2900"/>
                <a:gd name="T9" fmla="*/ 4265 h 5370"/>
                <a:gd name="T10" fmla="*/ 2899 w 2900"/>
                <a:gd name="T11" fmla="*/ 4265 h 5370"/>
                <a:gd name="T12" fmla="*/ 1129 w 2900"/>
                <a:gd name="T13" fmla="*/ 5369 h 5370"/>
                <a:gd name="T14" fmla="*/ 0 w 2900"/>
                <a:gd name="T15" fmla="*/ 4688 h 5370"/>
                <a:gd name="T16" fmla="*/ 0 w 2900"/>
                <a:gd name="T17" fmla="*/ 4265 h 5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0" h="5370">
                  <a:moveTo>
                    <a:pt x="0" y="4265"/>
                  </a:moveTo>
                  <a:lnTo>
                    <a:pt x="398" y="4265"/>
                  </a:lnTo>
                  <a:lnTo>
                    <a:pt x="398" y="0"/>
                  </a:lnTo>
                  <a:lnTo>
                    <a:pt x="1863" y="0"/>
                  </a:lnTo>
                  <a:lnTo>
                    <a:pt x="1863" y="4265"/>
                  </a:lnTo>
                  <a:lnTo>
                    <a:pt x="2899" y="4265"/>
                  </a:lnTo>
                  <a:lnTo>
                    <a:pt x="1129" y="5369"/>
                  </a:lnTo>
                  <a:lnTo>
                    <a:pt x="0" y="4688"/>
                  </a:lnTo>
                  <a:lnTo>
                    <a:pt x="0" y="4265"/>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1" name="Freeform 7"/>
            <p:cNvSpPr>
              <a:spLocks noChangeArrowheads="1"/>
            </p:cNvSpPr>
            <p:nvPr/>
          </p:nvSpPr>
          <p:spPr bwMode="gray">
            <a:xfrm>
              <a:off x="2582866" y="-9524"/>
              <a:ext cx="1416050" cy="4133850"/>
            </a:xfrm>
            <a:custGeom>
              <a:avLst/>
              <a:gdLst>
                <a:gd name="T0" fmla="*/ 2825 w 3935"/>
                <a:gd name="T1" fmla="*/ 0 h 11482"/>
                <a:gd name="T2" fmla="*/ 0 w 3935"/>
                <a:gd name="T3" fmla="*/ 690 h 11482"/>
                <a:gd name="T4" fmla="*/ 2582 w 3935"/>
                <a:gd name="T5" fmla="*/ 4868 h 11482"/>
                <a:gd name="T6" fmla="*/ 3245 w 3935"/>
                <a:gd name="T7" fmla="*/ 11481 h 11482"/>
                <a:gd name="T8" fmla="*/ 3869 w 3935"/>
                <a:gd name="T9" fmla="*/ 11481 h 11482"/>
                <a:gd name="T10" fmla="*/ 3613 w 3935"/>
                <a:gd name="T11" fmla="*/ 4923 h 11482"/>
                <a:gd name="T12" fmla="*/ 2825 w 3935"/>
                <a:gd name="T13" fmla="*/ 0 h 11482"/>
              </a:gdLst>
              <a:ahLst/>
              <a:cxnLst>
                <a:cxn ang="0">
                  <a:pos x="T0" y="T1"/>
                </a:cxn>
                <a:cxn ang="0">
                  <a:pos x="T2" y="T3"/>
                </a:cxn>
                <a:cxn ang="0">
                  <a:pos x="T4" y="T5"/>
                </a:cxn>
                <a:cxn ang="0">
                  <a:pos x="T6" y="T7"/>
                </a:cxn>
                <a:cxn ang="0">
                  <a:pos x="T8" y="T9"/>
                </a:cxn>
                <a:cxn ang="0">
                  <a:pos x="T10" y="T11"/>
                </a:cxn>
                <a:cxn ang="0">
                  <a:pos x="T12" y="T13"/>
                </a:cxn>
              </a:cxnLst>
              <a:rect l="0" t="0" r="r" b="b"/>
              <a:pathLst>
                <a:path w="3935" h="11482">
                  <a:moveTo>
                    <a:pt x="2825" y="0"/>
                  </a:moveTo>
                  <a:cubicBezTo>
                    <a:pt x="1715" y="119"/>
                    <a:pt x="782" y="370"/>
                    <a:pt x="0" y="690"/>
                  </a:cubicBezTo>
                  <a:cubicBezTo>
                    <a:pt x="681" y="1255"/>
                    <a:pt x="2046" y="2625"/>
                    <a:pt x="2582" y="4868"/>
                  </a:cubicBezTo>
                  <a:cubicBezTo>
                    <a:pt x="3341" y="8042"/>
                    <a:pt x="3274" y="10836"/>
                    <a:pt x="3245" y="11481"/>
                  </a:cubicBezTo>
                  <a:lnTo>
                    <a:pt x="3869" y="11481"/>
                  </a:lnTo>
                  <a:cubicBezTo>
                    <a:pt x="3884" y="10801"/>
                    <a:pt x="3934" y="7755"/>
                    <a:pt x="3613" y="4923"/>
                  </a:cubicBezTo>
                  <a:cubicBezTo>
                    <a:pt x="3355" y="2632"/>
                    <a:pt x="3005" y="839"/>
                    <a:pt x="2825"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2" name="Freeform 8"/>
            <p:cNvSpPr>
              <a:spLocks noChangeArrowheads="1"/>
            </p:cNvSpPr>
            <p:nvPr/>
          </p:nvSpPr>
          <p:spPr bwMode="gray">
            <a:xfrm>
              <a:off x="1316041" y="631822"/>
              <a:ext cx="2247898" cy="3494089"/>
            </a:xfrm>
            <a:custGeom>
              <a:avLst/>
              <a:gdLst>
                <a:gd name="T0" fmla="*/ 6244 w 6245"/>
                <a:gd name="T1" fmla="*/ 9703 h 9704"/>
                <a:gd name="T2" fmla="*/ 4827 w 6245"/>
                <a:gd name="T3" fmla="*/ 3480 h 9704"/>
                <a:gd name="T4" fmla="*/ 1610 w 6245"/>
                <a:gd name="T5" fmla="*/ 0 h 9704"/>
                <a:gd name="T6" fmla="*/ 0 w 6245"/>
                <a:gd name="T7" fmla="*/ 1806 h 9704"/>
                <a:gd name="T8" fmla="*/ 3963 w 6245"/>
                <a:gd name="T9" fmla="*/ 4820 h 9704"/>
                <a:gd name="T10" fmla="*/ 5610 w 6245"/>
                <a:gd name="T11" fmla="*/ 9703 h 9704"/>
                <a:gd name="T12" fmla="*/ 6244 w 6245"/>
                <a:gd name="T13" fmla="*/ 9703 h 9704"/>
              </a:gdLst>
              <a:ahLst/>
              <a:cxnLst>
                <a:cxn ang="0">
                  <a:pos x="T0" y="T1"/>
                </a:cxn>
                <a:cxn ang="0">
                  <a:pos x="T2" y="T3"/>
                </a:cxn>
                <a:cxn ang="0">
                  <a:pos x="T4" y="T5"/>
                </a:cxn>
                <a:cxn ang="0">
                  <a:pos x="T6" y="T7"/>
                </a:cxn>
                <a:cxn ang="0">
                  <a:pos x="T8" y="T9"/>
                </a:cxn>
                <a:cxn ang="0">
                  <a:pos x="T10" y="T11"/>
                </a:cxn>
                <a:cxn ang="0">
                  <a:pos x="T12" y="T13"/>
                </a:cxn>
              </a:cxnLst>
              <a:rect l="0" t="0" r="r" b="b"/>
              <a:pathLst>
                <a:path w="6245" h="9704">
                  <a:moveTo>
                    <a:pt x="6244" y="9703"/>
                  </a:moveTo>
                  <a:cubicBezTo>
                    <a:pt x="6204" y="8972"/>
                    <a:pt x="5954" y="5541"/>
                    <a:pt x="4827" y="3480"/>
                  </a:cubicBezTo>
                  <a:cubicBezTo>
                    <a:pt x="3918" y="1821"/>
                    <a:pt x="2400" y="575"/>
                    <a:pt x="1610" y="0"/>
                  </a:cubicBezTo>
                  <a:cubicBezTo>
                    <a:pt x="440" y="906"/>
                    <a:pt x="0" y="1806"/>
                    <a:pt x="0" y="1806"/>
                  </a:cubicBezTo>
                  <a:cubicBezTo>
                    <a:pt x="0" y="1806"/>
                    <a:pt x="2233" y="2559"/>
                    <a:pt x="3963" y="4820"/>
                  </a:cubicBezTo>
                  <a:cubicBezTo>
                    <a:pt x="5693" y="7081"/>
                    <a:pt x="5610" y="9703"/>
                    <a:pt x="5610" y="9703"/>
                  </a:cubicBezTo>
                  <a:lnTo>
                    <a:pt x="6244" y="9703"/>
                  </a:ln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3" name="Freeform 9"/>
            <p:cNvSpPr>
              <a:spLocks noChangeArrowheads="1"/>
            </p:cNvSpPr>
            <p:nvPr/>
          </p:nvSpPr>
          <p:spPr bwMode="gray">
            <a:xfrm>
              <a:off x="4205286" y="-11113"/>
              <a:ext cx="1428750" cy="4135439"/>
            </a:xfrm>
            <a:custGeom>
              <a:avLst/>
              <a:gdLst>
                <a:gd name="T0" fmla="*/ 1384 w 3970"/>
                <a:gd name="T1" fmla="*/ 4872 h 11486"/>
                <a:gd name="T2" fmla="*/ 3969 w 3970"/>
                <a:gd name="T3" fmla="*/ 691 h 11486"/>
                <a:gd name="T4" fmla="*/ 1111 w 3970"/>
                <a:gd name="T5" fmla="*/ 0 h 11486"/>
                <a:gd name="T6" fmla="*/ 320 w 3970"/>
                <a:gd name="T7" fmla="*/ 4927 h 11486"/>
                <a:gd name="T8" fmla="*/ 64 w 3970"/>
                <a:gd name="T9" fmla="*/ 11485 h 11486"/>
                <a:gd name="T10" fmla="*/ 721 w 3970"/>
                <a:gd name="T11" fmla="*/ 11485 h 11486"/>
                <a:gd name="T12" fmla="*/ 1384 w 3970"/>
                <a:gd name="T13" fmla="*/ 4872 h 11486"/>
              </a:gdLst>
              <a:ahLst/>
              <a:cxnLst>
                <a:cxn ang="0">
                  <a:pos x="T0" y="T1"/>
                </a:cxn>
                <a:cxn ang="0">
                  <a:pos x="T2" y="T3"/>
                </a:cxn>
                <a:cxn ang="0">
                  <a:pos x="T4" y="T5"/>
                </a:cxn>
                <a:cxn ang="0">
                  <a:pos x="T6" y="T7"/>
                </a:cxn>
                <a:cxn ang="0">
                  <a:pos x="T8" y="T9"/>
                </a:cxn>
                <a:cxn ang="0">
                  <a:pos x="T10" y="T11"/>
                </a:cxn>
                <a:cxn ang="0">
                  <a:pos x="T12" y="T13"/>
                </a:cxn>
              </a:cxnLst>
              <a:rect l="0" t="0" r="r" b="b"/>
              <a:pathLst>
                <a:path w="3970" h="11486">
                  <a:moveTo>
                    <a:pt x="1384" y="4872"/>
                  </a:moveTo>
                  <a:cubicBezTo>
                    <a:pt x="1922" y="2626"/>
                    <a:pt x="3289" y="1255"/>
                    <a:pt x="3969" y="691"/>
                  </a:cubicBezTo>
                  <a:cubicBezTo>
                    <a:pt x="3180" y="370"/>
                    <a:pt x="2235" y="116"/>
                    <a:pt x="1111" y="0"/>
                  </a:cubicBezTo>
                  <a:cubicBezTo>
                    <a:pt x="931" y="837"/>
                    <a:pt x="579" y="2632"/>
                    <a:pt x="320" y="4927"/>
                  </a:cubicBezTo>
                  <a:cubicBezTo>
                    <a:pt x="0" y="7759"/>
                    <a:pt x="49" y="10805"/>
                    <a:pt x="64" y="11485"/>
                  </a:cubicBezTo>
                  <a:lnTo>
                    <a:pt x="721" y="11485"/>
                  </a:lnTo>
                  <a:cubicBezTo>
                    <a:pt x="694" y="10840"/>
                    <a:pt x="625" y="8046"/>
                    <a:pt x="1384" y="4872"/>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164" name="Freeform 10"/>
            <p:cNvSpPr>
              <a:spLocks noChangeArrowheads="1"/>
            </p:cNvSpPr>
            <p:nvPr/>
          </p:nvSpPr>
          <p:spPr bwMode="gray">
            <a:xfrm>
              <a:off x="4651374" y="630240"/>
              <a:ext cx="2251076" cy="3494086"/>
            </a:xfrm>
            <a:custGeom>
              <a:avLst/>
              <a:gdLst>
                <a:gd name="T0" fmla="*/ 4639 w 6254"/>
                <a:gd name="T1" fmla="*/ 0 h 9708"/>
                <a:gd name="T2" fmla="*/ 1418 w 6254"/>
                <a:gd name="T3" fmla="*/ 3484 h 9708"/>
                <a:gd name="T4" fmla="*/ 0 w 6254"/>
                <a:gd name="T5" fmla="*/ 9707 h 9708"/>
                <a:gd name="T6" fmla="*/ 643 w 6254"/>
                <a:gd name="T7" fmla="*/ 9707 h 9708"/>
                <a:gd name="T8" fmla="*/ 2290 w 6254"/>
                <a:gd name="T9" fmla="*/ 4824 h 9708"/>
                <a:gd name="T10" fmla="*/ 6253 w 6254"/>
                <a:gd name="T11" fmla="*/ 1810 h 9708"/>
                <a:gd name="T12" fmla="*/ 4639 w 6254"/>
                <a:gd name="T13" fmla="*/ 0 h 9708"/>
              </a:gdLst>
              <a:ahLst/>
              <a:cxnLst>
                <a:cxn ang="0">
                  <a:pos x="T0" y="T1"/>
                </a:cxn>
                <a:cxn ang="0">
                  <a:pos x="T2" y="T3"/>
                </a:cxn>
                <a:cxn ang="0">
                  <a:pos x="T4" y="T5"/>
                </a:cxn>
                <a:cxn ang="0">
                  <a:pos x="T6" y="T7"/>
                </a:cxn>
                <a:cxn ang="0">
                  <a:pos x="T8" y="T9"/>
                </a:cxn>
                <a:cxn ang="0">
                  <a:pos x="T10" y="T11"/>
                </a:cxn>
                <a:cxn ang="0">
                  <a:pos x="T12" y="T13"/>
                </a:cxn>
              </a:cxnLst>
              <a:rect l="0" t="0" r="r" b="b"/>
              <a:pathLst>
                <a:path w="6254" h="9708">
                  <a:moveTo>
                    <a:pt x="4639" y="0"/>
                  </a:moveTo>
                  <a:cubicBezTo>
                    <a:pt x="3850" y="573"/>
                    <a:pt x="2326" y="1822"/>
                    <a:pt x="1418" y="3484"/>
                  </a:cubicBezTo>
                  <a:cubicBezTo>
                    <a:pt x="289" y="5545"/>
                    <a:pt x="41" y="8976"/>
                    <a:pt x="0" y="9707"/>
                  </a:cubicBezTo>
                  <a:lnTo>
                    <a:pt x="643" y="9707"/>
                  </a:lnTo>
                  <a:cubicBezTo>
                    <a:pt x="643" y="9707"/>
                    <a:pt x="560" y="7085"/>
                    <a:pt x="2290" y="4824"/>
                  </a:cubicBezTo>
                  <a:cubicBezTo>
                    <a:pt x="4020" y="2563"/>
                    <a:pt x="6253" y="1810"/>
                    <a:pt x="6253" y="1810"/>
                  </a:cubicBezTo>
                  <a:cubicBezTo>
                    <a:pt x="6253" y="1810"/>
                    <a:pt x="5812" y="908"/>
                    <a:pt x="4639" y="0"/>
                  </a:cubicBezTo>
                </a:path>
              </a:pathLst>
            </a:custGeom>
            <a:grpFill/>
            <a:ln w="5715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165" name="Right Arrow 164"/>
          <p:cNvSpPr>
            <a:spLocks noChangeAspect="1"/>
          </p:cNvSpPr>
          <p:nvPr/>
        </p:nvSpPr>
        <p:spPr>
          <a:xfrm>
            <a:off x="1147063" y="2549438"/>
            <a:ext cx="407941"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6" name="Right Arrow 165"/>
          <p:cNvSpPr>
            <a:spLocks noChangeAspect="1"/>
          </p:cNvSpPr>
          <p:nvPr/>
        </p:nvSpPr>
        <p:spPr>
          <a:xfrm>
            <a:off x="1149222" y="1131385"/>
            <a:ext cx="405783" cy="226257"/>
          </a:xfrm>
          <a:prstGeom prs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7" name="Left-Right Arrow 166"/>
          <p:cNvSpPr>
            <a:spLocks noChangeAspect="1"/>
          </p:cNvSpPr>
          <p:nvPr/>
        </p:nvSpPr>
        <p:spPr>
          <a:xfrm>
            <a:off x="5481182" y="1662945"/>
            <a:ext cx="559781"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68" name="Left-Right Arrow 167"/>
          <p:cNvSpPr>
            <a:spLocks noChangeAspect="1"/>
          </p:cNvSpPr>
          <p:nvPr/>
        </p:nvSpPr>
        <p:spPr>
          <a:xfrm>
            <a:off x="5481178" y="2734532"/>
            <a:ext cx="559780" cy="226356"/>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170" name="TextBox 169"/>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71" name="Group 170"/>
          <p:cNvGrpSpPr/>
          <p:nvPr/>
        </p:nvGrpSpPr>
        <p:grpSpPr>
          <a:xfrm>
            <a:off x="7972484" y="1116828"/>
            <a:ext cx="774094" cy="503442"/>
            <a:chOff x="7464311" y="1754528"/>
            <a:chExt cx="705642" cy="458923"/>
          </a:xfrm>
        </p:grpSpPr>
        <p:sp>
          <p:nvSpPr>
            <p:cNvPr id="172" name="TextBox 171"/>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73" name="Group 172"/>
            <p:cNvGrpSpPr>
              <a:grpSpLocks noChangeAspect="1"/>
            </p:cNvGrpSpPr>
            <p:nvPr/>
          </p:nvGrpSpPr>
          <p:grpSpPr>
            <a:xfrm>
              <a:off x="7746333" y="1754528"/>
              <a:ext cx="136131" cy="146304"/>
              <a:chOff x="9513888" y="857377"/>
              <a:chExt cx="925512" cy="1084136"/>
            </a:xfrm>
          </p:grpSpPr>
          <p:sp>
            <p:nvSpPr>
              <p:cNvPr id="174"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5"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76" name="Group 175"/>
          <p:cNvGrpSpPr/>
          <p:nvPr/>
        </p:nvGrpSpPr>
        <p:grpSpPr>
          <a:xfrm>
            <a:off x="8005015" y="1734301"/>
            <a:ext cx="709029" cy="494662"/>
            <a:chOff x="7493965" y="2321563"/>
            <a:chExt cx="646331" cy="450920"/>
          </a:xfrm>
        </p:grpSpPr>
        <p:sp>
          <p:nvSpPr>
            <p:cNvPr id="177" name="TextBox 176"/>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178" name="Group 177"/>
            <p:cNvGrpSpPr>
              <a:grpSpLocks noChangeAspect="1"/>
            </p:cNvGrpSpPr>
            <p:nvPr/>
          </p:nvGrpSpPr>
          <p:grpSpPr>
            <a:xfrm>
              <a:off x="7746333" y="2321563"/>
              <a:ext cx="136131" cy="146304"/>
              <a:chOff x="9513888" y="857377"/>
              <a:chExt cx="925512" cy="1084136"/>
            </a:xfrm>
          </p:grpSpPr>
          <p:sp>
            <p:nvSpPr>
              <p:cNvPr id="179"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0"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1" name="Group 180"/>
          <p:cNvGrpSpPr/>
          <p:nvPr/>
        </p:nvGrpSpPr>
        <p:grpSpPr>
          <a:xfrm>
            <a:off x="8027877" y="4185737"/>
            <a:ext cx="663308" cy="385508"/>
            <a:chOff x="7514806" y="4571547"/>
            <a:chExt cx="604653" cy="351418"/>
          </a:xfrm>
        </p:grpSpPr>
        <p:sp>
          <p:nvSpPr>
            <p:cNvPr id="182" name="TextBox 181"/>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183" name="Group 182"/>
            <p:cNvGrpSpPr>
              <a:grpSpLocks noChangeAspect="1"/>
            </p:cNvGrpSpPr>
            <p:nvPr/>
          </p:nvGrpSpPr>
          <p:grpSpPr>
            <a:xfrm>
              <a:off x="7746332" y="4571547"/>
              <a:ext cx="136132" cy="146304"/>
              <a:chOff x="7757193" y="4571548"/>
              <a:chExt cx="94500" cy="101561"/>
            </a:xfrm>
          </p:grpSpPr>
          <p:sp>
            <p:nvSpPr>
              <p:cNvPr id="184"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85"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6" name="Group 185"/>
          <p:cNvGrpSpPr/>
          <p:nvPr/>
        </p:nvGrpSpPr>
        <p:grpSpPr>
          <a:xfrm>
            <a:off x="8042823" y="3568101"/>
            <a:ext cx="633413" cy="503604"/>
            <a:chOff x="7528430" y="4018928"/>
            <a:chExt cx="577401" cy="459071"/>
          </a:xfrm>
        </p:grpSpPr>
        <p:sp>
          <p:nvSpPr>
            <p:cNvPr id="187" name="TextBox 186"/>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188" name="Group 187"/>
            <p:cNvGrpSpPr>
              <a:grpSpLocks noChangeAspect="1"/>
            </p:cNvGrpSpPr>
            <p:nvPr/>
          </p:nvGrpSpPr>
          <p:grpSpPr>
            <a:xfrm>
              <a:off x="7746332" y="4018928"/>
              <a:ext cx="136132" cy="146304"/>
              <a:chOff x="7757193" y="4018929"/>
              <a:chExt cx="94500" cy="101561"/>
            </a:xfrm>
          </p:grpSpPr>
          <p:sp>
            <p:nvSpPr>
              <p:cNvPr id="189"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0"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1" name="Group 190"/>
          <p:cNvGrpSpPr/>
          <p:nvPr/>
        </p:nvGrpSpPr>
        <p:grpSpPr>
          <a:xfrm>
            <a:off x="8061287" y="2955740"/>
            <a:ext cx="596485" cy="498330"/>
            <a:chOff x="7545261" y="3462851"/>
            <a:chExt cx="543739" cy="454263"/>
          </a:xfrm>
        </p:grpSpPr>
        <p:sp>
          <p:nvSpPr>
            <p:cNvPr id="192" name="TextBox 191"/>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193" name="Group 192"/>
            <p:cNvGrpSpPr>
              <a:grpSpLocks noChangeAspect="1"/>
            </p:cNvGrpSpPr>
            <p:nvPr/>
          </p:nvGrpSpPr>
          <p:grpSpPr>
            <a:xfrm>
              <a:off x="7746332" y="3462851"/>
              <a:ext cx="136132" cy="146304"/>
              <a:chOff x="7757193" y="3462852"/>
              <a:chExt cx="94500" cy="101561"/>
            </a:xfrm>
          </p:grpSpPr>
          <p:sp>
            <p:nvSpPr>
              <p:cNvPr id="194"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95"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96" name="Group 195"/>
          <p:cNvGrpSpPr/>
          <p:nvPr/>
        </p:nvGrpSpPr>
        <p:grpSpPr>
          <a:xfrm>
            <a:off x="7986549" y="2342995"/>
            <a:ext cx="745957" cy="498714"/>
            <a:chOff x="7477132" y="2868914"/>
            <a:chExt cx="679993" cy="454613"/>
          </a:xfrm>
        </p:grpSpPr>
        <p:sp>
          <p:nvSpPr>
            <p:cNvPr id="197" name="TextBox 196"/>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198" name="Group 197"/>
            <p:cNvGrpSpPr>
              <a:grpSpLocks noChangeAspect="1"/>
            </p:cNvGrpSpPr>
            <p:nvPr/>
          </p:nvGrpSpPr>
          <p:grpSpPr>
            <a:xfrm>
              <a:off x="7746332" y="2868914"/>
              <a:ext cx="136132" cy="146304"/>
              <a:chOff x="7757193" y="2901277"/>
              <a:chExt cx="94500" cy="101561"/>
            </a:xfrm>
          </p:grpSpPr>
          <p:sp>
            <p:nvSpPr>
              <p:cNvPr id="199"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0"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01" name="Group 200"/>
          <p:cNvGrpSpPr/>
          <p:nvPr/>
        </p:nvGrpSpPr>
        <p:grpSpPr>
          <a:xfrm>
            <a:off x="8005015" y="500589"/>
            <a:ext cx="709029" cy="502206"/>
            <a:chOff x="7493965" y="1212272"/>
            <a:chExt cx="646331" cy="457797"/>
          </a:xfrm>
        </p:grpSpPr>
        <p:sp>
          <p:nvSpPr>
            <p:cNvPr id="202" name="TextBox 201"/>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203" name="Group 202"/>
            <p:cNvGrpSpPr/>
            <p:nvPr/>
          </p:nvGrpSpPr>
          <p:grpSpPr>
            <a:xfrm>
              <a:off x="7745425" y="1212272"/>
              <a:ext cx="137946" cy="148252"/>
              <a:chOff x="7757194" y="1235617"/>
              <a:chExt cx="94500" cy="101561"/>
            </a:xfrm>
          </p:grpSpPr>
          <p:sp>
            <p:nvSpPr>
              <p:cNvPr id="204"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05"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207" name="Rounded Rectangle 20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8" name="Rounded Rectangle 207"/>
          <p:cNvSpPr>
            <a:spLocks noChangeAspect="1"/>
          </p:cNvSpPr>
          <p:nvPr/>
        </p:nvSpPr>
        <p:spPr>
          <a:xfrm>
            <a:off x="1462611" y="4024906"/>
            <a:ext cx="6233589" cy="278535"/>
          </a:xfrm>
          <a:prstGeom prst="roundRect">
            <a:avLst>
              <a:gd name="adj" fmla="val 50000"/>
            </a:avLst>
          </a:prstGeom>
          <a:solidFill>
            <a:srgbClr val="5F6062">
              <a:lumMod val="75000"/>
            </a:srgbClr>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209" name="Rectangle 208"/>
          <p:cNvSpPr>
            <a:spLocks noChangeAspect="1"/>
          </p:cNvSpPr>
          <p:nvPr/>
        </p:nvSpPr>
        <p:spPr>
          <a:xfrm>
            <a:off x="1633404" y="4054413"/>
            <a:ext cx="1308200"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Platform Services </a:t>
            </a:r>
          </a:p>
        </p:txBody>
      </p:sp>
      <p:sp>
        <p:nvSpPr>
          <p:cNvPr id="211" name="TextBox 210"/>
          <p:cNvSpPr txBox="1"/>
          <p:nvPr/>
        </p:nvSpPr>
        <p:spPr>
          <a:xfrm>
            <a:off x="4919606" y="4063026"/>
            <a:ext cx="105917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DEVELOPMENT</a:t>
            </a:r>
          </a:p>
        </p:txBody>
      </p:sp>
      <p:grpSp>
        <p:nvGrpSpPr>
          <p:cNvPr id="212" name="Group 211"/>
          <p:cNvGrpSpPr/>
          <p:nvPr/>
        </p:nvGrpSpPr>
        <p:grpSpPr>
          <a:xfrm flipH="1">
            <a:off x="4763754" y="4089914"/>
            <a:ext cx="186690" cy="132361"/>
            <a:chOff x="8937625" y="2709863"/>
            <a:chExt cx="1831976" cy="1298574"/>
          </a:xfrm>
          <a:solidFill>
            <a:srgbClr val="BFBFBF"/>
          </a:solidFill>
        </p:grpSpPr>
        <p:sp>
          <p:nvSpPr>
            <p:cNvPr id="213" name="Freeform 5"/>
            <p:cNvSpPr>
              <a:spLocks/>
            </p:cNvSpPr>
            <p:nvPr/>
          </p:nvSpPr>
          <p:spPr bwMode="auto">
            <a:xfrm>
              <a:off x="8937625" y="3844925"/>
              <a:ext cx="1831976" cy="163512"/>
            </a:xfrm>
            <a:custGeom>
              <a:avLst/>
              <a:gdLst>
                <a:gd name="T0" fmla="*/ 419 w 430"/>
                <a:gd name="T1" fmla="*/ 0 h 38"/>
                <a:gd name="T2" fmla="*/ 253 w 430"/>
                <a:gd name="T3" fmla="*/ 0 h 38"/>
                <a:gd name="T4" fmla="*/ 242 w 430"/>
                <a:gd name="T5" fmla="*/ 11 h 38"/>
                <a:gd name="T6" fmla="*/ 188 w 430"/>
                <a:gd name="T7" fmla="*/ 11 h 38"/>
                <a:gd name="T8" fmla="*/ 177 w 430"/>
                <a:gd name="T9" fmla="*/ 0 h 38"/>
                <a:gd name="T10" fmla="*/ 11 w 430"/>
                <a:gd name="T11" fmla="*/ 0 h 38"/>
                <a:gd name="T12" fmla="*/ 0 w 430"/>
                <a:gd name="T13" fmla="*/ 11 h 38"/>
                <a:gd name="T14" fmla="*/ 0 w 430"/>
                <a:gd name="T15" fmla="*/ 26 h 38"/>
                <a:gd name="T16" fmla="*/ 11 w 430"/>
                <a:gd name="T17" fmla="*/ 38 h 38"/>
                <a:gd name="T18" fmla="*/ 419 w 430"/>
                <a:gd name="T19" fmla="*/ 38 h 38"/>
                <a:gd name="T20" fmla="*/ 430 w 430"/>
                <a:gd name="T21" fmla="*/ 26 h 38"/>
                <a:gd name="T22" fmla="*/ 430 w 430"/>
                <a:gd name="T23" fmla="*/ 11 h 38"/>
                <a:gd name="T24" fmla="*/ 419 w 430"/>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38">
                  <a:moveTo>
                    <a:pt x="419" y="0"/>
                  </a:moveTo>
                  <a:cubicBezTo>
                    <a:pt x="253" y="0"/>
                    <a:pt x="253" y="0"/>
                    <a:pt x="253" y="0"/>
                  </a:cubicBezTo>
                  <a:cubicBezTo>
                    <a:pt x="253" y="6"/>
                    <a:pt x="249" y="11"/>
                    <a:pt x="242" y="11"/>
                  </a:cubicBezTo>
                  <a:cubicBezTo>
                    <a:pt x="188" y="11"/>
                    <a:pt x="188" y="11"/>
                    <a:pt x="188" y="11"/>
                  </a:cubicBezTo>
                  <a:cubicBezTo>
                    <a:pt x="181" y="11"/>
                    <a:pt x="177" y="6"/>
                    <a:pt x="177" y="0"/>
                  </a:cubicBezTo>
                  <a:cubicBezTo>
                    <a:pt x="11" y="0"/>
                    <a:pt x="11" y="0"/>
                    <a:pt x="11" y="0"/>
                  </a:cubicBezTo>
                  <a:cubicBezTo>
                    <a:pt x="5" y="0"/>
                    <a:pt x="0" y="5"/>
                    <a:pt x="0" y="11"/>
                  </a:cubicBezTo>
                  <a:cubicBezTo>
                    <a:pt x="0" y="26"/>
                    <a:pt x="0" y="26"/>
                    <a:pt x="0" y="26"/>
                  </a:cubicBezTo>
                  <a:cubicBezTo>
                    <a:pt x="0" y="33"/>
                    <a:pt x="5" y="38"/>
                    <a:pt x="11" y="38"/>
                  </a:cubicBezTo>
                  <a:cubicBezTo>
                    <a:pt x="419" y="38"/>
                    <a:pt x="419" y="38"/>
                    <a:pt x="419" y="38"/>
                  </a:cubicBezTo>
                  <a:cubicBezTo>
                    <a:pt x="425" y="38"/>
                    <a:pt x="430" y="33"/>
                    <a:pt x="430" y="26"/>
                  </a:cubicBezTo>
                  <a:cubicBezTo>
                    <a:pt x="430" y="11"/>
                    <a:pt x="430" y="11"/>
                    <a:pt x="430" y="11"/>
                  </a:cubicBezTo>
                  <a:cubicBezTo>
                    <a:pt x="430" y="5"/>
                    <a:pt x="425" y="0"/>
                    <a:pt x="4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4" name="Freeform 6"/>
            <p:cNvSpPr>
              <a:spLocks noEditPoints="1"/>
            </p:cNvSpPr>
            <p:nvPr/>
          </p:nvSpPr>
          <p:spPr bwMode="auto">
            <a:xfrm>
              <a:off x="9048750" y="2709863"/>
              <a:ext cx="1609725" cy="1084262"/>
            </a:xfrm>
            <a:custGeom>
              <a:avLst/>
              <a:gdLst>
                <a:gd name="T0" fmla="*/ 343 w 378"/>
                <a:gd name="T1" fmla="*/ 254 h 254"/>
                <a:gd name="T2" fmla="*/ 35 w 378"/>
                <a:gd name="T3" fmla="*/ 254 h 254"/>
                <a:gd name="T4" fmla="*/ 0 w 378"/>
                <a:gd name="T5" fmla="*/ 219 h 254"/>
                <a:gd name="T6" fmla="*/ 0 w 378"/>
                <a:gd name="T7" fmla="*/ 35 h 254"/>
                <a:gd name="T8" fmla="*/ 35 w 378"/>
                <a:gd name="T9" fmla="*/ 0 h 254"/>
                <a:gd name="T10" fmla="*/ 343 w 378"/>
                <a:gd name="T11" fmla="*/ 0 h 254"/>
                <a:gd name="T12" fmla="*/ 378 w 378"/>
                <a:gd name="T13" fmla="*/ 35 h 254"/>
                <a:gd name="T14" fmla="*/ 378 w 378"/>
                <a:gd name="T15" fmla="*/ 219 h 254"/>
                <a:gd name="T16" fmla="*/ 343 w 378"/>
                <a:gd name="T17" fmla="*/ 254 h 254"/>
                <a:gd name="T18" fmla="*/ 35 w 378"/>
                <a:gd name="T19" fmla="*/ 24 h 254"/>
                <a:gd name="T20" fmla="*/ 24 w 378"/>
                <a:gd name="T21" fmla="*/ 35 h 254"/>
                <a:gd name="T22" fmla="*/ 24 w 378"/>
                <a:gd name="T23" fmla="*/ 219 h 254"/>
                <a:gd name="T24" fmla="*/ 35 w 378"/>
                <a:gd name="T25" fmla="*/ 230 h 254"/>
                <a:gd name="T26" fmla="*/ 343 w 378"/>
                <a:gd name="T27" fmla="*/ 230 h 254"/>
                <a:gd name="T28" fmla="*/ 354 w 378"/>
                <a:gd name="T29" fmla="*/ 219 h 254"/>
                <a:gd name="T30" fmla="*/ 354 w 378"/>
                <a:gd name="T31" fmla="*/ 35 h 254"/>
                <a:gd name="T32" fmla="*/ 343 w 378"/>
                <a:gd name="T33" fmla="*/ 24 h 254"/>
                <a:gd name="T34" fmla="*/ 35 w 378"/>
                <a:gd name="T35"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254">
                  <a:moveTo>
                    <a:pt x="343" y="254"/>
                  </a:moveTo>
                  <a:cubicBezTo>
                    <a:pt x="35" y="254"/>
                    <a:pt x="35" y="254"/>
                    <a:pt x="35" y="254"/>
                  </a:cubicBezTo>
                  <a:cubicBezTo>
                    <a:pt x="15" y="254"/>
                    <a:pt x="0" y="238"/>
                    <a:pt x="0" y="219"/>
                  </a:cubicBezTo>
                  <a:cubicBezTo>
                    <a:pt x="0" y="35"/>
                    <a:pt x="0" y="35"/>
                    <a:pt x="0" y="35"/>
                  </a:cubicBezTo>
                  <a:cubicBezTo>
                    <a:pt x="0" y="16"/>
                    <a:pt x="15" y="0"/>
                    <a:pt x="35" y="0"/>
                  </a:cubicBezTo>
                  <a:cubicBezTo>
                    <a:pt x="343" y="0"/>
                    <a:pt x="343" y="0"/>
                    <a:pt x="343" y="0"/>
                  </a:cubicBezTo>
                  <a:cubicBezTo>
                    <a:pt x="363" y="0"/>
                    <a:pt x="378" y="16"/>
                    <a:pt x="378" y="35"/>
                  </a:cubicBezTo>
                  <a:cubicBezTo>
                    <a:pt x="378" y="219"/>
                    <a:pt x="378" y="219"/>
                    <a:pt x="378" y="219"/>
                  </a:cubicBezTo>
                  <a:cubicBezTo>
                    <a:pt x="378" y="238"/>
                    <a:pt x="363" y="254"/>
                    <a:pt x="343" y="254"/>
                  </a:cubicBezTo>
                  <a:close/>
                  <a:moveTo>
                    <a:pt x="35" y="24"/>
                  </a:moveTo>
                  <a:cubicBezTo>
                    <a:pt x="29" y="24"/>
                    <a:pt x="24" y="29"/>
                    <a:pt x="24" y="35"/>
                  </a:cubicBezTo>
                  <a:cubicBezTo>
                    <a:pt x="24" y="219"/>
                    <a:pt x="24" y="219"/>
                    <a:pt x="24" y="219"/>
                  </a:cubicBezTo>
                  <a:cubicBezTo>
                    <a:pt x="24" y="225"/>
                    <a:pt x="29" y="230"/>
                    <a:pt x="35" y="230"/>
                  </a:cubicBezTo>
                  <a:cubicBezTo>
                    <a:pt x="343" y="230"/>
                    <a:pt x="343" y="230"/>
                    <a:pt x="343" y="230"/>
                  </a:cubicBezTo>
                  <a:cubicBezTo>
                    <a:pt x="349" y="230"/>
                    <a:pt x="354" y="225"/>
                    <a:pt x="354" y="219"/>
                  </a:cubicBezTo>
                  <a:cubicBezTo>
                    <a:pt x="354" y="35"/>
                    <a:pt x="354" y="35"/>
                    <a:pt x="354" y="35"/>
                  </a:cubicBezTo>
                  <a:cubicBezTo>
                    <a:pt x="354" y="29"/>
                    <a:pt x="349" y="24"/>
                    <a:pt x="343" y="24"/>
                  </a:cubicBezTo>
                  <a:lnTo>
                    <a:pt x="3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5" name="Freeform 7"/>
            <p:cNvSpPr>
              <a:spLocks/>
            </p:cNvSpPr>
            <p:nvPr/>
          </p:nvSpPr>
          <p:spPr bwMode="auto">
            <a:xfrm>
              <a:off x="9436100" y="3086100"/>
              <a:ext cx="301625" cy="336550"/>
            </a:xfrm>
            <a:custGeom>
              <a:avLst/>
              <a:gdLst>
                <a:gd name="T0" fmla="*/ 190 w 190"/>
                <a:gd name="T1" fmla="*/ 158 h 212"/>
                <a:gd name="T2" fmla="*/ 190 w 190"/>
                <a:gd name="T3" fmla="*/ 212 h 212"/>
                <a:gd name="T4" fmla="*/ 0 w 190"/>
                <a:gd name="T5" fmla="*/ 129 h 212"/>
                <a:gd name="T6" fmla="*/ 0 w 190"/>
                <a:gd name="T7" fmla="*/ 83 h 212"/>
                <a:gd name="T8" fmla="*/ 190 w 190"/>
                <a:gd name="T9" fmla="*/ 0 h 212"/>
                <a:gd name="T10" fmla="*/ 190 w 190"/>
                <a:gd name="T11" fmla="*/ 53 h 212"/>
                <a:gd name="T12" fmla="*/ 59 w 190"/>
                <a:gd name="T13" fmla="*/ 105 h 212"/>
                <a:gd name="T14" fmla="*/ 190 w 190"/>
                <a:gd name="T15" fmla="*/ 15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12">
                  <a:moveTo>
                    <a:pt x="190" y="158"/>
                  </a:moveTo>
                  <a:lnTo>
                    <a:pt x="190" y="212"/>
                  </a:lnTo>
                  <a:lnTo>
                    <a:pt x="0" y="129"/>
                  </a:lnTo>
                  <a:lnTo>
                    <a:pt x="0" y="83"/>
                  </a:lnTo>
                  <a:lnTo>
                    <a:pt x="190" y="0"/>
                  </a:lnTo>
                  <a:lnTo>
                    <a:pt x="190" y="53"/>
                  </a:lnTo>
                  <a:lnTo>
                    <a:pt x="59" y="105"/>
                  </a:lnTo>
                  <a:lnTo>
                    <a:pt x="19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6" name="Freeform 8"/>
            <p:cNvSpPr>
              <a:spLocks/>
            </p:cNvSpPr>
            <p:nvPr/>
          </p:nvSpPr>
          <p:spPr bwMode="auto">
            <a:xfrm>
              <a:off x="9775825" y="3025775"/>
              <a:ext cx="153988" cy="452437"/>
            </a:xfrm>
            <a:custGeom>
              <a:avLst/>
              <a:gdLst>
                <a:gd name="T0" fmla="*/ 35 w 36"/>
                <a:gd name="T1" fmla="*/ 14 h 106"/>
                <a:gd name="T2" fmla="*/ 15 w 36"/>
                <a:gd name="T3" fmla="*/ 95 h 106"/>
                <a:gd name="T4" fmla="*/ 14 w 36"/>
                <a:gd name="T5" fmla="*/ 101 h 106"/>
                <a:gd name="T6" fmla="*/ 11 w 36"/>
                <a:gd name="T7" fmla="*/ 105 h 106"/>
                <a:gd name="T8" fmla="*/ 7 w 36"/>
                <a:gd name="T9" fmla="*/ 106 h 106"/>
                <a:gd name="T10" fmla="*/ 0 w 36"/>
                <a:gd name="T11" fmla="*/ 100 h 106"/>
                <a:gd name="T12" fmla="*/ 1 w 36"/>
                <a:gd name="T13" fmla="*/ 92 h 106"/>
                <a:gd name="T14" fmla="*/ 21 w 36"/>
                <a:gd name="T15" fmla="*/ 11 h 106"/>
                <a:gd name="T16" fmla="*/ 24 w 36"/>
                <a:gd name="T17" fmla="*/ 2 h 106"/>
                <a:gd name="T18" fmla="*/ 29 w 36"/>
                <a:gd name="T19" fmla="*/ 0 h 106"/>
                <a:gd name="T20" fmla="*/ 35 w 36"/>
                <a:gd name="T21" fmla="*/ 1 h 106"/>
                <a:gd name="T22" fmla="*/ 36 w 36"/>
                <a:gd name="T23" fmla="*/ 6 h 106"/>
                <a:gd name="T24" fmla="*/ 35 w 36"/>
                <a:gd name="T25"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6">
                  <a:moveTo>
                    <a:pt x="35" y="14"/>
                  </a:moveTo>
                  <a:cubicBezTo>
                    <a:pt x="15" y="95"/>
                    <a:pt x="15" y="95"/>
                    <a:pt x="15" y="95"/>
                  </a:cubicBezTo>
                  <a:cubicBezTo>
                    <a:pt x="15" y="98"/>
                    <a:pt x="14" y="100"/>
                    <a:pt x="14" y="101"/>
                  </a:cubicBezTo>
                  <a:cubicBezTo>
                    <a:pt x="13" y="103"/>
                    <a:pt x="12" y="104"/>
                    <a:pt x="11" y="105"/>
                  </a:cubicBezTo>
                  <a:cubicBezTo>
                    <a:pt x="10" y="106"/>
                    <a:pt x="9" y="106"/>
                    <a:pt x="7" y="106"/>
                  </a:cubicBezTo>
                  <a:cubicBezTo>
                    <a:pt x="2" y="106"/>
                    <a:pt x="0" y="104"/>
                    <a:pt x="0" y="100"/>
                  </a:cubicBezTo>
                  <a:cubicBezTo>
                    <a:pt x="0" y="99"/>
                    <a:pt x="0" y="96"/>
                    <a:pt x="1" y="92"/>
                  </a:cubicBezTo>
                  <a:cubicBezTo>
                    <a:pt x="21" y="11"/>
                    <a:pt x="21" y="11"/>
                    <a:pt x="21" y="11"/>
                  </a:cubicBezTo>
                  <a:cubicBezTo>
                    <a:pt x="22" y="7"/>
                    <a:pt x="23" y="4"/>
                    <a:pt x="24" y="2"/>
                  </a:cubicBezTo>
                  <a:cubicBezTo>
                    <a:pt x="25" y="1"/>
                    <a:pt x="26" y="0"/>
                    <a:pt x="29" y="0"/>
                  </a:cubicBezTo>
                  <a:cubicBezTo>
                    <a:pt x="31" y="0"/>
                    <a:pt x="33" y="0"/>
                    <a:pt x="35" y="1"/>
                  </a:cubicBezTo>
                  <a:cubicBezTo>
                    <a:pt x="36" y="3"/>
                    <a:pt x="36" y="4"/>
                    <a:pt x="36" y="6"/>
                  </a:cubicBezTo>
                  <a:cubicBezTo>
                    <a:pt x="36" y="7"/>
                    <a:pt x="36" y="10"/>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17" name="Freeform 9"/>
            <p:cNvSpPr>
              <a:spLocks/>
            </p:cNvSpPr>
            <p:nvPr/>
          </p:nvSpPr>
          <p:spPr bwMode="auto">
            <a:xfrm>
              <a:off x="9967913" y="3089275"/>
              <a:ext cx="303213" cy="333375"/>
            </a:xfrm>
            <a:custGeom>
              <a:avLst/>
              <a:gdLst>
                <a:gd name="T0" fmla="*/ 191 w 191"/>
                <a:gd name="T1" fmla="*/ 127 h 210"/>
                <a:gd name="T2" fmla="*/ 0 w 191"/>
                <a:gd name="T3" fmla="*/ 210 h 210"/>
                <a:gd name="T4" fmla="*/ 0 w 191"/>
                <a:gd name="T5" fmla="*/ 156 h 210"/>
                <a:gd name="T6" fmla="*/ 132 w 191"/>
                <a:gd name="T7" fmla="*/ 105 h 210"/>
                <a:gd name="T8" fmla="*/ 0 w 191"/>
                <a:gd name="T9" fmla="*/ 51 h 210"/>
                <a:gd name="T10" fmla="*/ 0 w 191"/>
                <a:gd name="T11" fmla="*/ 0 h 210"/>
                <a:gd name="T12" fmla="*/ 191 w 191"/>
                <a:gd name="T13" fmla="*/ 81 h 210"/>
                <a:gd name="T14" fmla="*/ 191 w 191"/>
                <a:gd name="T15" fmla="*/ 127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10">
                  <a:moveTo>
                    <a:pt x="191" y="127"/>
                  </a:moveTo>
                  <a:lnTo>
                    <a:pt x="0" y="210"/>
                  </a:lnTo>
                  <a:lnTo>
                    <a:pt x="0" y="156"/>
                  </a:lnTo>
                  <a:lnTo>
                    <a:pt x="132" y="105"/>
                  </a:lnTo>
                  <a:lnTo>
                    <a:pt x="0" y="51"/>
                  </a:lnTo>
                  <a:lnTo>
                    <a:pt x="0" y="0"/>
                  </a:lnTo>
                  <a:lnTo>
                    <a:pt x="191" y="81"/>
                  </a:lnTo>
                  <a:lnTo>
                    <a:pt x="19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18" name="TextBox 217"/>
          <p:cNvSpPr txBox="1">
            <a:spLocks noChangeAspect="1"/>
          </p:cNvSpPr>
          <p:nvPr/>
        </p:nvSpPr>
        <p:spPr>
          <a:xfrm>
            <a:off x="3558353" y="4063027"/>
            <a:ext cx="567838" cy="21940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a:t>
            </a:r>
          </a:p>
        </p:txBody>
      </p:sp>
      <p:grpSp>
        <p:nvGrpSpPr>
          <p:cNvPr id="219" name="Group 218"/>
          <p:cNvGrpSpPr>
            <a:grpSpLocks noChangeAspect="1"/>
          </p:cNvGrpSpPr>
          <p:nvPr/>
        </p:nvGrpSpPr>
        <p:grpSpPr>
          <a:xfrm>
            <a:off x="3367979" y="4091833"/>
            <a:ext cx="180693" cy="128530"/>
            <a:chOff x="9043988" y="877888"/>
            <a:chExt cx="868362" cy="617537"/>
          </a:xfrm>
          <a:solidFill>
            <a:srgbClr val="BFBFBF"/>
          </a:solidFill>
        </p:grpSpPr>
        <p:sp>
          <p:nvSpPr>
            <p:cNvPr id="220" name="Freeform 33"/>
            <p:cNvSpPr>
              <a:spLocks/>
            </p:cNvSpPr>
            <p:nvPr/>
          </p:nvSpPr>
          <p:spPr bwMode="auto">
            <a:xfrm>
              <a:off x="9043988"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1" name="Freeform 34"/>
            <p:cNvSpPr>
              <a:spLocks noEditPoints="1"/>
            </p:cNvSpPr>
            <p:nvPr/>
          </p:nvSpPr>
          <p:spPr bwMode="auto">
            <a:xfrm>
              <a:off x="91948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2" name="Freeform 35"/>
            <p:cNvSpPr>
              <a:spLocks/>
            </p:cNvSpPr>
            <p:nvPr/>
          </p:nvSpPr>
          <p:spPr bwMode="auto">
            <a:xfrm>
              <a:off x="9345613" y="1317625"/>
              <a:ext cx="80963" cy="177800"/>
            </a:xfrm>
            <a:custGeom>
              <a:avLst/>
              <a:gdLst>
                <a:gd name="T0" fmla="*/ 12 w 19"/>
                <a:gd name="T1" fmla="*/ 37 h 41"/>
                <a:gd name="T2" fmla="*/ 12 w 19"/>
                <a:gd name="T3" fmla="*/ 12 h 41"/>
                <a:gd name="T4" fmla="*/ 3 w 19"/>
                <a:gd name="T5" fmla="*/ 17 h 41"/>
                <a:gd name="T6" fmla="*/ 1 w 19"/>
                <a:gd name="T7" fmla="*/ 16 h 41"/>
                <a:gd name="T8" fmla="*/ 0 w 19"/>
                <a:gd name="T9" fmla="*/ 14 h 41"/>
                <a:gd name="T10" fmla="*/ 0 w 19"/>
                <a:gd name="T11" fmla="*/ 12 h 41"/>
                <a:gd name="T12" fmla="*/ 4 w 19"/>
                <a:gd name="T13" fmla="*/ 10 h 41"/>
                <a:gd name="T14" fmla="*/ 9 w 19"/>
                <a:gd name="T15" fmla="*/ 7 h 41"/>
                <a:gd name="T16" fmla="*/ 12 w 19"/>
                <a:gd name="T17" fmla="*/ 3 h 41"/>
                <a:gd name="T18" fmla="*/ 14 w 19"/>
                <a:gd name="T19" fmla="*/ 0 h 41"/>
                <a:gd name="T20" fmla="*/ 16 w 19"/>
                <a:gd name="T21" fmla="*/ 0 h 41"/>
                <a:gd name="T22" fmla="*/ 18 w 19"/>
                <a:gd name="T23" fmla="*/ 1 h 41"/>
                <a:gd name="T24" fmla="*/ 19 w 19"/>
                <a:gd name="T25" fmla="*/ 4 h 41"/>
                <a:gd name="T26" fmla="*/ 19 w 19"/>
                <a:gd name="T27" fmla="*/ 36 h 41"/>
                <a:gd name="T28" fmla="*/ 16 w 19"/>
                <a:gd name="T29" fmla="*/ 41 h 41"/>
                <a:gd name="T30" fmla="*/ 13 w 19"/>
                <a:gd name="T31" fmla="*/ 40 h 41"/>
                <a:gd name="T32" fmla="*/ 12 w 19"/>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0" y="12"/>
                  </a:cubicBezTo>
                  <a:cubicBezTo>
                    <a:pt x="1" y="11"/>
                    <a:pt x="2" y="11"/>
                    <a:pt x="4" y="10"/>
                  </a:cubicBezTo>
                  <a:cubicBezTo>
                    <a:pt x="6" y="9"/>
                    <a:pt x="8" y="8"/>
                    <a:pt x="9" y="7"/>
                  </a:cubicBezTo>
                  <a:cubicBezTo>
                    <a:pt x="10" y="6"/>
                    <a:pt x="11" y="5"/>
                    <a:pt x="12" y="3"/>
                  </a:cubicBezTo>
                  <a:cubicBezTo>
                    <a:pt x="13" y="2"/>
                    <a:pt x="14" y="1"/>
                    <a:pt x="14" y="0"/>
                  </a:cubicBezTo>
                  <a:cubicBezTo>
                    <a:pt x="15" y="0"/>
                    <a:pt x="15" y="0"/>
                    <a:pt x="16" y="0"/>
                  </a:cubicBezTo>
                  <a:cubicBezTo>
                    <a:pt x="17" y="0"/>
                    <a:pt x="18" y="0"/>
                    <a:pt x="18" y="1"/>
                  </a:cubicBezTo>
                  <a:cubicBezTo>
                    <a:pt x="19" y="2"/>
                    <a:pt x="19" y="3"/>
                    <a:pt x="19" y="4"/>
                  </a:cubicBezTo>
                  <a:cubicBezTo>
                    <a:pt x="19" y="36"/>
                    <a:pt x="19" y="36"/>
                    <a:pt x="19" y="36"/>
                  </a:cubicBezTo>
                  <a:cubicBezTo>
                    <a:pt x="19" y="39"/>
                    <a:pt x="18" y="41"/>
                    <a:pt x="16" y="41"/>
                  </a:cubicBezTo>
                  <a:cubicBezTo>
                    <a:pt x="14" y="41"/>
                    <a:pt x="14" y="41"/>
                    <a:pt x="13" y="40"/>
                  </a:cubicBezTo>
                  <a:cubicBezTo>
                    <a:pt x="12"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3" name="Freeform 36"/>
            <p:cNvSpPr>
              <a:spLocks noEditPoints="1"/>
            </p:cNvSpPr>
            <p:nvPr/>
          </p:nvSpPr>
          <p:spPr bwMode="auto">
            <a:xfrm>
              <a:off x="9491663" y="1317625"/>
              <a:ext cx="120650" cy="177800"/>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2"/>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10"/>
                    <a:pt x="2" y="8"/>
                  </a:cubicBezTo>
                  <a:cubicBezTo>
                    <a:pt x="3" y="5"/>
                    <a:pt x="5" y="3"/>
                    <a:pt x="7" y="2"/>
                  </a:cubicBezTo>
                  <a:cubicBezTo>
                    <a:pt x="9" y="1"/>
                    <a:pt x="11" y="0"/>
                    <a:pt x="14" y="0"/>
                  </a:cubicBezTo>
                  <a:cubicBezTo>
                    <a:pt x="16" y="0"/>
                    <a:pt x="18" y="0"/>
                    <a:pt x="19" y="1"/>
                  </a:cubicBezTo>
                  <a:cubicBezTo>
                    <a:pt x="21" y="1"/>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2"/>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2"/>
                    <a:pt x="20" y="31"/>
                    <a:pt x="20" y="29"/>
                  </a:cubicBezTo>
                  <a:cubicBezTo>
                    <a:pt x="21" y="26"/>
                    <a:pt x="21" y="24"/>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4" name="Freeform 37"/>
            <p:cNvSpPr>
              <a:spLocks/>
            </p:cNvSpPr>
            <p:nvPr/>
          </p:nvSpPr>
          <p:spPr bwMode="auto">
            <a:xfrm>
              <a:off x="9642475" y="1317625"/>
              <a:ext cx="85725" cy="177800"/>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5"/>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3" y="40"/>
                  </a:cubicBezTo>
                  <a:cubicBezTo>
                    <a:pt x="13" y="39"/>
                    <a:pt x="12" y="38"/>
                    <a:pt x="1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5" name="Freeform 38"/>
            <p:cNvSpPr>
              <a:spLocks noEditPoints="1"/>
            </p:cNvSpPr>
            <p:nvPr/>
          </p:nvSpPr>
          <p:spPr bwMode="auto">
            <a:xfrm>
              <a:off x="9791700" y="1317625"/>
              <a:ext cx="120650" cy="177800"/>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2"/>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10"/>
                    <a:pt x="2" y="8"/>
                  </a:cubicBezTo>
                  <a:cubicBezTo>
                    <a:pt x="3" y="5"/>
                    <a:pt x="4" y="3"/>
                    <a:pt x="6" y="2"/>
                  </a:cubicBezTo>
                  <a:cubicBezTo>
                    <a:pt x="8" y="1"/>
                    <a:pt x="11" y="0"/>
                    <a:pt x="14" y="0"/>
                  </a:cubicBezTo>
                  <a:cubicBezTo>
                    <a:pt x="15" y="0"/>
                    <a:pt x="17" y="0"/>
                    <a:pt x="19" y="1"/>
                  </a:cubicBezTo>
                  <a:cubicBezTo>
                    <a:pt x="20" y="1"/>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2"/>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2"/>
                    <a:pt x="19" y="31"/>
                    <a:pt x="20" y="29"/>
                  </a:cubicBezTo>
                  <a:cubicBezTo>
                    <a:pt x="20" y="26"/>
                    <a:pt x="20" y="24"/>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26" name="Freeform 39"/>
            <p:cNvSpPr>
              <a:spLocks/>
            </p:cNvSpPr>
            <p:nvPr/>
          </p:nvSpPr>
          <p:spPr bwMode="auto">
            <a:xfrm>
              <a:off x="9061450" y="877888"/>
              <a:ext cx="830263" cy="384175"/>
            </a:xfrm>
            <a:custGeom>
              <a:avLst/>
              <a:gdLst>
                <a:gd name="T0" fmla="*/ 47 w 193"/>
                <a:gd name="T1" fmla="*/ 89 h 89"/>
                <a:gd name="T2" fmla="*/ 96 w 193"/>
                <a:gd name="T3" fmla="*/ 44 h 89"/>
                <a:gd name="T4" fmla="*/ 146 w 193"/>
                <a:gd name="T5" fmla="*/ 89 h 89"/>
                <a:gd name="T6" fmla="*/ 193 w 193"/>
                <a:gd name="T7" fmla="*/ 89 h 89"/>
                <a:gd name="T8" fmla="*/ 184 w 193"/>
                <a:gd name="T9" fmla="*/ 54 h 89"/>
                <a:gd name="T10" fmla="*/ 157 w 193"/>
                <a:gd name="T11" fmla="*/ 50 h 89"/>
                <a:gd name="T12" fmla="*/ 152 w 193"/>
                <a:gd name="T13" fmla="*/ 43 h 89"/>
                <a:gd name="T14" fmla="*/ 153 w 193"/>
                <a:gd name="T15" fmla="*/ 15 h 89"/>
                <a:gd name="T16" fmla="*/ 121 w 193"/>
                <a:gd name="T17" fmla="*/ 0 h 89"/>
                <a:gd name="T18" fmla="*/ 100 w 193"/>
                <a:gd name="T19" fmla="*/ 19 h 89"/>
                <a:gd name="T20" fmla="*/ 92 w 193"/>
                <a:gd name="T21" fmla="*/ 19 h 89"/>
                <a:gd name="T22" fmla="*/ 70 w 193"/>
                <a:gd name="T23" fmla="*/ 0 h 89"/>
                <a:gd name="T24" fmla="*/ 38 w 193"/>
                <a:gd name="T25" fmla="*/ 17 h 89"/>
                <a:gd name="T26" fmla="*/ 41 w 193"/>
                <a:gd name="T27" fmla="*/ 45 h 89"/>
                <a:gd name="T28" fmla="*/ 35 w 193"/>
                <a:gd name="T29" fmla="*/ 51 h 89"/>
                <a:gd name="T30" fmla="*/ 7 w 193"/>
                <a:gd name="T31" fmla="*/ 56 h 89"/>
                <a:gd name="T32" fmla="*/ 2 w 193"/>
                <a:gd name="T33" fmla="*/ 73 h 89"/>
                <a:gd name="T34" fmla="*/ 0 w 193"/>
                <a:gd name="T35" fmla="*/ 89 h 89"/>
                <a:gd name="T36" fmla="*/ 47 w 193"/>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89">
                  <a:moveTo>
                    <a:pt x="47" y="89"/>
                  </a:moveTo>
                  <a:cubicBezTo>
                    <a:pt x="50" y="63"/>
                    <a:pt x="71" y="44"/>
                    <a:pt x="96" y="44"/>
                  </a:cubicBezTo>
                  <a:cubicBezTo>
                    <a:pt x="122" y="44"/>
                    <a:pt x="143" y="63"/>
                    <a:pt x="146" y="89"/>
                  </a:cubicBezTo>
                  <a:cubicBezTo>
                    <a:pt x="193" y="89"/>
                    <a:pt x="193" y="89"/>
                    <a:pt x="193" y="89"/>
                  </a:cubicBezTo>
                  <a:cubicBezTo>
                    <a:pt x="192" y="76"/>
                    <a:pt x="189" y="64"/>
                    <a:pt x="184" y="54"/>
                  </a:cubicBezTo>
                  <a:cubicBezTo>
                    <a:pt x="157" y="50"/>
                    <a:pt x="157" y="50"/>
                    <a:pt x="157" y="50"/>
                  </a:cubicBezTo>
                  <a:cubicBezTo>
                    <a:pt x="155" y="48"/>
                    <a:pt x="154" y="45"/>
                    <a:pt x="152" y="43"/>
                  </a:cubicBezTo>
                  <a:cubicBezTo>
                    <a:pt x="153" y="15"/>
                    <a:pt x="153" y="15"/>
                    <a:pt x="153" y="15"/>
                  </a:cubicBezTo>
                  <a:cubicBezTo>
                    <a:pt x="144" y="8"/>
                    <a:pt x="133" y="3"/>
                    <a:pt x="121" y="0"/>
                  </a:cubicBezTo>
                  <a:cubicBezTo>
                    <a:pt x="100" y="19"/>
                    <a:pt x="100" y="19"/>
                    <a:pt x="100" y="19"/>
                  </a:cubicBezTo>
                  <a:cubicBezTo>
                    <a:pt x="97" y="19"/>
                    <a:pt x="94" y="19"/>
                    <a:pt x="92" y="19"/>
                  </a:cubicBezTo>
                  <a:cubicBezTo>
                    <a:pt x="70" y="0"/>
                    <a:pt x="70" y="0"/>
                    <a:pt x="70" y="0"/>
                  </a:cubicBezTo>
                  <a:cubicBezTo>
                    <a:pt x="59" y="4"/>
                    <a:pt x="48" y="9"/>
                    <a:pt x="38" y="17"/>
                  </a:cubicBezTo>
                  <a:cubicBezTo>
                    <a:pt x="41" y="45"/>
                    <a:pt x="41" y="45"/>
                    <a:pt x="41" y="45"/>
                  </a:cubicBezTo>
                  <a:cubicBezTo>
                    <a:pt x="39" y="47"/>
                    <a:pt x="37" y="49"/>
                    <a:pt x="35" y="51"/>
                  </a:cubicBezTo>
                  <a:cubicBezTo>
                    <a:pt x="7" y="56"/>
                    <a:pt x="7" y="56"/>
                    <a:pt x="7" y="56"/>
                  </a:cubicBezTo>
                  <a:cubicBezTo>
                    <a:pt x="5" y="61"/>
                    <a:pt x="3" y="67"/>
                    <a:pt x="2" y="73"/>
                  </a:cubicBezTo>
                  <a:cubicBezTo>
                    <a:pt x="1" y="78"/>
                    <a:pt x="0" y="83"/>
                    <a:pt x="0" y="89"/>
                  </a:cubicBezTo>
                  <a:lnTo>
                    <a:pt x="4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27" name="TextBox 226"/>
          <p:cNvSpPr txBox="1">
            <a:spLocks noChangeAspect="1"/>
          </p:cNvSpPr>
          <p:nvPr/>
        </p:nvSpPr>
        <p:spPr>
          <a:xfrm>
            <a:off x="6505020" y="4063027"/>
            <a:ext cx="930471" cy="22081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 OPERATIONS</a:t>
            </a:r>
          </a:p>
        </p:txBody>
      </p:sp>
      <p:grpSp>
        <p:nvGrpSpPr>
          <p:cNvPr id="228" name="Group 227"/>
          <p:cNvGrpSpPr>
            <a:grpSpLocks noChangeAspect="1"/>
          </p:cNvGrpSpPr>
          <p:nvPr/>
        </p:nvGrpSpPr>
        <p:grpSpPr>
          <a:xfrm>
            <a:off x="4764399" y="4451780"/>
            <a:ext cx="913495" cy="220814"/>
            <a:chOff x="6353827" y="6158405"/>
            <a:chExt cx="1242617" cy="300305"/>
          </a:xfrm>
        </p:grpSpPr>
        <p:sp>
          <p:nvSpPr>
            <p:cNvPr id="229" name="TextBox 228"/>
            <p:cNvSpPr txBox="1"/>
            <p:nvPr/>
          </p:nvSpPr>
          <p:spPr>
            <a:xfrm>
              <a:off x="6625712" y="6158405"/>
              <a:ext cx="970732" cy="300305"/>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PRIVATE</a:t>
              </a:r>
            </a:p>
          </p:txBody>
        </p:sp>
        <p:grpSp>
          <p:nvGrpSpPr>
            <p:cNvPr id="230" name="Group 229"/>
            <p:cNvGrpSpPr/>
            <p:nvPr/>
          </p:nvGrpSpPr>
          <p:grpSpPr>
            <a:xfrm>
              <a:off x="6353827" y="6205605"/>
              <a:ext cx="259206" cy="184014"/>
              <a:chOff x="5113338" y="3060700"/>
              <a:chExt cx="4722813" cy="3352800"/>
            </a:xfrm>
            <a:solidFill>
              <a:srgbClr val="BFBFBF"/>
            </a:solidFill>
          </p:grpSpPr>
          <p:sp>
            <p:nvSpPr>
              <p:cNvPr id="231" name="Freeform 15"/>
              <p:cNvSpPr>
                <a:spLocks noEditPoints="1"/>
              </p:cNvSpPr>
              <p:nvPr/>
            </p:nvSpPr>
            <p:spPr bwMode="auto">
              <a:xfrm>
                <a:off x="5113338" y="3060700"/>
                <a:ext cx="4722813" cy="3352800"/>
              </a:xfrm>
              <a:custGeom>
                <a:avLst/>
                <a:gdLst>
                  <a:gd name="T0" fmla="*/ 438 w 536"/>
                  <a:gd name="T1" fmla="*/ 117 h 380"/>
                  <a:gd name="T2" fmla="*/ 363 w 536"/>
                  <a:gd name="T3" fmla="*/ 64 h 380"/>
                  <a:gd name="T4" fmla="*/ 348 w 536"/>
                  <a:gd name="T5" fmla="*/ 65 h 380"/>
                  <a:gd name="T6" fmla="*/ 226 w 536"/>
                  <a:gd name="T7" fmla="*/ 0 h 380"/>
                  <a:gd name="T8" fmla="*/ 82 w 536"/>
                  <a:gd name="T9" fmla="*/ 119 h 380"/>
                  <a:gd name="T10" fmla="*/ 0 w 536"/>
                  <a:gd name="T11" fmla="*/ 220 h 380"/>
                  <a:gd name="T12" fmla="*/ 90 w 536"/>
                  <a:gd name="T13" fmla="*/ 323 h 380"/>
                  <a:gd name="T14" fmla="*/ 90 w 536"/>
                  <a:gd name="T15" fmla="*/ 324 h 380"/>
                  <a:gd name="T16" fmla="*/ 182 w 536"/>
                  <a:gd name="T17" fmla="*/ 324 h 380"/>
                  <a:gd name="T18" fmla="*/ 182 w 536"/>
                  <a:gd name="T19" fmla="*/ 380 h 380"/>
                  <a:gd name="T20" fmla="*/ 353 w 536"/>
                  <a:gd name="T21" fmla="*/ 380 h 380"/>
                  <a:gd name="T22" fmla="*/ 353 w 536"/>
                  <a:gd name="T23" fmla="*/ 324 h 380"/>
                  <a:gd name="T24" fmla="*/ 430 w 536"/>
                  <a:gd name="T25" fmla="*/ 324 h 380"/>
                  <a:gd name="T26" fmla="*/ 431 w 536"/>
                  <a:gd name="T27" fmla="*/ 324 h 380"/>
                  <a:gd name="T28" fmla="*/ 432 w 536"/>
                  <a:gd name="T29" fmla="*/ 324 h 380"/>
                  <a:gd name="T30" fmla="*/ 433 w 536"/>
                  <a:gd name="T31" fmla="*/ 324 h 380"/>
                  <a:gd name="T32" fmla="*/ 442 w 536"/>
                  <a:gd name="T33" fmla="*/ 324 h 380"/>
                  <a:gd name="T34" fmla="*/ 442 w 536"/>
                  <a:gd name="T35" fmla="*/ 324 h 380"/>
                  <a:gd name="T36" fmla="*/ 536 w 536"/>
                  <a:gd name="T37" fmla="*/ 220 h 380"/>
                  <a:gd name="T38" fmla="*/ 438 w 536"/>
                  <a:gd name="T39" fmla="*/ 117 h 380"/>
                  <a:gd name="T40" fmla="*/ 432 w 536"/>
                  <a:gd name="T41" fmla="*/ 300 h 380"/>
                  <a:gd name="T42" fmla="*/ 418 w 536"/>
                  <a:gd name="T43" fmla="*/ 300 h 380"/>
                  <a:gd name="T44" fmla="*/ 418 w 536"/>
                  <a:gd name="T45" fmla="*/ 300 h 380"/>
                  <a:gd name="T46" fmla="*/ 353 w 536"/>
                  <a:gd name="T47" fmla="*/ 300 h 380"/>
                  <a:gd name="T48" fmla="*/ 353 w 536"/>
                  <a:gd name="T49" fmla="*/ 252 h 380"/>
                  <a:gd name="T50" fmla="*/ 182 w 536"/>
                  <a:gd name="T51" fmla="*/ 252 h 380"/>
                  <a:gd name="T52" fmla="*/ 182 w 536"/>
                  <a:gd name="T53" fmla="*/ 300 h 380"/>
                  <a:gd name="T54" fmla="*/ 104 w 536"/>
                  <a:gd name="T55" fmla="*/ 300 h 380"/>
                  <a:gd name="T56" fmla="*/ 102 w 536"/>
                  <a:gd name="T57" fmla="*/ 300 h 380"/>
                  <a:gd name="T58" fmla="*/ 24 w 536"/>
                  <a:gd name="T59" fmla="*/ 220 h 380"/>
                  <a:gd name="T60" fmla="*/ 94 w 536"/>
                  <a:gd name="T61" fmla="*/ 141 h 380"/>
                  <a:gd name="T62" fmla="*/ 103 w 536"/>
                  <a:gd name="T63" fmla="*/ 140 h 380"/>
                  <a:gd name="T64" fmla="*/ 104 w 536"/>
                  <a:gd name="T65" fmla="*/ 131 h 380"/>
                  <a:gd name="T66" fmla="*/ 226 w 536"/>
                  <a:gd name="T67" fmla="*/ 24 h 380"/>
                  <a:gd name="T68" fmla="*/ 332 w 536"/>
                  <a:gd name="T69" fmla="*/ 85 h 380"/>
                  <a:gd name="T70" fmla="*/ 337 w 536"/>
                  <a:gd name="T71" fmla="*/ 93 h 380"/>
                  <a:gd name="T72" fmla="*/ 346 w 536"/>
                  <a:gd name="T73" fmla="*/ 90 h 380"/>
                  <a:gd name="T74" fmla="*/ 363 w 536"/>
                  <a:gd name="T75" fmla="*/ 88 h 380"/>
                  <a:gd name="T76" fmla="*/ 417 w 536"/>
                  <a:gd name="T77" fmla="*/ 131 h 380"/>
                  <a:gd name="T78" fmla="*/ 419 w 536"/>
                  <a:gd name="T79" fmla="*/ 141 h 380"/>
                  <a:gd name="T80" fmla="*/ 429 w 536"/>
                  <a:gd name="T81" fmla="*/ 140 h 380"/>
                  <a:gd name="T82" fmla="*/ 432 w 536"/>
                  <a:gd name="T83" fmla="*/ 140 h 380"/>
                  <a:gd name="T84" fmla="*/ 512 w 536"/>
                  <a:gd name="T85" fmla="*/ 220 h 380"/>
                  <a:gd name="T86" fmla="*/ 432 w 536"/>
                  <a:gd name="T87" fmla="*/ 30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6" h="380">
                    <a:moveTo>
                      <a:pt x="438" y="117"/>
                    </a:moveTo>
                    <a:cubicBezTo>
                      <a:pt x="427" y="85"/>
                      <a:pt x="397" y="64"/>
                      <a:pt x="363" y="64"/>
                    </a:cubicBezTo>
                    <a:cubicBezTo>
                      <a:pt x="358" y="64"/>
                      <a:pt x="353" y="64"/>
                      <a:pt x="348" y="65"/>
                    </a:cubicBezTo>
                    <a:cubicBezTo>
                      <a:pt x="321" y="25"/>
                      <a:pt x="275" y="0"/>
                      <a:pt x="226" y="0"/>
                    </a:cubicBezTo>
                    <a:cubicBezTo>
                      <a:pt x="156" y="0"/>
                      <a:pt x="95" y="51"/>
                      <a:pt x="82" y="119"/>
                    </a:cubicBezTo>
                    <a:cubicBezTo>
                      <a:pt x="35" y="129"/>
                      <a:pt x="0" y="171"/>
                      <a:pt x="0" y="220"/>
                    </a:cubicBezTo>
                    <a:cubicBezTo>
                      <a:pt x="0" y="273"/>
                      <a:pt x="39" y="317"/>
                      <a:pt x="90" y="323"/>
                    </a:cubicBezTo>
                    <a:cubicBezTo>
                      <a:pt x="90" y="324"/>
                      <a:pt x="90" y="324"/>
                      <a:pt x="90" y="324"/>
                    </a:cubicBezTo>
                    <a:cubicBezTo>
                      <a:pt x="182" y="324"/>
                      <a:pt x="182" y="324"/>
                      <a:pt x="182" y="324"/>
                    </a:cubicBezTo>
                    <a:cubicBezTo>
                      <a:pt x="182" y="380"/>
                      <a:pt x="182" y="380"/>
                      <a:pt x="182" y="380"/>
                    </a:cubicBezTo>
                    <a:cubicBezTo>
                      <a:pt x="353" y="380"/>
                      <a:pt x="353" y="380"/>
                      <a:pt x="353" y="380"/>
                    </a:cubicBezTo>
                    <a:cubicBezTo>
                      <a:pt x="353" y="324"/>
                      <a:pt x="353" y="324"/>
                      <a:pt x="353" y="324"/>
                    </a:cubicBezTo>
                    <a:cubicBezTo>
                      <a:pt x="430" y="324"/>
                      <a:pt x="430" y="324"/>
                      <a:pt x="430" y="324"/>
                    </a:cubicBezTo>
                    <a:cubicBezTo>
                      <a:pt x="431" y="324"/>
                      <a:pt x="431" y="324"/>
                      <a:pt x="431" y="324"/>
                    </a:cubicBezTo>
                    <a:cubicBezTo>
                      <a:pt x="432" y="324"/>
                      <a:pt x="432" y="324"/>
                      <a:pt x="432" y="324"/>
                    </a:cubicBezTo>
                    <a:cubicBezTo>
                      <a:pt x="432" y="324"/>
                      <a:pt x="433" y="324"/>
                      <a:pt x="433" y="324"/>
                    </a:cubicBezTo>
                    <a:cubicBezTo>
                      <a:pt x="442" y="324"/>
                      <a:pt x="442" y="324"/>
                      <a:pt x="442" y="324"/>
                    </a:cubicBezTo>
                    <a:cubicBezTo>
                      <a:pt x="442" y="324"/>
                      <a:pt x="442" y="324"/>
                      <a:pt x="442" y="324"/>
                    </a:cubicBezTo>
                    <a:cubicBezTo>
                      <a:pt x="495" y="319"/>
                      <a:pt x="536" y="274"/>
                      <a:pt x="536" y="220"/>
                    </a:cubicBezTo>
                    <a:cubicBezTo>
                      <a:pt x="536" y="165"/>
                      <a:pt x="492" y="120"/>
                      <a:pt x="438" y="117"/>
                    </a:cubicBezTo>
                    <a:close/>
                    <a:moveTo>
                      <a:pt x="432" y="300"/>
                    </a:moveTo>
                    <a:cubicBezTo>
                      <a:pt x="418" y="300"/>
                      <a:pt x="418" y="300"/>
                      <a:pt x="418" y="300"/>
                    </a:cubicBezTo>
                    <a:cubicBezTo>
                      <a:pt x="418" y="300"/>
                      <a:pt x="418" y="300"/>
                      <a:pt x="418" y="300"/>
                    </a:cubicBezTo>
                    <a:cubicBezTo>
                      <a:pt x="353" y="300"/>
                      <a:pt x="353" y="300"/>
                      <a:pt x="353" y="300"/>
                    </a:cubicBezTo>
                    <a:cubicBezTo>
                      <a:pt x="353" y="252"/>
                      <a:pt x="353" y="252"/>
                      <a:pt x="353" y="252"/>
                    </a:cubicBezTo>
                    <a:cubicBezTo>
                      <a:pt x="182" y="252"/>
                      <a:pt x="182" y="252"/>
                      <a:pt x="182" y="252"/>
                    </a:cubicBezTo>
                    <a:cubicBezTo>
                      <a:pt x="182" y="300"/>
                      <a:pt x="182" y="300"/>
                      <a:pt x="182" y="300"/>
                    </a:cubicBezTo>
                    <a:cubicBezTo>
                      <a:pt x="104" y="300"/>
                      <a:pt x="104" y="300"/>
                      <a:pt x="104" y="300"/>
                    </a:cubicBezTo>
                    <a:cubicBezTo>
                      <a:pt x="102" y="300"/>
                      <a:pt x="102" y="300"/>
                      <a:pt x="102" y="300"/>
                    </a:cubicBezTo>
                    <a:cubicBezTo>
                      <a:pt x="59" y="299"/>
                      <a:pt x="24" y="264"/>
                      <a:pt x="24" y="220"/>
                    </a:cubicBezTo>
                    <a:cubicBezTo>
                      <a:pt x="24" y="180"/>
                      <a:pt x="54" y="146"/>
                      <a:pt x="94" y="141"/>
                    </a:cubicBezTo>
                    <a:cubicBezTo>
                      <a:pt x="103" y="140"/>
                      <a:pt x="103" y="140"/>
                      <a:pt x="103" y="140"/>
                    </a:cubicBezTo>
                    <a:cubicBezTo>
                      <a:pt x="104" y="131"/>
                      <a:pt x="104" y="131"/>
                      <a:pt x="104" y="131"/>
                    </a:cubicBezTo>
                    <a:cubicBezTo>
                      <a:pt x="113" y="70"/>
                      <a:pt x="165" y="24"/>
                      <a:pt x="226" y="24"/>
                    </a:cubicBezTo>
                    <a:cubicBezTo>
                      <a:pt x="269" y="24"/>
                      <a:pt x="310" y="47"/>
                      <a:pt x="332" y="85"/>
                    </a:cubicBezTo>
                    <a:cubicBezTo>
                      <a:pt x="337" y="93"/>
                      <a:pt x="337" y="93"/>
                      <a:pt x="337" y="93"/>
                    </a:cubicBezTo>
                    <a:cubicBezTo>
                      <a:pt x="346" y="90"/>
                      <a:pt x="346" y="90"/>
                      <a:pt x="346" y="90"/>
                    </a:cubicBezTo>
                    <a:cubicBezTo>
                      <a:pt x="351" y="89"/>
                      <a:pt x="357" y="88"/>
                      <a:pt x="363" y="88"/>
                    </a:cubicBezTo>
                    <a:cubicBezTo>
                      <a:pt x="389" y="88"/>
                      <a:pt x="411" y="106"/>
                      <a:pt x="417" y="131"/>
                    </a:cubicBezTo>
                    <a:cubicBezTo>
                      <a:pt x="419" y="141"/>
                      <a:pt x="419" y="141"/>
                      <a:pt x="419" y="141"/>
                    </a:cubicBezTo>
                    <a:cubicBezTo>
                      <a:pt x="429" y="140"/>
                      <a:pt x="429" y="140"/>
                      <a:pt x="429" y="140"/>
                    </a:cubicBezTo>
                    <a:cubicBezTo>
                      <a:pt x="430" y="140"/>
                      <a:pt x="431" y="140"/>
                      <a:pt x="432" y="140"/>
                    </a:cubicBezTo>
                    <a:cubicBezTo>
                      <a:pt x="476" y="140"/>
                      <a:pt x="512" y="176"/>
                      <a:pt x="512" y="220"/>
                    </a:cubicBezTo>
                    <a:cubicBezTo>
                      <a:pt x="512" y="264"/>
                      <a:pt x="476" y="300"/>
                      <a:pt x="432"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2" name="Freeform 16"/>
              <p:cNvSpPr>
                <a:spLocks noEditPoints="1"/>
              </p:cNvSpPr>
              <p:nvPr/>
            </p:nvSpPr>
            <p:spPr bwMode="auto">
              <a:xfrm>
                <a:off x="6716713" y="4340225"/>
                <a:ext cx="1506538" cy="793750"/>
              </a:xfrm>
              <a:custGeom>
                <a:avLst/>
                <a:gdLst>
                  <a:gd name="T0" fmla="*/ 158 w 171"/>
                  <a:gd name="T1" fmla="*/ 72 h 90"/>
                  <a:gd name="T2" fmla="*/ 86 w 171"/>
                  <a:gd name="T3" fmla="*/ 0 h 90"/>
                  <a:gd name="T4" fmla="*/ 14 w 171"/>
                  <a:gd name="T5" fmla="*/ 72 h 90"/>
                  <a:gd name="T6" fmla="*/ 0 w 171"/>
                  <a:gd name="T7" fmla="*/ 72 h 90"/>
                  <a:gd name="T8" fmla="*/ 0 w 171"/>
                  <a:gd name="T9" fmla="*/ 90 h 90"/>
                  <a:gd name="T10" fmla="*/ 171 w 171"/>
                  <a:gd name="T11" fmla="*/ 90 h 90"/>
                  <a:gd name="T12" fmla="*/ 171 w 171"/>
                  <a:gd name="T13" fmla="*/ 72 h 90"/>
                  <a:gd name="T14" fmla="*/ 158 w 171"/>
                  <a:gd name="T15" fmla="*/ 72 h 90"/>
                  <a:gd name="T16" fmla="*/ 86 w 171"/>
                  <a:gd name="T17" fmla="*/ 24 h 90"/>
                  <a:gd name="T18" fmla="*/ 134 w 171"/>
                  <a:gd name="T19" fmla="*/ 72 h 90"/>
                  <a:gd name="T20" fmla="*/ 38 w 171"/>
                  <a:gd name="T21" fmla="*/ 72 h 90"/>
                  <a:gd name="T22" fmla="*/ 86 w 171"/>
                  <a:gd name="T2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90">
                    <a:moveTo>
                      <a:pt x="158" y="72"/>
                    </a:moveTo>
                    <a:cubicBezTo>
                      <a:pt x="157" y="32"/>
                      <a:pt x="125" y="0"/>
                      <a:pt x="86" y="0"/>
                    </a:cubicBezTo>
                    <a:cubicBezTo>
                      <a:pt x="46" y="0"/>
                      <a:pt x="14" y="32"/>
                      <a:pt x="14" y="72"/>
                    </a:cubicBezTo>
                    <a:cubicBezTo>
                      <a:pt x="0" y="72"/>
                      <a:pt x="0" y="72"/>
                      <a:pt x="0" y="72"/>
                    </a:cubicBezTo>
                    <a:cubicBezTo>
                      <a:pt x="0" y="90"/>
                      <a:pt x="0" y="90"/>
                      <a:pt x="0" y="90"/>
                    </a:cubicBezTo>
                    <a:cubicBezTo>
                      <a:pt x="171" y="90"/>
                      <a:pt x="171" y="90"/>
                      <a:pt x="171" y="90"/>
                    </a:cubicBezTo>
                    <a:cubicBezTo>
                      <a:pt x="171" y="72"/>
                      <a:pt x="171" y="72"/>
                      <a:pt x="171" y="72"/>
                    </a:cubicBezTo>
                    <a:lnTo>
                      <a:pt x="158" y="72"/>
                    </a:lnTo>
                    <a:close/>
                    <a:moveTo>
                      <a:pt x="86" y="24"/>
                    </a:moveTo>
                    <a:cubicBezTo>
                      <a:pt x="112" y="24"/>
                      <a:pt x="133" y="45"/>
                      <a:pt x="134" y="72"/>
                    </a:cubicBezTo>
                    <a:cubicBezTo>
                      <a:pt x="38" y="72"/>
                      <a:pt x="38" y="72"/>
                      <a:pt x="38" y="72"/>
                    </a:cubicBezTo>
                    <a:cubicBezTo>
                      <a:pt x="38" y="45"/>
                      <a:pt x="60" y="24"/>
                      <a:pt x="8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grpSp>
      <p:sp>
        <p:nvSpPr>
          <p:cNvPr id="234" name="TextBox 233"/>
          <p:cNvSpPr txBox="1"/>
          <p:nvPr/>
        </p:nvSpPr>
        <p:spPr>
          <a:xfrm>
            <a:off x="6546768" y="4451786"/>
            <a:ext cx="651402"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HYBRID</a:t>
            </a:r>
          </a:p>
        </p:txBody>
      </p:sp>
      <p:sp>
        <p:nvSpPr>
          <p:cNvPr id="235" name="Freeform 13"/>
          <p:cNvSpPr>
            <a:spLocks noEditPoints="1"/>
          </p:cNvSpPr>
          <p:nvPr/>
        </p:nvSpPr>
        <p:spPr bwMode="auto">
          <a:xfrm>
            <a:off x="6371078" y="4496815"/>
            <a:ext cx="189785" cy="114659"/>
          </a:xfrm>
          <a:custGeom>
            <a:avLst/>
            <a:gdLst>
              <a:gd name="T0" fmla="*/ 433 w 538"/>
              <a:gd name="T1" fmla="*/ 115 h 324"/>
              <a:gd name="T2" fmla="*/ 429 w 538"/>
              <a:gd name="T3" fmla="*/ 115 h 324"/>
              <a:gd name="T4" fmla="*/ 355 w 538"/>
              <a:gd name="T5" fmla="*/ 55 h 324"/>
              <a:gd name="T6" fmla="*/ 342 w 538"/>
              <a:gd name="T7" fmla="*/ 56 h 324"/>
              <a:gd name="T8" fmla="*/ 342 w 538"/>
              <a:gd name="T9" fmla="*/ 56 h 324"/>
              <a:gd name="T10" fmla="*/ 339 w 538"/>
              <a:gd name="T11" fmla="*/ 52 h 324"/>
              <a:gd name="T12" fmla="*/ 227 w 538"/>
              <a:gd name="T13" fmla="*/ 0 h 324"/>
              <a:gd name="T14" fmla="*/ 83 w 538"/>
              <a:gd name="T15" fmla="*/ 118 h 324"/>
              <a:gd name="T16" fmla="*/ 0 w 538"/>
              <a:gd name="T17" fmla="*/ 220 h 324"/>
              <a:gd name="T18" fmla="*/ 91 w 538"/>
              <a:gd name="T19" fmla="*/ 323 h 324"/>
              <a:gd name="T20" fmla="*/ 91 w 538"/>
              <a:gd name="T21" fmla="*/ 324 h 324"/>
              <a:gd name="T22" fmla="*/ 342 w 538"/>
              <a:gd name="T23" fmla="*/ 324 h 324"/>
              <a:gd name="T24" fmla="*/ 342 w 538"/>
              <a:gd name="T25" fmla="*/ 324 h 324"/>
              <a:gd name="T26" fmla="*/ 431 w 538"/>
              <a:gd name="T27" fmla="*/ 324 h 324"/>
              <a:gd name="T28" fmla="*/ 431 w 538"/>
              <a:gd name="T29" fmla="*/ 324 h 324"/>
              <a:gd name="T30" fmla="*/ 433 w 538"/>
              <a:gd name="T31" fmla="*/ 324 h 324"/>
              <a:gd name="T32" fmla="*/ 538 w 538"/>
              <a:gd name="T33" fmla="*/ 219 h 324"/>
              <a:gd name="T34" fmla="*/ 433 w 538"/>
              <a:gd name="T35" fmla="*/ 115 h 324"/>
              <a:gd name="T36" fmla="*/ 318 w 538"/>
              <a:gd name="T37" fmla="*/ 300 h 324"/>
              <a:gd name="T38" fmla="*/ 105 w 538"/>
              <a:gd name="T39" fmla="*/ 300 h 324"/>
              <a:gd name="T40" fmla="*/ 103 w 538"/>
              <a:gd name="T41" fmla="*/ 300 h 324"/>
              <a:gd name="T42" fmla="*/ 24 w 538"/>
              <a:gd name="T43" fmla="*/ 220 h 324"/>
              <a:gd name="T44" fmla="*/ 95 w 538"/>
              <a:gd name="T45" fmla="*/ 141 h 324"/>
              <a:gd name="T46" fmla="*/ 104 w 538"/>
              <a:gd name="T47" fmla="*/ 140 h 324"/>
              <a:gd name="T48" fmla="*/ 105 w 538"/>
              <a:gd name="T49" fmla="*/ 130 h 324"/>
              <a:gd name="T50" fmla="*/ 227 w 538"/>
              <a:gd name="T51" fmla="*/ 24 h 324"/>
              <a:gd name="T52" fmla="*/ 318 w 538"/>
              <a:gd name="T53" fmla="*/ 65 h 324"/>
              <a:gd name="T54" fmla="*/ 318 w 538"/>
              <a:gd name="T55"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8" h="324">
                <a:moveTo>
                  <a:pt x="433" y="115"/>
                </a:moveTo>
                <a:cubicBezTo>
                  <a:pt x="432" y="115"/>
                  <a:pt x="431" y="115"/>
                  <a:pt x="429" y="115"/>
                </a:cubicBezTo>
                <a:cubicBezTo>
                  <a:pt x="422" y="80"/>
                  <a:pt x="391" y="55"/>
                  <a:pt x="355" y="55"/>
                </a:cubicBezTo>
                <a:cubicBezTo>
                  <a:pt x="350" y="55"/>
                  <a:pt x="346" y="55"/>
                  <a:pt x="342" y="56"/>
                </a:cubicBezTo>
                <a:cubicBezTo>
                  <a:pt x="342" y="56"/>
                  <a:pt x="342" y="56"/>
                  <a:pt x="342" y="56"/>
                </a:cubicBezTo>
                <a:cubicBezTo>
                  <a:pt x="339" y="52"/>
                  <a:pt x="339" y="52"/>
                  <a:pt x="339" y="52"/>
                </a:cubicBezTo>
                <a:cubicBezTo>
                  <a:pt x="311" y="19"/>
                  <a:pt x="270" y="0"/>
                  <a:pt x="227" y="0"/>
                </a:cubicBezTo>
                <a:cubicBezTo>
                  <a:pt x="156" y="0"/>
                  <a:pt x="96" y="50"/>
                  <a:pt x="83" y="118"/>
                </a:cubicBezTo>
                <a:cubicBezTo>
                  <a:pt x="35" y="128"/>
                  <a:pt x="0" y="171"/>
                  <a:pt x="0" y="220"/>
                </a:cubicBezTo>
                <a:cubicBezTo>
                  <a:pt x="0" y="272"/>
                  <a:pt x="40" y="316"/>
                  <a:pt x="91" y="323"/>
                </a:cubicBezTo>
                <a:cubicBezTo>
                  <a:pt x="91" y="324"/>
                  <a:pt x="91" y="324"/>
                  <a:pt x="91" y="324"/>
                </a:cubicBezTo>
                <a:cubicBezTo>
                  <a:pt x="342" y="324"/>
                  <a:pt x="342" y="324"/>
                  <a:pt x="342" y="324"/>
                </a:cubicBezTo>
                <a:cubicBezTo>
                  <a:pt x="342" y="324"/>
                  <a:pt x="342" y="324"/>
                  <a:pt x="342" y="324"/>
                </a:cubicBezTo>
                <a:cubicBezTo>
                  <a:pt x="431" y="324"/>
                  <a:pt x="431" y="324"/>
                  <a:pt x="431" y="324"/>
                </a:cubicBezTo>
                <a:cubicBezTo>
                  <a:pt x="431" y="324"/>
                  <a:pt x="431" y="324"/>
                  <a:pt x="431" y="324"/>
                </a:cubicBezTo>
                <a:cubicBezTo>
                  <a:pt x="432" y="324"/>
                  <a:pt x="432" y="324"/>
                  <a:pt x="433" y="324"/>
                </a:cubicBezTo>
                <a:cubicBezTo>
                  <a:pt x="491" y="324"/>
                  <a:pt x="538" y="277"/>
                  <a:pt x="538" y="219"/>
                </a:cubicBezTo>
                <a:cubicBezTo>
                  <a:pt x="538" y="162"/>
                  <a:pt x="491" y="115"/>
                  <a:pt x="433" y="115"/>
                </a:cubicBezTo>
                <a:close/>
                <a:moveTo>
                  <a:pt x="318" y="300"/>
                </a:moveTo>
                <a:cubicBezTo>
                  <a:pt x="105" y="300"/>
                  <a:pt x="105" y="300"/>
                  <a:pt x="105" y="300"/>
                </a:cubicBezTo>
                <a:cubicBezTo>
                  <a:pt x="103" y="300"/>
                  <a:pt x="103" y="300"/>
                  <a:pt x="103" y="300"/>
                </a:cubicBezTo>
                <a:cubicBezTo>
                  <a:pt x="60" y="299"/>
                  <a:pt x="24" y="263"/>
                  <a:pt x="24" y="220"/>
                </a:cubicBezTo>
                <a:cubicBezTo>
                  <a:pt x="24" y="180"/>
                  <a:pt x="55" y="146"/>
                  <a:pt x="95" y="141"/>
                </a:cubicBezTo>
                <a:cubicBezTo>
                  <a:pt x="104" y="140"/>
                  <a:pt x="104" y="140"/>
                  <a:pt x="104" y="140"/>
                </a:cubicBezTo>
                <a:cubicBezTo>
                  <a:pt x="105" y="130"/>
                  <a:pt x="105" y="130"/>
                  <a:pt x="105" y="130"/>
                </a:cubicBezTo>
                <a:cubicBezTo>
                  <a:pt x="113" y="70"/>
                  <a:pt x="165" y="24"/>
                  <a:pt x="227" y="24"/>
                </a:cubicBezTo>
                <a:cubicBezTo>
                  <a:pt x="261" y="24"/>
                  <a:pt x="294" y="39"/>
                  <a:pt x="318" y="65"/>
                </a:cubicBezTo>
                <a:lnTo>
                  <a:pt x="318" y="300"/>
                </a:ln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36" name="Rectangle 235"/>
          <p:cNvSpPr>
            <a:spLocks noChangeAspect="1"/>
          </p:cNvSpPr>
          <p:nvPr/>
        </p:nvSpPr>
        <p:spPr>
          <a:xfrm>
            <a:off x="1628510" y="4444390"/>
            <a:ext cx="1407835" cy="237295"/>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entury Gothic"/>
              </a:rPr>
              <a:t>Cloud Deployment </a:t>
            </a:r>
          </a:p>
        </p:txBody>
      </p:sp>
      <p:sp>
        <p:nvSpPr>
          <p:cNvPr id="238" name="TextBox 237"/>
          <p:cNvSpPr txBox="1"/>
          <p:nvPr/>
        </p:nvSpPr>
        <p:spPr>
          <a:xfrm>
            <a:off x="3544562" y="4451784"/>
            <a:ext cx="654053" cy="22081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PUBLIC</a:t>
            </a:r>
          </a:p>
        </p:txBody>
      </p:sp>
      <p:sp>
        <p:nvSpPr>
          <p:cNvPr id="239" name="Freeform 9"/>
          <p:cNvSpPr>
            <a:spLocks noEditPoints="1"/>
          </p:cNvSpPr>
          <p:nvPr/>
        </p:nvSpPr>
        <p:spPr bwMode="auto">
          <a:xfrm>
            <a:off x="3368390" y="4496645"/>
            <a:ext cx="189393" cy="115032"/>
          </a:xfrm>
          <a:custGeom>
            <a:avLst/>
            <a:gdLst>
              <a:gd name="T0" fmla="*/ 432 w 536"/>
              <a:gd name="T1" fmla="*/ 324 h 324"/>
              <a:gd name="T2" fmla="*/ 432 w 536"/>
              <a:gd name="T3" fmla="*/ 324 h 324"/>
              <a:gd name="T4" fmla="*/ 430 w 536"/>
              <a:gd name="T5" fmla="*/ 324 h 324"/>
              <a:gd name="T6" fmla="*/ 90 w 536"/>
              <a:gd name="T7" fmla="*/ 324 h 324"/>
              <a:gd name="T8" fmla="*/ 90 w 536"/>
              <a:gd name="T9" fmla="*/ 323 h 324"/>
              <a:gd name="T10" fmla="*/ 0 w 536"/>
              <a:gd name="T11" fmla="*/ 220 h 324"/>
              <a:gd name="T12" fmla="*/ 82 w 536"/>
              <a:gd name="T13" fmla="*/ 118 h 324"/>
              <a:gd name="T14" fmla="*/ 226 w 536"/>
              <a:gd name="T15" fmla="*/ 0 h 324"/>
              <a:gd name="T16" fmla="*/ 348 w 536"/>
              <a:gd name="T17" fmla="*/ 65 h 324"/>
              <a:gd name="T18" fmla="*/ 363 w 536"/>
              <a:gd name="T19" fmla="*/ 63 h 324"/>
              <a:gd name="T20" fmla="*/ 438 w 536"/>
              <a:gd name="T21" fmla="*/ 116 h 324"/>
              <a:gd name="T22" fmla="*/ 536 w 536"/>
              <a:gd name="T23" fmla="*/ 220 h 324"/>
              <a:gd name="T24" fmla="*/ 442 w 536"/>
              <a:gd name="T25" fmla="*/ 323 h 324"/>
              <a:gd name="T26" fmla="*/ 442 w 536"/>
              <a:gd name="T27" fmla="*/ 324 h 324"/>
              <a:gd name="T28" fmla="*/ 434 w 536"/>
              <a:gd name="T29" fmla="*/ 324 h 324"/>
              <a:gd name="T30" fmla="*/ 432 w 536"/>
              <a:gd name="T31" fmla="*/ 324 h 324"/>
              <a:gd name="T32" fmla="*/ 418 w 536"/>
              <a:gd name="T33" fmla="*/ 300 h 324"/>
              <a:gd name="T34" fmla="*/ 432 w 536"/>
              <a:gd name="T35" fmla="*/ 300 h 324"/>
              <a:gd name="T36" fmla="*/ 512 w 536"/>
              <a:gd name="T37" fmla="*/ 220 h 324"/>
              <a:gd name="T38" fmla="*/ 432 w 536"/>
              <a:gd name="T39" fmla="*/ 140 h 324"/>
              <a:gd name="T40" fmla="*/ 430 w 536"/>
              <a:gd name="T41" fmla="*/ 140 h 324"/>
              <a:gd name="T42" fmla="*/ 419 w 536"/>
              <a:gd name="T43" fmla="*/ 140 h 324"/>
              <a:gd name="T44" fmla="*/ 417 w 536"/>
              <a:gd name="T45" fmla="*/ 130 h 324"/>
              <a:gd name="T46" fmla="*/ 363 w 536"/>
              <a:gd name="T47" fmla="*/ 87 h 324"/>
              <a:gd name="T48" fmla="*/ 346 w 536"/>
              <a:gd name="T49" fmla="*/ 90 h 324"/>
              <a:gd name="T50" fmla="*/ 337 w 536"/>
              <a:gd name="T51" fmla="*/ 93 h 324"/>
              <a:gd name="T52" fmla="*/ 332 w 536"/>
              <a:gd name="T53" fmla="*/ 84 h 324"/>
              <a:gd name="T54" fmla="*/ 226 w 536"/>
              <a:gd name="T55" fmla="*/ 24 h 324"/>
              <a:gd name="T56" fmla="*/ 105 w 536"/>
              <a:gd name="T57" fmla="*/ 130 h 324"/>
              <a:gd name="T58" fmla="*/ 104 w 536"/>
              <a:gd name="T59" fmla="*/ 139 h 324"/>
              <a:gd name="T60" fmla="*/ 94 w 536"/>
              <a:gd name="T61" fmla="*/ 140 h 324"/>
              <a:gd name="T62" fmla="*/ 24 w 536"/>
              <a:gd name="T63" fmla="*/ 220 h 324"/>
              <a:gd name="T64" fmla="*/ 103 w 536"/>
              <a:gd name="T65" fmla="*/ 300 h 324"/>
              <a:gd name="T66" fmla="*/ 105 w 536"/>
              <a:gd name="T67" fmla="*/ 300 h 324"/>
              <a:gd name="T68" fmla="*/ 418 w 536"/>
              <a:gd name="T69" fmla="*/ 30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324">
                <a:moveTo>
                  <a:pt x="432" y="324"/>
                </a:moveTo>
                <a:cubicBezTo>
                  <a:pt x="432" y="324"/>
                  <a:pt x="432" y="324"/>
                  <a:pt x="432" y="324"/>
                </a:cubicBezTo>
                <a:cubicBezTo>
                  <a:pt x="430" y="324"/>
                  <a:pt x="430" y="324"/>
                  <a:pt x="430" y="324"/>
                </a:cubicBezTo>
                <a:cubicBezTo>
                  <a:pt x="90" y="324"/>
                  <a:pt x="90" y="324"/>
                  <a:pt x="90" y="324"/>
                </a:cubicBezTo>
                <a:cubicBezTo>
                  <a:pt x="90" y="323"/>
                  <a:pt x="90" y="323"/>
                  <a:pt x="90" y="323"/>
                </a:cubicBezTo>
                <a:cubicBezTo>
                  <a:pt x="40" y="316"/>
                  <a:pt x="0" y="272"/>
                  <a:pt x="0" y="220"/>
                </a:cubicBezTo>
                <a:cubicBezTo>
                  <a:pt x="0" y="170"/>
                  <a:pt x="35" y="128"/>
                  <a:pt x="82" y="118"/>
                </a:cubicBezTo>
                <a:cubicBezTo>
                  <a:pt x="96" y="50"/>
                  <a:pt x="156" y="0"/>
                  <a:pt x="226" y="0"/>
                </a:cubicBezTo>
                <a:cubicBezTo>
                  <a:pt x="275" y="0"/>
                  <a:pt x="321" y="24"/>
                  <a:pt x="348" y="65"/>
                </a:cubicBezTo>
                <a:cubicBezTo>
                  <a:pt x="353" y="64"/>
                  <a:pt x="358" y="63"/>
                  <a:pt x="363" y="63"/>
                </a:cubicBezTo>
                <a:cubicBezTo>
                  <a:pt x="397" y="63"/>
                  <a:pt x="427" y="85"/>
                  <a:pt x="438" y="116"/>
                </a:cubicBezTo>
                <a:cubicBezTo>
                  <a:pt x="493" y="119"/>
                  <a:pt x="536" y="164"/>
                  <a:pt x="536" y="220"/>
                </a:cubicBezTo>
                <a:cubicBezTo>
                  <a:pt x="536" y="274"/>
                  <a:pt x="495" y="318"/>
                  <a:pt x="442" y="323"/>
                </a:cubicBezTo>
                <a:cubicBezTo>
                  <a:pt x="442" y="324"/>
                  <a:pt x="442" y="324"/>
                  <a:pt x="442" y="324"/>
                </a:cubicBezTo>
                <a:cubicBezTo>
                  <a:pt x="434" y="324"/>
                  <a:pt x="434" y="324"/>
                  <a:pt x="434" y="324"/>
                </a:cubicBezTo>
                <a:cubicBezTo>
                  <a:pt x="433" y="324"/>
                  <a:pt x="433" y="324"/>
                  <a:pt x="432" y="324"/>
                </a:cubicBezTo>
                <a:close/>
                <a:moveTo>
                  <a:pt x="418" y="300"/>
                </a:moveTo>
                <a:cubicBezTo>
                  <a:pt x="432" y="300"/>
                  <a:pt x="432" y="300"/>
                  <a:pt x="432" y="300"/>
                </a:cubicBezTo>
                <a:cubicBezTo>
                  <a:pt x="476" y="300"/>
                  <a:pt x="512" y="264"/>
                  <a:pt x="512" y="220"/>
                </a:cubicBezTo>
                <a:cubicBezTo>
                  <a:pt x="512" y="176"/>
                  <a:pt x="476" y="140"/>
                  <a:pt x="432" y="140"/>
                </a:cubicBezTo>
                <a:cubicBezTo>
                  <a:pt x="431" y="140"/>
                  <a:pt x="431" y="140"/>
                  <a:pt x="430" y="140"/>
                </a:cubicBezTo>
                <a:cubicBezTo>
                  <a:pt x="419" y="140"/>
                  <a:pt x="419" y="140"/>
                  <a:pt x="419" y="140"/>
                </a:cubicBezTo>
                <a:cubicBezTo>
                  <a:pt x="417" y="130"/>
                  <a:pt x="417" y="130"/>
                  <a:pt x="417" y="130"/>
                </a:cubicBezTo>
                <a:cubicBezTo>
                  <a:pt x="412" y="105"/>
                  <a:pt x="389" y="87"/>
                  <a:pt x="363" y="87"/>
                </a:cubicBezTo>
                <a:cubicBezTo>
                  <a:pt x="357" y="87"/>
                  <a:pt x="352" y="88"/>
                  <a:pt x="346" y="90"/>
                </a:cubicBezTo>
                <a:cubicBezTo>
                  <a:pt x="337" y="93"/>
                  <a:pt x="337" y="93"/>
                  <a:pt x="337" y="93"/>
                </a:cubicBezTo>
                <a:cubicBezTo>
                  <a:pt x="332" y="84"/>
                  <a:pt x="332" y="84"/>
                  <a:pt x="332" y="84"/>
                </a:cubicBezTo>
                <a:cubicBezTo>
                  <a:pt x="310" y="47"/>
                  <a:pt x="270" y="24"/>
                  <a:pt x="226" y="24"/>
                </a:cubicBezTo>
                <a:cubicBezTo>
                  <a:pt x="165" y="24"/>
                  <a:pt x="113" y="69"/>
                  <a:pt x="105" y="130"/>
                </a:cubicBezTo>
                <a:cubicBezTo>
                  <a:pt x="104" y="139"/>
                  <a:pt x="104" y="139"/>
                  <a:pt x="104" y="139"/>
                </a:cubicBezTo>
                <a:cubicBezTo>
                  <a:pt x="94" y="140"/>
                  <a:pt x="94" y="140"/>
                  <a:pt x="94" y="140"/>
                </a:cubicBezTo>
                <a:cubicBezTo>
                  <a:pt x="54" y="145"/>
                  <a:pt x="24" y="179"/>
                  <a:pt x="24" y="220"/>
                </a:cubicBezTo>
                <a:cubicBezTo>
                  <a:pt x="24" y="263"/>
                  <a:pt x="59" y="299"/>
                  <a:pt x="103" y="300"/>
                </a:cubicBezTo>
                <a:cubicBezTo>
                  <a:pt x="105" y="300"/>
                  <a:pt x="105" y="300"/>
                  <a:pt x="105" y="300"/>
                </a:cubicBezTo>
                <a:cubicBezTo>
                  <a:pt x="418" y="300"/>
                  <a:pt x="418" y="300"/>
                  <a:pt x="418" y="300"/>
                </a:cubicBezTo>
                <a:close/>
              </a:path>
            </a:pathLst>
          </a:custGeom>
          <a:solidFill>
            <a:srgbClr val="BFBFB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240" name="TextBox 239"/>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sp>
        <p:nvSpPr>
          <p:cNvPr id="257" name="TextBox 256"/>
          <p:cNvSpPr txBox="1">
            <a:spLocks noChangeAspect="1"/>
          </p:cNvSpPr>
          <p:nvPr/>
        </p:nvSpPr>
        <p:spPr>
          <a:xfrm>
            <a:off x="6839078" y="1176633"/>
            <a:ext cx="860158"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APP FRAMEWORK</a:t>
            </a:r>
          </a:p>
        </p:txBody>
      </p:sp>
      <p:grpSp>
        <p:nvGrpSpPr>
          <p:cNvPr id="258" name="Group 257"/>
          <p:cNvGrpSpPr>
            <a:grpSpLocks noChangeAspect="1"/>
          </p:cNvGrpSpPr>
          <p:nvPr/>
        </p:nvGrpSpPr>
        <p:grpSpPr>
          <a:xfrm>
            <a:off x="7091063" y="1515316"/>
            <a:ext cx="343161" cy="326419"/>
            <a:chOff x="2787650" y="1617663"/>
            <a:chExt cx="4600575" cy="4375150"/>
          </a:xfrm>
          <a:solidFill>
            <a:sysClr val="window" lastClr="FFFFFF"/>
          </a:solidFill>
        </p:grpSpPr>
        <p:sp>
          <p:nvSpPr>
            <p:cNvPr id="259" name="Freeform 258"/>
            <p:cNvSpPr>
              <a:spLocks noChangeArrowheads="1"/>
            </p:cNvSpPr>
            <p:nvPr/>
          </p:nvSpPr>
          <p:spPr bwMode="auto">
            <a:xfrm>
              <a:off x="2787650" y="3305175"/>
              <a:ext cx="2212975" cy="1976438"/>
            </a:xfrm>
            <a:custGeom>
              <a:avLst/>
              <a:gdLst>
                <a:gd name="T0" fmla="*/ 0 w 6149"/>
                <a:gd name="T1" fmla="*/ 0 h 5489"/>
                <a:gd name="T2" fmla="*/ 2212615 w 6149"/>
                <a:gd name="T3" fmla="*/ 1432368 h 5489"/>
                <a:gd name="T4" fmla="*/ 2212615 w 6149"/>
                <a:gd name="T5" fmla="*/ 1976078 h 5489"/>
                <a:gd name="T6" fmla="*/ 0 w 6149"/>
                <a:gd name="T7" fmla="*/ 553431 h 5489"/>
                <a:gd name="T8" fmla="*/ 0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0" y="0"/>
                  </a:moveTo>
                  <a:lnTo>
                    <a:pt x="6148" y="3978"/>
                  </a:lnTo>
                  <a:lnTo>
                    <a:pt x="6148" y="5488"/>
                  </a:lnTo>
                  <a:lnTo>
                    <a:pt x="0" y="15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0" name="Freeform 2"/>
            <p:cNvSpPr>
              <a:spLocks noChangeArrowheads="1"/>
            </p:cNvSpPr>
            <p:nvPr/>
          </p:nvSpPr>
          <p:spPr bwMode="auto">
            <a:xfrm>
              <a:off x="2787650" y="4016375"/>
              <a:ext cx="2212975" cy="1976438"/>
            </a:xfrm>
            <a:custGeom>
              <a:avLst/>
              <a:gdLst>
                <a:gd name="T0" fmla="*/ 0 w 6149"/>
                <a:gd name="T1" fmla="*/ 0 h 5490"/>
                <a:gd name="T2" fmla="*/ 2212615 w 6149"/>
                <a:gd name="T3" fmla="*/ 1432828 h 5490"/>
                <a:gd name="T4" fmla="*/ 2212615 w 6149"/>
                <a:gd name="T5" fmla="*/ 1976078 h 5490"/>
                <a:gd name="T6" fmla="*/ 0 w 6149"/>
                <a:gd name="T7" fmla="*/ 553691 h 5490"/>
                <a:gd name="T8" fmla="*/ 0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0" y="0"/>
                  </a:moveTo>
                  <a:lnTo>
                    <a:pt x="6148" y="3980"/>
                  </a:lnTo>
                  <a:lnTo>
                    <a:pt x="6148" y="5489"/>
                  </a:lnTo>
                  <a:lnTo>
                    <a:pt x="0" y="15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1" name="Freeform 3"/>
            <p:cNvSpPr>
              <a:spLocks noChangeArrowheads="1"/>
            </p:cNvSpPr>
            <p:nvPr/>
          </p:nvSpPr>
          <p:spPr bwMode="auto">
            <a:xfrm>
              <a:off x="5175250" y="3305175"/>
              <a:ext cx="2212975" cy="1976438"/>
            </a:xfrm>
            <a:custGeom>
              <a:avLst/>
              <a:gdLst>
                <a:gd name="T0" fmla="*/ 2212615 w 6149"/>
                <a:gd name="T1" fmla="*/ 0 h 5489"/>
                <a:gd name="T2" fmla="*/ 0 w 6149"/>
                <a:gd name="T3" fmla="*/ 1432368 h 5489"/>
                <a:gd name="T4" fmla="*/ 0 w 6149"/>
                <a:gd name="T5" fmla="*/ 1976078 h 5489"/>
                <a:gd name="T6" fmla="*/ 2212615 w 6149"/>
                <a:gd name="T7" fmla="*/ 553431 h 5489"/>
                <a:gd name="T8" fmla="*/ 2212615 w 6149"/>
                <a:gd name="T9" fmla="*/ 0 h 54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89">
                  <a:moveTo>
                    <a:pt x="6148" y="0"/>
                  </a:moveTo>
                  <a:lnTo>
                    <a:pt x="0" y="3978"/>
                  </a:lnTo>
                  <a:lnTo>
                    <a:pt x="0" y="5488"/>
                  </a:lnTo>
                  <a:lnTo>
                    <a:pt x="6148" y="1537"/>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2" name="Freeform 4"/>
            <p:cNvSpPr>
              <a:spLocks noChangeArrowheads="1"/>
            </p:cNvSpPr>
            <p:nvPr/>
          </p:nvSpPr>
          <p:spPr bwMode="auto">
            <a:xfrm>
              <a:off x="5175250" y="4016375"/>
              <a:ext cx="2212975" cy="1976438"/>
            </a:xfrm>
            <a:custGeom>
              <a:avLst/>
              <a:gdLst>
                <a:gd name="T0" fmla="*/ 2212615 w 6149"/>
                <a:gd name="T1" fmla="*/ 0 h 5490"/>
                <a:gd name="T2" fmla="*/ 0 w 6149"/>
                <a:gd name="T3" fmla="*/ 1432828 h 5490"/>
                <a:gd name="T4" fmla="*/ 0 w 6149"/>
                <a:gd name="T5" fmla="*/ 1976078 h 5490"/>
                <a:gd name="T6" fmla="*/ 2212615 w 6149"/>
                <a:gd name="T7" fmla="*/ 553691 h 5490"/>
                <a:gd name="T8" fmla="*/ 2212615 w 6149"/>
                <a:gd name="T9" fmla="*/ 0 h 5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49" h="5490">
                  <a:moveTo>
                    <a:pt x="6148" y="0"/>
                  </a:moveTo>
                  <a:lnTo>
                    <a:pt x="0" y="3980"/>
                  </a:lnTo>
                  <a:lnTo>
                    <a:pt x="0" y="5489"/>
                  </a:lnTo>
                  <a:lnTo>
                    <a:pt x="6148" y="1538"/>
                  </a:lnTo>
                  <a:lnTo>
                    <a:pt x="614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63" name="Freeform 5"/>
            <p:cNvSpPr>
              <a:spLocks noChangeArrowheads="1"/>
            </p:cNvSpPr>
            <p:nvPr/>
          </p:nvSpPr>
          <p:spPr bwMode="auto">
            <a:xfrm>
              <a:off x="2787650" y="1617663"/>
              <a:ext cx="4600575" cy="2949575"/>
            </a:xfrm>
            <a:custGeom>
              <a:avLst/>
              <a:gdLst>
                <a:gd name="T0" fmla="*/ 3570665 w 12780"/>
                <a:gd name="T1" fmla="*/ 2134869 h 8193"/>
                <a:gd name="T2" fmla="*/ 4600215 w 12780"/>
                <a:gd name="T3" fmla="*/ 1474607 h 8193"/>
                <a:gd name="T4" fmla="*/ 3556626 w 12780"/>
                <a:gd name="T5" fmla="*/ 805346 h 8193"/>
                <a:gd name="T6" fmla="*/ 2986774 w 12780"/>
                <a:gd name="T7" fmla="*/ 1168958 h 8193"/>
                <a:gd name="T8" fmla="*/ 3112768 w 12780"/>
                <a:gd name="T9" fmla="*/ 1480368 h 8193"/>
                <a:gd name="T10" fmla="*/ 3003333 w 12780"/>
                <a:gd name="T11" fmla="*/ 1772337 h 8193"/>
                <a:gd name="T12" fmla="*/ 3570665 w 12780"/>
                <a:gd name="T13" fmla="*/ 2134869 h 8193"/>
                <a:gd name="T14" fmla="*/ 1265698 w 12780"/>
                <a:gd name="T15" fmla="*/ 663141 h 8193"/>
                <a:gd name="T16" fmla="*/ 2300288 w 12780"/>
                <a:gd name="T17" fmla="*/ 0 h 8193"/>
                <a:gd name="T18" fmla="*/ 3352876 w 12780"/>
                <a:gd name="T19" fmla="*/ 674662 h 8193"/>
                <a:gd name="T20" fmla="*/ 2804623 w 12780"/>
                <a:gd name="T21" fmla="*/ 1024593 h 8193"/>
                <a:gd name="T22" fmla="*/ 2320087 w 12780"/>
                <a:gd name="T23" fmla="*/ 904709 h 8193"/>
                <a:gd name="T24" fmla="*/ 1834110 w 12780"/>
                <a:gd name="T25" fmla="*/ 1025673 h 8193"/>
                <a:gd name="T26" fmla="*/ 1265698 w 12780"/>
                <a:gd name="T27" fmla="*/ 663141 h 8193"/>
                <a:gd name="T28" fmla="*/ 3367275 w 12780"/>
                <a:gd name="T29" fmla="*/ 2264833 h 8193"/>
                <a:gd name="T30" fmla="*/ 2300288 w 12780"/>
                <a:gd name="T31" fmla="*/ 2949215 h 8193"/>
                <a:gd name="T32" fmla="*/ 1251299 w 12780"/>
                <a:gd name="T33" fmla="*/ 2276713 h 8193"/>
                <a:gd name="T34" fmla="*/ 1809631 w 12780"/>
                <a:gd name="T35" fmla="*/ 1920662 h 8193"/>
                <a:gd name="T36" fmla="*/ 2320087 w 12780"/>
                <a:gd name="T37" fmla="*/ 2056386 h 8193"/>
                <a:gd name="T38" fmla="*/ 2829102 w 12780"/>
                <a:gd name="T39" fmla="*/ 1921742 h 8193"/>
                <a:gd name="T40" fmla="*/ 3367275 w 12780"/>
                <a:gd name="T41" fmla="*/ 2264833 h 8193"/>
                <a:gd name="T42" fmla="*/ 1061948 w 12780"/>
                <a:gd name="T43" fmla="*/ 793466 h 8193"/>
                <a:gd name="T44" fmla="*/ 0 w 12780"/>
                <a:gd name="T45" fmla="*/ 1474607 h 8193"/>
                <a:gd name="T46" fmla="*/ 1047909 w 12780"/>
                <a:gd name="T47" fmla="*/ 2146389 h 8193"/>
                <a:gd name="T48" fmla="*/ 1636120 w 12780"/>
                <a:gd name="T49" fmla="*/ 1770897 h 8193"/>
                <a:gd name="T50" fmla="*/ 1528125 w 12780"/>
                <a:gd name="T51" fmla="*/ 1480368 h 8193"/>
                <a:gd name="T52" fmla="*/ 1652679 w 12780"/>
                <a:gd name="T53" fmla="*/ 1170758 h 8193"/>
                <a:gd name="T54" fmla="*/ 1061948 w 12780"/>
                <a:gd name="T55" fmla="*/ 793466 h 8193"/>
                <a:gd name="T56" fmla="*/ 2929897 w 12780"/>
                <a:gd name="T57" fmla="*/ 1480368 h 8193"/>
                <a:gd name="T58" fmla="*/ 2320087 w 12780"/>
                <a:gd name="T59" fmla="*/ 1035393 h 8193"/>
                <a:gd name="T60" fmla="*/ 1710996 w 12780"/>
                <a:gd name="T61" fmla="*/ 1480368 h 8193"/>
                <a:gd name="T62" fmla="*/ 2320087 w 12780"/>
                <a:gd name="T63" fmla="*/ 1925342 h 8193"/>
                <a:gd name="T64" fmla="*/ 2929897 w 12780"/>
                <a:gd name="T65" fmla="*/ 1480368 h 8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80" h="8193">
                  <a:moveTo>
                    <a:pt x="9919" y="5930"/>
                  </a:moveTo>
                  <a:lnTo>
                    <a:pt x="12779" y="4096"/>
                  </a:lnTo>
                  <a:lnTo>
                    <a:pt x="9880" y="2237"/>
                  </a:lnTo>
                  <a:lnTo>
                    <a:pt x="8297" y="3247"/>
                  </a:lnTo>
                  <a:cubicBezTo>
                    <a:pt x="8518" y="3497"/>
                    <a:pt x="8647" y="3793"/>
                    <a:pt x="8647" y="4112"/>
                  </a:cubicBezTo>
                  <a:cubicBezTo>
                    <a:pt x="8647" y="4408"/>
                    <a:pt x="8536" y="4686"/>
                    <a:pt x="8343" y="4923"/>
                  </a:cubicBezTo>
                  <a:lnTo>
                    <a:pt x="9919" y="5930"/>
                  </a:lnTo>
                  <a:close/>
                  <a:moveTo>
                    <a:pt x="3516" y="1842"/>
                  </a:moveTo>
                  <a:lnTo>
                    <a:pt x="6390" y="0"/>
                  </a:lnTo>
                  <a:lnTo>
                    <a:pt x="9314" y="1874"/>
                  </a:lnTo>
                  <a:lnTo>
                    <a:pt x="7791" y="2846"/>
                  </a:lnTo>
                  <a:cubicBezTo>
                    <a:pt x="7419" y="2637"/>
                    <a:pt x="6952" y="2513"/>
                    <a:pt x="6445" y="2513"/>
                  </a:cubicBezTo>
                  <a:cubicBezTo>
                    <a:pt x="5937" y="2513"/>
                    <a:pt x="5468" y="2638"/>
                    <a:pt x="5095" y="2849"/>
                  </a:cubicBezTo>
                  <a:lnTo>
                    <a:pt x="3516" y="1842"/>
                  </a:lnTo>
                  <a:close/>
                  <a:moveTo>
                    <a:pt x="9354" y="6291"/>
                  </a:moveTo>
                  <a:lnTo>
                    <a:pt x="6390" y="8192"/>
                  </a:lnTo>
                  <a:lnTo>
                    <a:pt x="3476" y="6324"/>
                  </a:lnTo>
                  <a:lnTo>
                    <a:pt x="5027" y="5335"/>
                  </a:lnTo>
                  <a:cubicBezTo>
                    <a:pt x="5411" y="5570"/>
                    <a:pt x="5906" y="5712"/>
                    <a:pt x="6445" y="5712"/>
                  </a:cubicBezTo>
                  <a:cubicBezTo>
                    <a:pt x="6984" y="5712"/>
                    <a:pt x="7477" y="5572"/>
                    <a:pt x="7859" y="5338"/>
                  </a:cubicBezTo>
                  <a:lnTo>
                    <a:pt x="9354" y="6291"/>
                  </a:lnTo>
                  <a:close/>
                  <a:moveTo>
                    <a:pt x="2950" y="2204"/>
                  </a:moveTo>
                  <a:lnTo>
                    <a:pt x="0" y="4096"/>
                  </a:lnTo>
                  <a:lnTo>
                    <a:pt x="2911" y="5962"/>
                  </a:lnTo>
                  <a:lnTo>
                    <a:pt x="4545" y="4919"/>
                  </a:lnTo>
                  <a:cubicBezTo>
                    <a:pt x="4355" y="4682"/>
                    <a:pt x="4245" y="4406"/>
                    <a:pt x="4245" y="4112"/>
                  </a:cubicBezTo>
                  <a:cubicBezTo>
                    <a:pt x="4245" y="3795"/>
                    <a:pt x="4372" y="3500"/>
                    <a:pt x="4591" y="3252"/>
                  </a:cubicBezTo>
                  <a:lnTo>
                    <a:pt x="2950" y="2204"/>
                  </a:lnTo>
                  <a:close/>
                  <a:moveTo>
                    <a:pt x="8139" y="4112"/>
                  </a:moveTo>
                  <a:cubicBezTo>
                    <a:pt x="8139" y="3430"/>
                    <a:pt x="7381" y="2876"/>
                    <a:pt x="6445" y="2876"/>
                  </a:cubicBezTo>
                  <a:cubicBezTo>
                    <a:pt x="5510" y="2876"/>
                    <a:pt x="4753" y="3429"/>
                    <a:pt x="4753" y="4112"/>
                  </a:cubicBezTo>
                  <a:cubicBezTo>
                    <a:pt x="4753" y="4794"/>
                    <a:pt x="5510" y="5348"/>
                    <a:pt x="6445" y="5348"/>
                  </a:cubicBezTo>
                  <a:cubicBezTo>
                    <a:pt x="7381" y="5348"/>
                    <a:pt x="8139" y="4795"/>
                    <a:pt x="8139" y="41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grpSp>
        <p:nvGrpSpPr>
          <p:cNvPr id="264" name="Group 263"/>
          <p:cNvGrpSpPr>
            <a:grpSpLocks noChangeAspect="1"/>
          </p:cNvGrpSpPr>
          <p:nvPr/>
        </p:nvGrpSpPr>
        <p:grpSpPr>
          <a:xfrm>
            <a:off x="6394085" y="4091829"/>
            <a:ext cx="140121" cy="123856"/>
            <a:chOff x="5494338" y="-673101"/>
            <a:chExt cx="2117725" cy="1841502"/>
          </a:xfrm>
          <a:solidFill>
            <a:sysClr val="window" lastClr="FFFFFF">
              <a:lumMod val="85000"/>
            </a:sysClr>
          </a:solidFill>
        </p:grpSpPr>
        <p:sp>
          <p:nvSpPr>
            <p:cNvPr id="265" name="Freeform 140"/>
            <p:cNvSpPr>
              <a:spLocks noEditPoints="1"/>
            </p:cNvSpPr>
            <p:nvPr/>
          </p:nvSpPr>
          <p:spPr bwMode="auto">
            <a:xfrm>
              <a:off x="6180138" y="-263525"/>
              <a:ext cx="1431925" cy="1431926"/>
            </a:xfrm>
            <a:custGeom>
              <a:avLst/>
              <a:gdLst>
                <a:gd name="T0" fmla="*/ 45 w 382"/>
                <a:gd name="T1" fmla="*/ 93 h 382"/>
                <a:gd name="T2" fmla="*/ 48 w 382"/>
                <a:gd name="T3" fmla="*/ 124 h 382"/>
                <a:gd name="T4" fmla="*/ 26 w 382"/>
                <a:gd name="T5" fmla="*/ 130 h 382"/>
                <a:gd name="T6" fmla="*/ 3 w 382"/>
                <a:gd name="T7" fmla="*/ 151 h 382"/>
                <a:gd name="T8" fmla="*/ 15 w 382"/>
                <a:gd name="T9" fmla="*/ 180 h 382"/>
                <a:gd name="T10" fmla="*/ 34 w 382"/>
                <a:gd name="T11" fmla="*/ 204 h 382"/>
                <a:gd name="T12" fmla="*/ 17 w 382"/>
                <a:gd name="T13" fmla="*/ 221 h 382"/>
                <a:gd name="T14" fmla="*/ 8 w 382"/>
                <a:gd name="T15" fmla="*/ 250 h 382"/>
                <a:gd name="T16" fmla="*/ 33 w 382"/>
                <a:gd name="T17" fmla="*/ 269 h 382"/>
                <a:gd name="T18" fmla="*/ 56 w 382"/>
                <a:gd name="T19" fmla="*/ 272 h 382"/>
                <a:gd name="T20" fmla="*/ 55 w 382"/>
                <a:gd name="T21" fmla="*/ 303 h 382"/>
                <a:gd name="T22" fmla="*/ 62 w 382"/>
                <a:gd name="T23" fmla="*/ 334 h 382"/>
                <a:gd name="T24" fmla="*/ 93 w 382"/>
                <a:gd name="T25" fmla="*/ 337 h 382"/>
                <a:gd name="T26" fmla="*/ 124 w 382"/>
                <a:gd name="T27" fmla="*/ 334 h 382"/>
                <a:gd name="T28" fmla="*/ 129 w 382"/>
                <a:gd name="T29" fmla="*/ 356 h 382"/>
                <a:gd name="T30" fmla="*/ 150 w 382"/>
                <a:gd name="T31" fmla="*/ 380 h 382"/>
                <a:gd name="T32" fmla="*/ 179 w 382"/>
                <a:gd name="T33" fmla="*/ 367 h 382"/>
                <a:gd name="T34" fmla="*/ 204 w 382"/>
                <a:gd name="T35" fmla="*/ 348 h 382"/>
                <a:gd name="T36" fmla="*/ 220 w 382"/>
                <a:gd name="T37" fmla="*/ 365 h 382"/>
                <a:gd name="T38" fmla="*/ 250 w 382"/>
                <a:gd name="T39" fmla="*/ 375 h 382"/>
                <a:gd name="T40" fmla="*/ 268 w 382"/>
                <a:gd name="T41" fmla="*/ 349 h 382"/>
                <a:gd name="T42" fmla="*/ 281 w 382"/>
                <a:gd name="T43" fmla="*/ 321 h 382"/>
                <a:gd name="T44" fmla="*/ 303 w 382"/>
                <a:gd name="T45" fmla="*/ 327 h 382"/>
                <a:gd name="T46" fmla="*/ 333 w 382"/>
                <a:gd name="T47" fmla="*/ 321 h 382"/>
                <a:gd name="T48" fmla="*/ 337 w 382"/>
                <a:gd name="T49" fmla="*/ 289 h 382"/>
                <a:gd name="T50" fmla="*/ 333 w 382"/>
                <a:gd name="T51" fmla="*/ 259 h 382"/>
                <a:gd name="T52" fmla="*/ 356 w 382"/>
                <a:gd name="T53" fmla="*/ 253 h 382"/>
                <a:gd name="T54" fmla="*/ 379 w 382"/>
                <a:gd name="T55" fmla="*/ 232 h 382"/>
                <a:gd name="T56" fmla="*/ 366 w 382"/>
                <a:gd name="T57" fmla="*/ 203 h 382"/>
                <a:gd name="T58" fmla="*/ 348 w 382"/>
                <a:gd name="T59" fmla="*/ 178 h 382"/>
                <a:gd name="T60" fmla="*/ 364 w 382"/>
                <a:gd name="T61" fmla="*/ 162 h 382"/>
                <a:gd name="T62" fmla="*/ 374 w 382"/>
                <a:gd name="T63" fmla="*/ 133 h 382"/>
                <a:gd name="T64" fmla="*/ 349 w 382"/>
                <a:gd name="T65" fmla="*/ 114 h 382"/>
                <a:gd name="T66" fmla="*/ 320 w 382"/>
                <a:gd name="T67" fmla="*/ 102 h 382"/>
                <a:gd name="T68" fmla="*/ 326 w 382"/>
                <a:gd name="T69" fmla="*/ 79 h 382"/>
                <a:gd name="T70" fmla="*/ 320 w 382"/>
                <a:gd name="T71" fmla="*/ 49 h 382"/>
                <a:gd name="T72" fmla="*/ 289 w 382"/>
                <a:gd name="T73" fmla="*/ 46 h 382"/>
                <a:gd name="T74" fmla="*/ 258 w 382"/>
                <a:gd name="T75" fmla="*/ 49 h 382"/>
                <a:gd name="T76" fmla="*/ 252 w 382"/>
                <a:gd name="T77" fmla="*/ 27 h 382"/>
                <a:gd name="T78" fmla="*/ 231 w 382"/>
                <a:gd name="T79" fmla="*/ 3 h 382"/>
                <a:gd name="T80" fmla="*/ 203 w 382"/>
                <a:gd name="T81" fmla="*/ 16 h 382"/>
                <a:gd name="T82" fmla="*/ 178 w 382"/>
                <a:gd name="T83" fmla="*/ 35 h 382"/>
                <a:gd name="T84" fmla="*/ 162 w 382"/>
                <a:gd name="T85" fmla="*/ 18 h 382"/>
                <a:gd name="T86" fmla="*/ 132 w 382"/>
                <a:gd name="T87" fmla="*/ 8 h 382"/>
                <a:gd name="T88" fmla="*/ 113 w 382"/>
                <a:gd name="T89" fmla="*/ 34 h 382"/>
                <a:gd name="T90" fmla="*/ 101 w 382"/>
                <a:gd name="T91" fmla="*/ 62 h 382"/>
                <a:gd name="T92" fmla="*/ 79 w 382"/>
                <a:gd name="T93" fmla="*/ 56 h 382"/>
                <a:gd name="T94" fmla="*/ 48 w 382"/>
                <a:gd name="T95" fmla="*/ 62 h 382"/>
                <a:gd name="T96" fmla="*/ 45 w 382"/>
                <a:gd name="T97" fmla="*/ 93 h 382"/>
                <a:gd name="T98" fmla="*/ 157 w 382"/>
                <a:gd name="T99" fmla="*/ 86 h 382"/>
                <a:gd name="T100" fmla="*/ 296 w 382"/>
                <a:gd name="T101" fmla="*/ 158 h 382"/>
                <a:gd name="T102" fmla="*/ 225 w 382"/>
                <a:gd name="T103" fmla="*/ 297 h 382"/>
                <a:gd name="T104" fmla="*/ 86 w 382"/>
                <a:gd name="T105" fmla="*/ 225 h 382"/>
                <a:gd name="T106" fmla="*/ 157 w 382"/>
                <a:gd name="T107" fmla="*/ 8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2">
                  <a:moveTo>
                    <a:pt x="45" y="93"/>
                  </a:moveTo>
                  <a:cubicBezTo>
                    <a:pt x="52" y="100"/>
                    <a:pt x="51" y="119"/>
                    <a:pt x="48" y="124"/>
                  </a:cubicBezTo>
                  <a:cubicBezTo>
                    <a:pt x="46" y="130"/>
                    <a:pt x="36" y="132"/>
                    <a:pt x="26" y="130"/>
                  </a:cubicBezTo>
                  <a:cubicBezTo>
                    <a:pt x="16" y="128"/>
                    <a:pt x="6" y="137"/>
                    <a:pt x="3" y="151"/>
                  </a:cubicBezTo>
                  <a:cubicBezTo>
                    <a:pt x="0" y="165"/>
                    <a:pt x="5" y="177"/>
                    <a:pt x="15" y="180"/>
                  </a:cubicBezTo>
                  <a:cubicBezTo>
                    <a:pt x="25" y="182"/>
                    <a:pt x="33" y="199"/>
                    <a:pt x="34" y="204"/>
                  </a:cubicBezTo>
                  <a:cubicBezTo>
                    <a:pt x="34" y="210"/>
                    <a:pt x="27" y="218"/>
                    <a:pt x="17" y="221"/>
                  </a:cubicBezTo>
                  <a:cubicBezTo>
                    <a:pt x="8" y="224"/>
                    <a:pt x="3" y="237"/>
                    <a:pt x="8" y="250"/>
                  </a:cubicBezTo>
                  <a:cubicBezTo>
                    <a:pt x="12" y="264"/>
                    <a:pt x="23" y="272"/>
                    <a:pt x="33" y="269"/>
                  </a:cubicBezTo>
                  <a:cubicBezTo>
                    <a:pt x="43" y="266"/>
                    <a:pt x="53" y="267"/>
                    <a:pt x="56" y="272"/>
                  </a:cubicBezTo>
                  <a:cubicBezTo>
                    <a:pt x="59" y="277"/>
                    <a:pt x="62" y="296"/>
                    <a:pt x="55" y="303"/>
                  </a:cubicBezTo>
                  <a:cubicBezTo>
                    <a:pt x="48" y="311"/>
                    <a:pt x="51" y="325"/>
                    <a:pt x="62" y="334"/>
                  </a:cubicBezTo>
                  <a:cubicBezTo>
                    <a:pt x="72" y="343"/>
                    <a:pt x="86" y="345"/>
                    <a:pt x="93" y="337"/>
                  </a:cubicBezTo>
                  <a:cubicBezTo>
                    <a:pt x="100" y="330"/>
                    <a:pt x="118" y="331"/>
                    <a:pt x="124" y="334"/>
                  </a:cubicBezTo>
                  <a:cubicBezTo>
                    <a:pt x="129" y="336"/>
                    <a:pt x="132" y="346"/>
                    <a:pt x="129" y="356"/>
                  </a:cubicBezTo>
                  <a:cubicBezTo>
                    <a:pt x="127" y="366"/>
                    <a:pt x="137" y="377"/>
                    <a:pt x="150" y="380"/>
                  </a:cubicBezTo>
                  <a:cubicBezTo>
                    <a:pt x="164" y="382"/>
                    <a:pt x="177" y="377"/>
                    <a:pt x="179" y="367"/>
                  </a:cubicBezTo>
                  <a:cubicBezTo>
                    <a:pt x="181" y="357"/>
                    <a:pt x="198" y="349"/>
                    <a:pt x="204" y="348"/>
                  </a:cubicBezTo>
                  <a:cubicBezTo>
                    <a:pt x="210" y="348"/>
                    <a:pt x="217" y="355"/>
                    <a:pt x="220" y="365"/>
                  </a:cubicBezTo>
                  <a:cubicBezTo>
                    <a:pt x="223" y="374"/>
                    <a:pt x="236" y="379"/>
                    <a:pt x="250" y="375"/>
                  </a:cubicBezTo>
                  <a:cubicBezTo>
                    <a:pt x="263" y="370"/>
                    <a:pt x="271" y="359"/>
                    <a:pt x="268" y="349"/>
                  </a:cubicBezTo>
                  <a:cubicBezTo>
                    <a:pt x="265" y="340"/>
                    <a:pt x="276" y="324"/>
                    <a:pt x="281" y="321"/>
                  </a:cubicBezTo>
                  <a:cubicBezTo>
                    <a:pt x="285" y="317"/>
                    <a:pt x="295" y="320"/>
                    <a:pt x="303" y="327"/>
                  </a:cubicBezTo>
                  <a:cubicBezTo>
                    <a:pt x="310" y="334"/>
                    <a:pt x="324" y="331"/>
                    <a:pt x="333" y="321"/>
                  </a:cubicBezTo>
                  <a:cubicBezTo>
                    <a:pt x="343" y="310"/>
                    <a:pt x="344" y="296"/>
                    <a:pt x="337" y="289"/>
                  </a:cubicBezTo>
                  <a:cubicBezTo>
                    <a:pt x="329" y="283"/>
                    <a:pt x="331" y="264"/>
                    <a:pt x="333" y="259"/>
                  </a:cubicBezTo>
                  <a:cubicBezTo>
                    <a:pt x="336" y="253"/>
                    <a:pt x="346" y="251"/>
                    <a:pt x="356" y="253"/>
                  </a:cubicBezTo>
                  <a:cubicBezTo>
                    <a:pt x="365" y="255"/>
                    <a:pt x="376" y="246"/>
                    <a:pt x="379" y="232"/>
                  </a:cubicBezTo>
                  <a:cubicBezTo>
                    <a:pt x="382" y="218"/>
                    <a:pt x="376" y="205"/>
                    <a:pt x="366" y="203"/>
                  </a:cubicBezTo>
                  <a:cubicBezTo>
                    <a:pt x="356" y="201"/>
                    <a:pt x="348" y="184"/>
                    <a:pt x="348" y="178"/>
                  </a:cubicBezTo>
                  <a:cubicBezTo>
                    <a:pt x="347" y="173"/>
                    <a:pt x="355" y="165"/>
                    <a:pt x="364" y="162"/>
                  </a:cubicBezTo>
                  <a:cubicBezTo>
                    <a:pt x="374" y="159"/>
                    <a:pt x="378" y="146"/>
                    <a:pt x="374" y="133"/>
                  </a:cubicBezTo>
                  <a:cubicBezTo>
                    <a:pt x="370" y="119"/>
                    <a:pt x="358" y="111"/>
                    <a:pt x="349" y="114"/>
                  </a:cubicBezTo>
                  <a:cubicBezTo>
                    <a:pt x="339" y="117"/>
                    <a:pt x="324" y="106"/>
                    <a:pt x="320" y="102"/>
                  </a:cubicBezTo>
                  <a:cubicBezTo>
                    <a:pt x="317" y="97"/>
                    <a:pt x="320" y="87"/>
                    <a:pt x="326" y="79"/>
                  </a:cubicBezTo>
                  <a:cubicBezTo>
                    <a:pt x="333" y="72"/>
                    <a:pt x="330" y="58"/>
                    <a:pt x="320" y="49"/>
                  </a:cubicBezTo>
                  <a:cubicBezTo>
                    <a:pt x="310" y="39"/>
                    <a:pt x="296" y="38"/>
                    <a:pt x="289" y="46"/>
                  </a:cubicBezTo>
                  <a:cubicBezTo>
                    <a:pt x="282" y="53"/>
                    <a:pt x="263" y="51"/>
                    <a:pt x="258" y="49"/>
                  </a:cubicBezTo>
                  <a:cubicBezTo>
                    <a:pt x="253" y="47"/>
                    <a:pt x="250" y="37"/>
                    <a:pt x="252" y="27"/>
                  </a:cubicBezTo>
                  <a:cubicBezTo>
                    <a:pt x="254" y="17"/>
                    <a:pt x="245" y="6"/>
                    <a:pt x="231" y="3"/>
                  </a:cubicBezTo>
                  <a:cubicBezTo>
                    <a:pt x="218" y="0"/>
                    <a:pt x="205" y="6"/>
                    <a:pt x="203" y="16"/>
                  </a:cubicBezTo>
                  <a:cubicBezTo>
                    <a:pt x="201" y="26"/>
                    <a:pt x="184" y="34"/>
                    <a:pt x="178" y="35"/>
                  </a:cubicBezTo>
                  <a:cubicBezTo>
                    <a:pt x="172" y="35"/>
                    <a:pt x="165" y="28"/>
                    <a:pt x="162" y="18"/>
                  </a:cubicBezTo>
                  <a:cubicBezTo>
                    <a:pt x="159" y="8"/>
                    <a:pt x="145" y="4"/>
                    <a:pt x="132" y="8"/>
                  </a:cubicBezTo>
                  <a:cubicBezTo>
                    <a:pt x="119" y="13"/>
                    <a:pt x="110" y="24"/>
                    <a:pt x="113" y="34"/>
                  </a:cubicBezTo>
                  <a:cubicBezTo>
                    <a:pt x="117" y="43"/>
                    <a:pt x="106" y="59"/>
                    <a:pt x="101" y="62"/>
                  </a:cubicBezTo>
                  <a:cubicBezTo>
                    <a:pt x="96" y="65"/>
                    <a:pt x="86" y="63"/>
                    <a:pt x="79" y="56"/>
                  </a:cubicBezTo>
                  <a:cubicBezTo>
                    <a:pt x="71" y="49"/>
                    <a:pt x="58" y="52"/>
                    <a:pt x="48" y="62"/>
                  </a:cubicBezTo>
                  <a:cubicBezTo>
                    <a:pt x="39" y="73"/>
                    <a:pt x="37" y="87"/>
                    <a:pt x="45" y="93"/>
                  </a:cubicBezTo>
                  <a:close/>
                  <a:moveTo>
                    <a:pt x="157" y="86"/>
                  </a:moveTo>
                  <a:cubicBezTo>
                    <a:pt x="215" y="68"/>
                    <a:pt x="277" y="100"/>
                    <a:pt x="296" y="158"/>
                  </a:cubicBezTo>
                  <a:cubicBezTo>
                    <a:pt x="315" y="216"/>
                    <a:pt x="283" y="278"/>
                    <a:pt x="225" y="297"/>
                  </a:cubicBezTo>
                  <a:cubicBezTo>
                    <a:pt x="167" y="315"/>
                    <a:pt x="104" y="283"/>
                    <a:pt x="86" y="225"/>
                  </a:cubicBezTo>
                  <a:cubicBezTo>
                    <a:pt x="67" y="167"/>
                    <a:pt x="99" y="105"/>
                    <a:pt x="157" y="8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6" name="Freeform 141"/>
            <p:cNvSpPr>
              <a:spLocks noEditPoints="1"/>
            </p:cNvSpPr>
            <p:nvPr/>
          </p:nvSpPr>
          <p:spPr bwMode="auto">
            <a:xfrm>
              <a:off x="5494338" y="-673101"/>
              <a:ext cx="922337" cy="919163"/>
            </a:xfrm>
            <a:custGeom>
              <a:avLst/>
              <a:gdLst>
                <a:gd name="T0" fmla="*/ 29 w 246"/>
                <a:gd name="T1" fmla="*/ 59 h 245"/>
                <a:gd name="T2" fmla="*/ 32 w 246"/>
                <a:gd name="T3" fmla="*/ 79 h 245"/>
                <a:gd name="T4" fmla="*/ 17 w 246"/>
                <a:gd name="T5" fmla="*/ 83 h 245"/>
                <a:gd name="T6" fmla="*/ 2 w 246"/>
                <a:gd name="T7" fmla="*/ 96 h 245"/>
                <a:gd name="T8" fmla="*/ 10 w 246"/>
                <a:gd name="T9" fmla="*/ 115 h 245"/>
                <a:gd name="T10" fmla="*/ 22 w 246"/>
                <a:gd name="T11" fmla="*/ 131 h 245"/>
                <a:gd name="T12" fmla="*/ 12 w 246"/>
                <a:gd name="T13" fmla="*/ 141 h 245"/>
                <a:gd name="T14" fmla="*/ 5 w 246"/>
                <a:gd name="T15" fmla="*/ 160 h 245"/>
                <a:gd name="T16" fmla="*/ 22 w 246"/>
                <a:gd name="T17" fmla="*/ 172 h 245"/>
                <a:gd name="T18" fmla="*/ 36 w 246"/>
                <a:gd name="T19" fmla="*/ 175 h 245"/>
                <a:gd name="T20" fmla="*/ 36 w 246"/>
                <a:gd name="T21" fmla="*/ 195 h 245"/>
                <a:gd name="T22" fmla="*/ 40 w 246"/>
                <a:gd name="T23" fmla="*/ 214 h 245"/>
                <a:gd name="T24" fmla="*/ 60 w 246"/>
                <a:gd name="T25" fmla="*/ 216 h 245"/>
                <a:gd name="T26" fmla="*/ 80 w 246"/>
                <a:gd name="T27" fmla="*/ 214 h 245"/>
                <a:gd name="T28" fmla="*/ 84 w 246"/>
                <a:gd name="T29" fmla="*/ 229 h 245"/>
                <a:gd name="T30" fmla="*/ 97 w 246"/>
                <a:gd name="T31" fmla="*/ 244 h 245"/>
                <a:gd name="T32" fmla="*/ 116 w 246"/>
                <a:gd name="T33" fmla="*/ 235 h 245"/>
                <a:gd name="T34" fmla="*/ 132 w 246"/>
                <a:gd name="T35" fmla="*/ 223 h 245"/>
                <a:gd name="T36" fmla="*/ 142 w 246"/>
                <a:gd name="T37" fmla="*/ 234 h 245"/>
                <a:gd name="T38" fmla="*/ 161 w 246"/>
                <a:gd name="T39" fmla="*/ 240 h 245"/>
                <a:gd name="T40" fmla="*/ 173 w 246"/>
                <a:gd name="T41" fmla="*/ 224 h 245"/>
                <a:gd name="T42" fmla="*/ 181 w 246"/>
                <a:gd name="T43" fmla="*/ 206 h 245"/>
                <a:gd name="T44" fmla="*/ 195 w 246"/>
                <a:gd name="T45" fmla="*/ 210 h 245"/>
                <a:gd name="T46" fmla="*/ 215 w 246"/>
                <a:gd name="T47" fmla="*/ 206 h 245"/>
                <a:gd name="T48" fmla="*/ 217 w 246"/>
                <a:gd name="T49" fmla="*/ 186 h 245"/>
                <a:gd name="T50" fmla="*/ 215 w 246"/>
                <a:gd name="T51" fmla="*/ 166 h 245"/>
                <a:gd name="T52" fmla="*/ 229 w 246"/>
                <a:gd name="T53" fmla="*/ 162 h 245"/>
                <a:gd name="T54" fmla="*/ 244 w 246"/>
                <a:gd name="T55" fmla="*/ 149 h 245"/>
                <a:gd name="T56" fmla="*/ 236 w 246"/>
                <a:gd name="T57" fmla="*/ 130 h 245"/>
                <a:gd name="T58" fmla="*/ 224 w 246"/>
                <a:gd name="T59" fmla="*/ 114 h 245"/>
                <a:gd name="T60" fmla="*/ 235 w 246"/>
                <a:gd name="T61" fmla="*/ 104 h 245"/>
                <a:gd name="T62" fmla="*/ 241 w 246"/>
                <a:gd name="T63" fmla="*/ 85 h 245"/>
                <a:gd name="T64" fmla="*/ 225 w 246"/>
                <a:gd name="T65" fmla="*/ 73 h 245"/>
                <a:gd name="T66" fmla="*/ 206 w 246"/>
                <a:gd name="T67" fmla="*/ 65 h 245"/>
                <a:gd name="T68" fmla="*/ 210 w 246"/>
                <a:gd name="T69" fmla="*/ 51 h 245"/>
                <a:gd name="T70" fmla="*/ 206 w 246"/>
                <a:gd name="T71" fmla="*/ 31 h 245"/>
                <a:gd name="T72" fmla="*/ 186 w 246"/>
                <a:gd name="T73" fmla="*/ 29 h 245"/>
                <a:gd name="T74" fmla="*/ 166 w 246"/>
                <a:gd name="T75" fmla="*/ 31 h 245"/>
                <a:gd name="T76" fmla="*/ 163 w 246"/>
                <a:gd name="T77" fmla="*/ 17 h 245"/>
                <a:gd name="T78" fmla="*/ 149 w 246"/>
                <a:gd name="T79" fmla="*/ 2 h 245"/>
                <a:gd name="T80" fmla="*/ 131 w 246"/>
                <a:gd name="T81" fmla="*/ 10 h 245"/>
                <a:gd name="T82" fmla="*/ 115 w 246"/>
                <a:gd name="T83" fmla="*/ 22 h 245"/>
                <a:gd name="T84" fmla="*/ 104 w 246"/>
                <a:gd name="T85" fmla="*/ 11 h 245"/>
                <a:gd name="T86" fmla="*/ 85 w 246"/>
                <a:gd name="T87" fmla="*/ 5 h 245"/>
                <a:gd name="T88" fmla="*/ 73 w 246"/>
                <a:gd name="T89" fmla="*/ 21 h 245"/>
                <a:gd name="T90" fmla="*/ 65 w 246"/>
                <a:gd name="T91" fmla="*/ 39 h 245"/>
                <a:gd name="T92" fmla="*/ 51 w 246"/>
                <a:gd name="T93" fmla="*/ 35 h 245"/>
                <a:gd name="T94" fmla="*/ 31 w 246"/>
                <a:gd name="T95" fmla="*/ 39 h 245"/>
                <a:gd name="T96" fmla="*/ 29 w 246"/>
                <a:gd name="T97" fmla="*/ 59 h 245"/>
                <a:gd name="T98" fmla="*/ 101 w 246"/>
                <a:gd name="T99" fmla="*/ 55 h 245"/>
                <a:gd name="T100" fmla="*/ 191 w 246"/>
                <a:gd name="T101" fmla="*/ 101 h 245"/>
                <a:gd name="T102" fmla="*/ 145 w 246"/>
                <a:gd name="T103" fmla="*/ 190 h 245"/>
                <a:gd name="T104" fmla="*/ 56 w 246"/>
                <a:gd name="T105" fmla="*/ 144 h 245"/>
                <a:gd name="T106" fmla="*/ 101 w 246"/>
                <a:gd name="T107" fmla="*/ 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45">
                  <a:moveTo>
                    <a:pt x="29" y="59"/>
                  </a:moveTo>
                  <a:cubicBezTo>
                    <a:pt x="34" y="64"/>
                    <a:pt x="33" y="76"/>
                    <a:pt x="32" y="79"/>
                  </a:cubicBezTo>
                  <a:cubicBezTo>
                    <a:pt x="30" y="83"/>
                    <a:pt x="24" y="84"/>
                    <a:pt x="17" y="83"/>
                  </a:cubicBezTo>
                  <a:cubicBezTo>
                    <a:pt x="11" y="82"/>
                    <a:pt x="4" y="88"/>
                    <a:pt x="2" y="96"/>
                  </a:cubicBezTo>
                  <a:cubicBezTo>
                    <a:pt x="0" y="105"/>
                    <a:pt x="4" y="113"/>
                    <a:pt x="10" y="115"/>
                  </a:cubicBezTo>
                  <a:cubicBezTo>
                    <a:pt x="17" y="116"/>
                    <a:pt x="22" y="127"/>
                    <a:pt x="22" y="131"/>
                  </a:cubicBezTo>
                  <a:cubicBezTo>
                    <a:pt x="23" y="135"/>
                    <a:pt x="18" y="139"/>
                    <a:pt x="12" y="141"/>
                  </a:cubicBezTo>
                  <a:cubicBezTo>
                    <a:pt x="6" y="143"/>
                    <a:pt x="3" y="152"/>
                    <a:pt x="5" y="160"/>
                  </a:cubicBezTo>
                  <a:cubicBezTo>
                    <a:pt x="8" y="169"/>
                    <a:pt x="15" y="174"/>
                    <a:pt x="22" y="172"/>
                  </a:cubicBezTo>
                  <a:cubicBezTo>
                    <a:pt x="28" y="170"/>
                    <a:pt x="35" y="171"/>
                    <a:pt x="36" y="175"/>
                  </a:cubicBezTo>
                  <a:cubicBezTo>
                    <a:pt x="38" y="178"/>
                    <a:pt x="40" y="190"/>
                    <a:pt x="36" y="195"/>
                  </a:cubicBezTo>
                  <a:cubicBezTo>
                    <a:pt x="32" y="199"/>
                    <a:pt x="34" y="208"/>
                    <a:pt x="40" y="214"/>
                  </a:cubicBezTo>
                  <a:cubicBezTo>
                    <a:pt x="47" y="220"/>
                    <a:pt x="56" y="221"/>
                    <a:pt x="60" y="216"/>
                  </a:cubicBezTo>
                  <a:cubicBezTo>
                    <a:pt x="65" y="212"/>
                    <a:pt x="77" y="213"/>
                    <a:pt x="80" y="214"/>
                  </a:cubicBezTo>
                  <a:cubicBezTo>
                    <a:pt x="83" y="216"/>
                    <a:pt x="85" y="222"/>
                    <a:pt x="84" y="229"/>
                  </a:cubicBezTo>
                  <a:cubicBezTo>
                    <a:pt x="82" y="235"/>
                    <a:pt x="88" y="242"/>
                    <a:pt x="97" y="244"/>
                  </a:cubicBezTo>
                  <a:cubicBezTo>
                    <a:pt x="106" y="245"/>
                    <a:pt x="114" y="242"/>
                    <a:pt x="116" y="235"/>
                  </a:cubicBezTo>
                  <a:cubicBezTo>
                    <a:pt x="117" y="229"/>
                    <a:pt x="128" y="224"/>
                    <a:pt x="132" y="223"/>
                  </a:cubicBezTo>
                  <a:cubicBezTo>
                    <a:pt x="135" y="223"/>
                    <a:pt x="140" y="228"/>
                    <a:pt x="142" y="234"/>
                  </a:cubicBezTo>
                  <a:cubicBezTo>
                    <a:pt x="144" y="240"/>
                    <a:pt x="153" y="243"/>
                    <a:pt x="161" y="240"/>
                  </a:cubicBezTo>
                  <a:cubicBezTo>
                    <a:pt x="170" y="238"/>
                    <a:pt x="175" y="230"/>
                    <a:pt x="173" y="224"/>
                  </a:cubicBezTo>
                  <a:cubicBezTo>
                    <a:pt x="171" y="218"/>
                    <a:pt x="178" y="208"/>
                    <a:pt x="181" y="206"/>
                  </a:cubicBezTo>
                  <a:cubicBezTo>
                    <a:pt x="184" y="204"/>
                    <a:pt x="190" y="205"/>
                    <a:pt x="195" y="210"/>
                  </a:cubicBezTo>
                  <a:cubicBezTo>
                    <a:pt x="200" y="214"/>
                    <a:pt x="209" y="212"/>
                    <a:pt x="215" y="206"/>
                  </a:cubicBezTo>
                  <a:cubicBezTo>
                    <a:pt x="221" y="199"/>
                    <a:pt x="222" y="190"/>
                    <a:pt x="217" y="186"/>
                  </a:cubicBezTo>
                  <a:cubicBezTo>
                    <a:pt x="212" y="181"/>
                    <a:pt x="213" y="169"/>
                    <a:pt x="215" y="166"/>
                  </a:cubicBezTo>
                  <a:cubicBezTo>
                    <a:pt x="216" y="162"/>
                    <a:pt x="223" y="161"/>
                    <a:pt x="229" y="162"/>
                  </a:cubicBezTo>
                  <a:cubicBezTo>
                    <a:pt x="236" y="163"/>
                    <a:pt x="242" y="157"/>
                    <a:pt x="244" y="149"/>
                  </a:cubicBezTo>
                  <a:cubicBezTo>
                    <a:pt x="246" y="140"/>
                    <a:pt x="242" y="132"/>
                    <a:pt x="236" y="130"/>
                  </a:cubicBezTo>
                  <a:cubicBezTo>
                    <a:pt x="230" y="129"/>
                    <a:pt x="225" y="118"/>
                    <a:pt x="224" y="114"/>
                  </a:cubicBezTo>
                  <a:cubicBezTo>
                    <a:pt x="224" y="110"/>
                    <a:pt x="229" y="106"/>
                    <a:pt x="235" y="104"/>
                  </a:cubicBezTo>
                  <a:cubicBezTo>
                    <a:pt x="241" y="102"/>
                    <a:pt x="244" y="93"/>
                    <a:pt x="241" y="85"/>
                  </a:cubicBezTo>
                  <a:cubicBezTo>
                    <a:pt x="238" y="76"/>
                    <a:pt x="231" y="71"/>
                    <a:pt x="225" y="73"/>
                  </a:cubicBezTo>
                  <a:cubicBezTo>
                    <a:pt x="219" y="75"/>
                    <a:pt x="209" y="68"/>
                    <a:pt x="206" y="65"/>
                  </a:cubicBezTo>
                  <a:cubicBezTo>
                    <a:pt x="204" y="62"/>
                    <a:pt x="206" y="55"/>
                    <a:pt x="210" y="51"/>
                  </a:cubicBezTo>
                  <a:cubicBezTo>
                    <a:pt x="215" y="46"/>
                    <a:pt x="213" y="37"/>
                    <a:pt x="206" y="31"/>
                  </a:cubicBezTo>
                  <a:cubicBezTo>
                    <a:pt x="200" y="25"/>
                    <a:pt x="191" y="24"/>
                    <a:pt x="186" y="29"/>
                  </a:cubicBezTo>
                  <a:cubicBezTo>
                    <a:pt x="182" y="33"/>
                    <a:pt x="170" y="33"/>
                    <a:pt x="166" y="31"/>
                  </a:cubicBezTo>
                  <a:cubicBezTo>
                    <a:pt x="163" y="29"/>
                    <a:pt x="161" y="23"/>
                    <a:pt x="163" y="17"/>
                  </a:cubicBezTo>
                  <a:cubicBezTo>
                    <a:pt x="164" y="10"/>
                    <a:pt x="158" y="3"/>
                    <a:pt x="149" y="2"/>
                  </a:cubicBezTo>
                  <a:cubicBezTo>
                    <a:pt x="141" y="0"/>
                    <a:pt x="132" y="3"/>
                    <a:pt x="131" y="10"/>
                  </a:cubicBezTo>
                  <a:cubicBezTo>
                    <a:pt x="130" y="16"/>
                    <a:pt x="119" y="21"/>
                    <a:pt x="115" y="22"/>
                  </a:cubicBezTo>
                  <a:cubicBezTo>
                    <a:pt x="111" y="22"/>
                    <a:pt x="106" y="17"/>
                    <a:pt x="104" y="11"/>
                  </a:cubicBezTo>
                  <a:cubicBezTo>
                    <a:pt x="102" y="5"/>
                    <a:pt x="94" y="2"/>
                    <a:pt x="85" y="5"/>
                  </a:cubicBezTo>
                  <a:cubicBezTo>
                    <a:pt x="77" y="7"/>
                    <a:pt x="71" y="15"/>
                    <a:pt x="73" y="21"/>
                  </a:cubicBezTo>
                  <a:cubicBezTo>
                    <a:pt x="75" y="27"/>
                    <a:pt x="68" y="37"/>
                    <a:pt x="65" y="39"/>
                  </a:cubicBezTo>
                  <a:cubicBezTo>
                    <a:pt x="62" y="41"/>
                    <a:pt x="56" y="40"/>
                    <a:pt x="51" y="35"/>
                  </a:cubicBezTo>
                  <a:cubicBezTo>
                    <a:pt x="46" y="31"/>
                    <a:pt x="38" y="33"/>
                    <a:pt x="31" y="39"/>
                  </a:cubicBezTo>
                  <a:cubicBezTo>
                    <a:pt x="25" y="46"/>
                    <a:pt x="25" y="55"/>
                    <a:pt x="29" y="59"/>
                  </a:cubicBezTo>
                  <a:close/>
                  <a:moveTo>
                    <a:pt x="101" y="55"/>
                  </a:moveTo>
                  <a:cubicBezTo>
                    <a:pt x="139" y="43"/>
                    <a:pt x="179" y="63"/>
                    <a:pt x="191" y="101"/>
                  </a:cubicBezTo>
                  <a:cubicBezTo>
                    <a:pt x="203" y="138"/>
                    <a:pt x="182" y="178"/>
                    <a:pt x="145" y="190"/>
                  </a:cubicBezTo>
                  <a:cubicBezTo>
                    <a:pt x="108" y="202"/>
                    <a:pt x="68" y="182"/>
                    <a:pt x="56" y="144"/>
                  </a:cubicBezTo>
                  <a:cubicBezTo>
                    <a:pt x="44" y="107"/>
                    <a:pt x="64" y="67"/>
                    <a:pt x="101"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sp>
          <p:nvSpPr>
            <p:cNvPr id="267" name="Freeform 142"/>
            <p:cNvSpPr>
              <a:spLocks noEditPoints="1"/>
            </p:cNvSpPr>
            <p:nvPr/>
          </p:nvSpPr>
          <p:spPr bwMode="auto">
            <a:xfrm>
              <a:off x="5500688" y="242887"/>
              <a:ext cx="709612" cy="708025"/>
            </a:xfrm>
            <a:custGeom>
              <a:avLst/>
              <a:gdLst>
                <a:gd name="T0" fmla="*/ 22 w 189"/>
                <a:gd name="T1" fmla="*/ 46 h 189"/>
                <a:gd name="T2" fmla="*/ 24 w 189"/>
                <a:gd name="T3" fmla="*/ 61 h 189"/>
                <a:gd name="T4" fmla="*/ 13 w 189"/>
                <a:gd name="T5" fmla="*/ 64 h 189"/>
                <a:gd name="T6" fmla="*/ 1 w 189"/>
                <a:gd name="T7" fmla="*/ 75 h 189"/>
                <a:gd name="T8" fmla="*/ 7 w 189"/>
                <a:gd name="T9" fmla="*/ 89 h 189"/>
                <a:gd name="T10" fmla="*/ 17 w 189"/>
                <a:gd name="T11" fmla="*/ 101 h 189"/>
                <a:gd name="T12" fmla="*/ 8 w 189"/>
                <a:gd name="T13" fmla="*/ 109 h 189"/>
                <a:gd name="T14" fmla="*/ 4 w 189"/>
                <a:gd name="T15" fmla="*/ 124 h 189"/>
                <a:gd name="T16" fmla="*/ 16 w 189"/>
                <a:gd name="T17" fmla="*/ 133 h 189"/>
                <a:gd name="T18" fmla="*/ 27 w 189"/>
                <a:gd name="T19" fmla="*/ 135 h 189"/>
                <a:gd name="T20" fmla="*/ 27 w 189"/>
                <a:gd name="T21" fmla="*/ 150 h 189"/>
                <a:gd name="T22" fmla="*/ 30 w 189"/>
                <a:gd name="T23" fmla="*/ 165 h 189"/>
                <a:gd name="T24" fmla="*/ 46 w 189"/>
                <a:gd name="T25" fmla="*/ 167 h 189"/>
                <a:gd name="T26" fmla="*/ 61 w 189"/>
                <a:gd name="T27" fmla="*/ 165 h 189"/>
                <a:gd name="T28" fmla="*/ 64 w 189"/>
                <a:gd name="T29" fmla="*/ 176 h 189"/>
                <a:gd name="T30" fmla="*/ 74 w 189"/>
                <a:gd name="T31" fmla="*/ 188 h 189"/>
                <a:gd name="T32" fmla="*/ 88 w 189"/>
                <a:gd name="T33" fmla="*/ 181 h 189"/>
                <a:gd name="T34" fmla="*/ 101 w 189"/>
                <a:gd name="T35" fmla="*/ 172 h 189"/>
                <a:gd name="T36" fmla="*/ 109 w 189"/>
                <a:gd name="T37" fmla="*/ 180 h 189"/>
                <a:gd name="T38" fmla="*/ 123 w 189"/>
                <a:gd name="T39" fmla="*/ 185 h 189"/>
                <a:gd name="T40" fmla="*/ 132 w 189"/>
                <a:gd name="T41" fmla="*/ 173 h 189"/>
                <a:gd name="T42" fmla="*/ 139 w 189"/>
                <a:gd name="T43" fmla="*/ 159 h 189"/>
                <a:gd name="T44" fmla="*/ 150 w 189"/>
                <a:gd name="T45" fmla="*/ 162 h 189"/>
                <a:gd name="T46" fmla="*/ 165 w 189"/>
                <a:gd name="T47" fmla="*/ 159 h 189"/>
                <a:gd name="T48" fmla="*/ 166 w 189"/>
                <a:gd name="T49" fmla="*/ 143 h 189"/>
                <a:gd name="T50" fmla="*/ 165 w 189"/>
                <a:gd name="T51" fmla="*/ 128 h 189"/>
                <a:gd name="T52" fmla="*/ 176 w 189"/>
                <a:gd name="T53" fmla="*/ 125 h 189"/>
                <a:gd name="T54" fmla="*/ 187 w 189"/>
                <a:gd name="T55" fmla="*/ 115 h 189"/>
                <a:gd name="T56" fmla="*/ 181 w 189"/>
                <a:gd name="T57" fmla="*/ 101 h 189"/>
                <a:gd name="T58" fmla="*/ 172 w 189"/>
                <a:gd name="T59" fmla="*/ 88 h 189"/>
                <a:gd name="T60" fmla="*/ 180 w 189"/>
                <a:gd name="T61" fmla="*/ 80 h 189"/>
                <a:gd name="T62" fmla="*/ 185 w 189"/>
                <a:gd name="T63" fmla="*/ 66 h 189"/>
                <a:gd name="T64" fmla="*/ 172 w 189"/>
                <a:gd name="T65" fmla="*/ 56 h 189"/>
                <a:gd name="T66" fmla="*/ 158 w 189"/>
                <a:gd name="T67" fmla="*/ 50 h 189"/>
                <a:gd name="T68" fmla="*/ 161 w 189"/>
                <a:gd name="T69" fmla="*/ 39 h 189"/>
                <a:gd name="T70" fmla="*/ 158 w 189"/>
                <a:gd name="T71" fmla="*/ 24 h 189"/>
                <a:gd name="T72" fmla="*/ 143 w 189"/>
                <a:gd name="T73" fmla="*/ 23 h 189"/>
                <a:gd name="T74" fmla="*/ 127 w 189"/>
                <a:gd name="T75" fmla="*/ 24 h 189"/>
                <a:gd name="T76" fmla="*/ 125 w 189"/>
                <a:gd name="T77" fmla="*/ 13 h 189"/>
                <a:gd name="T78" fmla="*/ 114 w 189"/>
                <a:gd name="T79" fmla="*/ 2 h 189"/>
                <a:gd name="T80" fmla="*/ 100 w 189"/>
                <a:gd name="T81" fmla="*/ 8 h 189"/>
                <a:gd name="T82" fmla="*/ 88 w 189"/>
                <a:gd name="T83" fmla="*/ 17 h 189"/>
                <a:gd name="T84" fmla="*/ 80 w 189"/>
                <a:gd name="T85" fmla="*/ 9 h 189"/>
                <a:gd name="T86" fmla="*/ 65 w 189"/>
                <a:gd name="T87" fmla="*/ 4 h 189"/>
                <a:gd name="T88" fmla="*/ 56 w 189"/>
                <a:gd name="T89" fmla="*/ 17 h 189"/>
                <a:gd name="T90" fmla="*/ 50 w 189"/>
                <a:gd name="T91" fmla="*/ 31 h 189"/>
                <a:gd name="T92" fmla="*/ 39 w 189"/>
                <a:gd name="T93" fmla="*/ 28 h 189"/>
                <a:gd name="T94" fmla="*/ 24 w 189"/>
                <a:gd name="T95" fmla="*/ 31 h 189"/>
                <a:gd name="T96" fmla="*/ 22 w 189"/>
                <a:gd name="T97" fmla="*/ 46 h 189"/>
                <a:gd name="T98" fmla="*/ 77 w 189"/>
                <a:gd name="T99" fmla="*/ 43 h 189"/>
                <a:gd name="T100" fmla="*/ 146 w 189"/>
                <a:gd name="T101" fmla="*/ 78 h 189"/>
                <a:gd name="T102" fmla="*/ 111 w 189"/>
                <a:gd name="T103" fmla="*/ 147 h 189"/>
                <a:gd name="T104" fmla="*/ 42 w 189"/>
                <a:gd name="T105" fmla="*/ 111 h 189"/>
                <a:gd name="T106" fmla="*/ 77 w 189"/>
                <a:gd name="T107" fmla="*/ 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22" y="46"/>
                  </a:moveTo>
                  <a:cubicBezTo>
                    <a:pt x="26" y="50"/>
                    <a:pt x="25" y="59"/>
                    <a:pt x="24" y="61"/>
                  </a:cubicBezTo>
                  <a:cubicBezTo>
                    <a:pt x="23" y="64"/>
                    <a:pt x="18" y="65"/>
                    <a:pt x="13" y="64"/>
                  </a:cubicBezTo>
                  <a:cubicBezTo>
                    <a:pt x="8" y="63"/>
                    <a:pt x="3" y="68"/>
                    <a:pt x="1" y="75"/>
                  </a:cubicBezTo>
                  <a:cubicBezTo>
                    <a:pt x="0" y="81"/>
                    <a:pt x="3" y="88"/>
                    <a:pt x="7" y="89"/>
                  </a:cubicBezTo>
                  <a:cubicBezTo>
                    <a:pt x="12" y="90"/>
                    <a:pt x="16" y="98"/>
                    <a:pt x="17" y="101"/>
                  </a:cubicBezTo>
                  <a:cubicBezTo>
                    <a:pt x="17" y="104"/>
                    <a:pt x="13" y="108"/>
                    <a:pt x="8" y="109"/>
                  </a:cubicBezTo>
                  <a:cubicBezTo>
                    <a:pt x="4" y="111"/>
                    <a:pt x="2" y="117"/>
                    <a:pt x="4" y="124"/>
                  </a:cubicBezTo>
                  <a:cubicBezTo>
                    <a:pt x="6" y="130"/>
                    <a:pt x="11" y="134"/>
                    <a:pt x="16" y="133"/>
                  </a:cubicBezTo>
                  <a:cubicBezTo>
                    <a:pt x="21" y="131"/>
                    <a:pt x="26" y="132"/>
                    <a:pt x="27" y="135"/>
                  </a:cubicBezTo>
                  <a:cubicBezTo>
                    <a:pt x="29" y="137"/>
                    <a:pt x="31" y="146"/>
                    <a:pt x="27" y="150"/>
                  </a:cubicBezTo>
                  <a:cubicBezTo>
                    <a:pt x="24" y="154"/>
                    <a:pt x="25" y="161"/>
                    <a:pt x="30" y="165"/>
                  </a:cubicBezTo>
                  <a:cubicBezTo>
                    <a:pt x="35" y="170"/>
                    <a:pt x="42" y="171"/>
                    <a:pt x="46" y="167"/>
                  </a:cubicBezTo>
                  <a:cubicBezTo>
                    <a:pt x="49" y="163"/>
                    <a:pt x="58" y="164"/>
                    <a:pt x="61" y="165"/>
                  </a:cubicBezTo>
                  <a:cubicBezTo>
                    <a:pt x="64" y="166"/>
                    <a:pt x="65" y="171"/>
                    <a:pt x="64" y="176"/>
                  </a:cubicBezTo>
                  <a:cubicBezTo>
                    <a:pt x="63" y="181"/>
                    <a:pt x="67" y="186"/>
                    <a:pt x="74" y="188"/>
                  </a:cubicBezTo>
                  <a:cubicBezTo>
                    <a:pt x="81" y="189"/>
                    <a:pt x="87" y="186"/>
                    <a:pt x="88" y="181"/>
                  </a:cubicBezTo>
                  <a:cubicBezTo>
                    <a:pt x="89" y="177"/>
                    <a:pt x="98" y="173"/>
                    <a:pt x="101" y="172"/>
                  </a:cubicBezTo>
                  <a:cubicBezTo>
                    <a:pt x="103" y="172"/>
                    <a:pt x="107" y="176"/>
                    <a:pt x="109" y="180"/>
                  </a:cubicBezTo>
                  <a:cubicBezTo>
                    <a:pt x="110" y="185"/>
                    <a:pt x="117" y="187"/>
                    <a:pt x="123" y="185"/>
                  </a:cubicBezTo>
                  <a:cubicBezTo>
                    <a:pt x="130" y="183"/>
                    <a:pt x="134" y="178"/>
                    <a:pt x="132" y="173"/>
                  </a:cubicBezTo>
                  <a:cubicBezTo>
                    <a:pt x="131" y="168"/>
                    <a:pt x="136" y="160"/>
                    <a:pt x="139" y="159"/>
                  </a:cubicBezTo>
                  <a:cubicBezTo>
                    <a:pt x="141" y="157"/>
                    <a:pt x="146" y="158"/>
                    <a:pt x="150" y="162"/>
                  </a:cubicBezTo>
                  <a:cubicBezTo>
                    <a:pt x="153" y="165"/>
                    <a:pt x="160" y="164"/>
                    <a:pt x="165" y="159"/>
                  </a:cubicBezTo>
                  <a:cubicBezTo>
                    <a:pt x="169" y="153"/>
                    <a:pt x="170" y="147"/>
                    <a:pt x="166" y="143"/>
                  </a:cubicBezTo>
                  <a:cubicBezTo>
                    <a:pt x="163" y="140"/>
                    <a:pt x="163" y="131"/>
                    <a:pt x="165" y="128"/>
                  </a:cubicBezTo>
                  <a:cubicBezTo>
                    <a:pt x="166" y="125"/>
                    <a:pt x="171" y="124"/>
                    <a:pt x="176" y="125"/>
                  </a:cubicBezTo>
                  <a:cubicBezTo>
                    <a:pt x="181" y="126"/>
                    <a:pt x="186" y="121"/>
                    <a:pt x="187" y="115"/>
                  </a:cubicBezTo>
                  <a:cubicBezTo>
                    <a:pt x="189" y="108"/>
                    <a:pt x="186" y="102"/>
                    <a:pt x="181" y="101"/>
                  </a:cubicBezTo>
                  <a:cubicBezTo>
                    <a:pt x="176" y="100"/>
                    <a:pt x="172" y="91"/>
                    <a:pt x="172" y="88"/>
                  </a:cubicBezTo>
                  <a:cubicBezTo>
                    <a:pt x="171" y="85"/>
                    <a:pt x="175" y="82"/>
                    <a:pt x="180" y="80"/>
                  </a:cubicBezTo>
                  <a:cubicBezTo>
                    <a:pt x="185" y="79"/>
                    <a:pt x="187" y="72"/>
                    <a:pt x="185" y="66"/>
                  </a:cubicBezTo>
                  <a:cubicBezTo>
                    <a:pt x="183" y="59"/>
                    <a:pt x="177" y="55"/>
                    <a:pt x="172" y="56"/>
                  </a:cubicBezTo>
                  <a:cubicBezTo>
                    <a:pt x="167" y="58"/>
                    <a:pt x="160" y="53"/>
                    <a:pt x="158" y="50"/>
                  </a:cubicBezTo>
                  <a:cubicBezTo>
                    <a:pt x="156" y="48"/>
                    <a:pt x="158" y="43"/>
                    <a:pt x="161" y="39"/>
                  </a:cubicBezTo>
                  <a:cubicBezTo>
                    <a:pt x="165" y="36"/>
                    <a:pt x="163" y="29"/>
                    <a:pt x="158" y="24"/>
                  </a:cubicBezTo>
                  <a:cubicBezTo>
                    <a:pt x="153" y="20"/>
                    <a:pt x="146" y="19"/>
                    <a:pt x="143" y="23"/>
                  </a:cubicBezTo>
                  <a:cubicBezTo>
                    <a:pt x="139" y="26"/>
                    <a:pt x="130" y="26"/>
                    <a:pt x="127" y="24"/>
                  </a:cubicBezTo>
                  <a:cubicBezTo>
                    <a:pt x="125" y="23"/>
                    <a:pt x="123" y="18"/>
                    <a:pt x="125" y="13"/>
                  </a:cubicBezTo>
                  <a:cubicBezTo>
                    <a:pt x="126" y="8"/>
                    <a:pt x="121" y="3"/>
                    <a:pt x="114" y="2"/>
                  </a:cubicBezTo>
                  <a:cubicBezTo>
                    <a:pt x="107" y="0"/>
                    <a:pt x="101" y="3"/>
                    <a:pt x="100" y="8"/>
                  </a:cubicBezTo>
                  <a:cubicBezTo>
                    <a:pt x="99" y="13"/>
                    <a:pt x="91" y="17"/>
                    <a:pt x="88" y="17"/>
                  </a:cubicBezTo>
                  <a:cubicBezTo>
                    <a:pt x="85" y="17"/>
                    <a:pt x="81" y="14"/>
                    <a:pt x="80" y="9"/>
                  </a:cubicBezTo>
                  <a:cubicBezTo>
                    <a:pt x="78" y="4"/>
                    <a:pt x="72" y="2"/>
                    <a:pt x="65" y="4"/>
                  </a:cubicBezTo>
                  <a:cubicBezTo>
                    <a:pt x="59" y="6"/>
                    <a:pt x="54" y="12"/>
                    <a:pt x="56" y="17"/>
                  </a:cubicBezTo>
                  <a:cubicBezTo>
                    <a:pt x="57" y="21"/>
                    <a:pt x="52" y="29"/>
                    <a:pt x="50" y="31"/>
                  </a:cubicBezTo>
                  <a:cubicBezTo>
                    <a:pt x="47" y="32"/>
                    <a:pt x="43" y="31"/>
                    <a:pt x="39" y="28"/>
                  </a:cubicBezTo>
                  <a:cubicBezTo>
                    <a:pt x="35" y="24"/>
                    <a:pt x="28" y="26"/>
                    <a:pt x="24" y="31"/>
                  </a:cubicBezTo>
                  <a:cubicBezTo>
                    <a:pt x="19" y="36"/>
                    <a:pt x="18" y="43"/>
                    <a:pt x="22" y="46"/>
                  </a:cubicBezTo>
                  <a:close/>
                  <a:moveTo>
                    <a:pt x="77" y="43"/>
                  </a:moveTo>
                  <a:cubicBezTo>
                    <a:pt x="106" y="33"/>
                    <a:pt x="137" y="49"/>
                    <a:pt x="146" y="78"/>
                  </a:cubicBezTo>
                  <a:cubicBezTo>
                    <a:pt x="155" y="107"/>
                    <a:pt x="140" y="137"/>
                    <a:pt x="111" y="147"/>
                  </a:cubicBezTo>
                  <a:cubicBezTo>
                    <a:pt x="82" y="156"/>
                    <a:pt x="51" y="140"/>
                    <a:pt x="42" y="111"/>
                  </a:cubicBezTo>
                  <a:cubicBezTo>
                    <a:pt x="33" y="83"/>
                    <a:pt x="49" y="52"/>
                    <a:pt x="77" y="43"/>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3C3C3B"/>
                </a:solidFill>
                <a:effectLst/>
                <a:uLnTx/>
                <a:uFillTx/>
                <a:latin typeface="Verdana" charset="0"/>
              </a:endParaRPr>
            </a:p>
          </p:txBody>
        </p:sp>
      </p:grpSp>
      <p:sp>
        <p:nvSpPr>
          <p:cNvPr id="268" name="Left-Right Arrow 267"/>
          <p:cNvSpPr>
            <a:spLocks noChangeAspect="1"/>
          </p:cNvSpPr>
          <p:nvPr/>
        </p:nvSpPr>
        <p:spPr>
          <a:xfrm rot="16200000">
            <a:off x="1667126"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69" name="Left-Right Arrow 268"/>
          <p:cNvSpPr>
            <a:spLocks noChangeAspect="1"/>
          </p:cNvSpPr>
          <p:nvPr/>
        </p:nvSpPr>
        <p:spPr>
          <a:xfrm rot="16200000">
            <a:off x="6210896" y="603828"/>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0" name="Left-Right Arrow 269"/>
          <p:cNvSpPr>
            <a:spLocks noChangeAspect="1"/>
          </p:cNvSpPr>
          <p:nvPr/>
        </p:nvSpPr>
        <p:spPr>
          <a:xfrm rot="16200000">
            <a:off x="7153475" y="603717"/>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71" name="Left-Right Arrow 270"/>
          <p:cNvSpPr>
            <a:spLocks noChangeAspect="1"/>
          </p:cNvSpPr>
          <p:nvPr/>
        </p:nvSpPr>
        <p:spPr>
          <a:xfrm rot="16200000">
            <a:off x="3882641" y="599820"/>
            <a:ext cx="244216"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grpSp>
        <p:nvGrpSpPr>
          <p:cNvPr id="272" name="Group 271"/>
          <p:cNvGrpSpPr>
            <a:grpSpLocks noChangeAspect="1"/>
          </p:cNvGrpSpPr>
          <p:nvPr/>
        </p:nvGrpSpPr>
        <p:grpSpPr>
          <a:xfrm>
            <a:off x="3829109" y="1576394"/>
            <a:ext cx="792552" cy="736209"/>
            <a:chOff x="3904920" y="1458034"/>
            <a:chExt cx="808575" cy="750928"/>
          </a:xfrm>
        </p:grpSpPr>
        <p:grpSp>
          <p:nvGrpSpPr>
            <p:cNvPr id="273" name="Group 272"/>
            <p:cNvGrpSpPr/>
            <p:nvPr/>
          </p:nvGrpSpPr>
          <p:grpSpPr>
            <a:xfrm rot="1087128">
              <a:off x="4050392" y="1791253"/>
              <a:ext cx="448737" cy="417709"/>
              <a:chOff x="2967038" y="490538"/>
              <a:chExt cx="6245225" cy="5813425"/>
            </a:xfrm>
            <a:solidFill>
              <a:sysClr val="window" lastClr="FFFFFF"/>
            </a:solidFill>
          </p:grpSpPr>
          <p:sp>
            <p:nvSpPr>
              <p:cNvPr id="275" name="Freeform 5"/>
              <p:cNvSpPr>
                <a:spLocks/>
              </p:cNvSpPr>
              <p:nvPr/>
            </p:nvSpPr>
            <p:spPr bwMode="auto">
              <a:xfrm>
                <a:off x="5926136" y="2482849"/>
                <a:ext cx="1095375" cy="1093792"/>
              </a:xfrm>
              <a:custGeom>
                <a:avLst/>
                <a:gdLst>
                  <a:gd name="T0" fmla="*/ 76 w 258"/>
                  <a:gd name="T1" fmla="*/ 29 h 258"/>
                  <a:gd name="T2" fmla="*/ 30 w 258"/>
                  <a:gd name="T3" fmla="*/ 182 h 258"/>
                  <a:gd name="T4" fmla="*/ 182 w 258"/>
                  <a:gd name="T5" fmla="*/ 228 h 258"/>
                  <a:gd name="T6" fmla="*/ 229 w 258"/>
                  <a:gd name="T7" fmla="*/ 75 h 258"/>
                  <a:gd name="T8" fmla="*/ 76 w 258"/>
                  <a:gd name="T9" fmla="*/ 29 h 258"/>
                </a:gdLst>
                <a:ahLst/>
                <a:cxnLst>
                  <a:cxn ang="0">
                    <a:pos x="T0" y="T1"/>
                  </a:cxn>
                  <a:cxn ang="0">
                    <a:pos x="T2" y="T3"/>
                  </a:cxn>
                  <a:cxn ang="0">
                    <a:pos x="T4" y="T5"/>
                  </a:cxn>
                  <a:cxn ang="0">
                    <a:pos x="T6" y="T7"/>
                  </a:cxn>
                  <a:cxn ang="0">
                    <a:pos x="T8" y="T9"/>
                  </a:cxn>
                </a:cxnLst>
                <a:rect l="0" t="0" r="r" b="b"/>
                <a:pathLst>
                  <a:path w="258" h="258">
                    <a:moveTo>
                      <a:pt x="76" y="29"/>
                    </a:moveTo>
                    <a:cubicBezTo>
                      <a:pt x="21" y="59"/>
                      <a:pt x="0" y="127"/>
                      <a:pt x="30" y="182"/>
                    </a:cubicBezTo>
                    <a:cubicBezTo>
                      <a:pt x="59" y="237"/>
                      <a:pt x="127" y="258"/>
                      <a:pt x="182" y="228"/>
                    </a:cubicBezTo>
                    <a:cubicBezTo>
                      <a:pt x="237" y="199"/>
                      <a:pt x="258" y="130"/>
                      <a:pt x="229" y="75"/>
                    </a:cubicBezTo>
                    <a:cubicBezTo>
                      <a:pt x="199" y="20"/>
                      <a:pt x="131" y="0"/>
                      <a:pt x="76" y="2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6" name="Freeform 6"/>
              <p:cNvSpPr>
                <a:spLocks noEditPoints="1"/>
              </p:cNvSpPr>
              <p:nvPr/>
            </p:nvSpPr>
            <p:spPr bwMode="auto">
              <a:xfrm>
                <a:off x="2967038" y="490538"/>
                <a:ext cx="6245225" cy="5813425"/>
              </a:xfrm>
              <a:custGeom>
                <a:avLst/>
                <a:gdLst>
                  <a:gd name="T0" fmla="*/ 1201 w 1473"/>
                  <a:gd name="T1" fmla="*/ 227 h 1371"/>
                  <a:gd name="T2" fmla="*/ 1025 w 1473"/>
                  <a:gd name="T3" fmla="*/ 469 h 1371"/>
                  <a:gd name="T4" fmla="*/ 901 w 1473"/>
                  <a:gd name="T5" fmla="*/ 230 h 1371"/>
                  <a:gd name="T6" fmla="*/ 817 w 1473"/>
                  <a:gd name="T7" fmla="*/ 26 h 1371"/>
                  <a:gd name="T8" fmla="*/ 810 w 1473"/>
                  <a:gd name="T9" fmla="*/ 363 h 1371"/>
                  <a:gd name="T10" fmla="*/ 376 w 1473"/>
                  <a:gd name="T11" fmla="*/ 397 h 1371"/>
                  <a:gd name="T12" fmla="*/ 113 w 1473"/>
                  <a:gd name="T13" fmla="*/ 201 h 1371"/>
                  <a:gd name="T14" fmla="*/ 129 w 1473"/>
                  <a:gd name="T15" fmla="*/ 544 h 1371"/>
                  <a:gd name="T16" fmla="*/ 355 w 1473"/>
                  <a:gd name="T17" fmla="*/ 459 h 1371"/>
                  <a:gd name="T18" fmla="*/ 508 w 1473"/>
                  <a:gd name="T19" fmla="*/ 722 h 1371"/>
                  <a:gd name="T20" fmla="*/ 328 w 1473"/>
                  <a:gd name="T21" fmla="*/ 845 h 1371"/>
                  <a:gd name="T22" fmla="*/ 475 w 1473"/>
                  <a:gd name="T23" fmla="*/ 898 h 1371"/>
                  <a:gd name="T24" fmla="*/ 748 w 1473"/>
                  <a:gd name="T25" fmla="*/ 822 h 1371"/>
                  <a:gd name="T26" fmla="*/ 519 w 1473"/>
                  <a:gd name="T27" fmla="*/ 1122 h 1371"/>
                  <a:gd name="T28" fmla="*/ 694 w 1473"/>
                  <a:gd name="T29" fmla="*/ 1371 h 1371"/>
                  <a:gd name="T30" fmla="*/ 862 w 1473"/>
                  <a:gd name="T31" fmla="*/ 1105 h 1371"/>
                  <a:gd name="T32" fmla="*/ 828 w 1473"/>
                  <a:gd name="T33" fmla="*/ 835 h 1371"/>
                  <a:gd name="T34" fmla="*/ 1113 w 1473"/>
                  <a:gd name="T35" fmla="*/ 820 h 1371"/>
                  <a:gd name="T36" fmla="*/ 1218 w 1473"/>
                  <a:gd name="T37" fmla="*/ 964 h 1371"/>
                  <a:gd name="T38" fmla="*/ 1317 w 1473"/>
                  <a:gd name="T39" fmla="*/ 806 h 1371"/>
                  <a:gd name="T40" fmla="*/ 1038 w 1473"/>
                  <a:gd name="T41" fmla="*/ 706 h 1371"/>
                  <a:gd name="T42" fmla="*/ 1123 w 1473"/>
                  <a:gd name="T43" fmla="*/ 495 h 1371"/>
                  <a:gd name="T44" fmla="*/ 1360 w 1473"/>
                  <a:gd name="T45" fmla="*/ 563 h 1371"/>
                  <a:gd name="T46" fmla="*/ 306 w 1473"/>
                  <a:gd name="T47" fmla="*/ 410 h 1371"/>
                  <a:gd name="T48" fmla="*/ 83 w 1473"/>
                  <a:gd name="T49" fmla="*/ 421 h 1371"/>
                  <a:gd name="T50" fmla="*/ 192 w 1473"/>
                  <a:gd name="T51" fmla="*/ 248 h 1371"/>
                  <a:gd name="T52" fmla="*/ 306 w 1473"/>
                  <a:gd name="T53" fmla="*/ 410 h 1371"/>
                  <a:gd name="T54" fmla="*/ 387 w 1473"/>
                  <a:gd name="T55" fmla="*/ 817 h 1371"/>
                  <a:gd name="T56" fmla="*/ 428 w 1473"/>
                  <a:gd name="T57" fmla="*/ 753 h 1371"/>
                  <a:gd name="T58" fmla="*/ 803 w 1473"/>
                  <a:gd name="T59" fmla="*/ 1133 h 1371"/>
                  <a:gd name="T60" fmla="*/ 585 w 1473"/>
                  <a:gd name="T61" fmla="*/ 1236 h 1371"/>
                  <a:gd name="T62" fmla="*/ 694 w 1473"/>
                  <a:gd name="T63" fmla="*/ 1064 h 1371"/>
                  <a:gd name="T64" fmla="*/ 1258 w 1473"/>
                  <a:gd name="T65" fmla="*/ 834 h 1371"/>
                  <a:gd name="T66" fmla="*/ 1177 w 1473"/>
                  <a:gd name="T67" fmla="*/ 873 h 1371"/>
                  <a:gd name="T68" fmla="*/ 824 w 1473"/>
                  <a:gd name="T69" fmla="*/ 145 h 1371"/>
                  <a:gd name="T70" fmla="*/ 905 w 1473"/>
                  <a:gd name="T71" fmla="*/ 107 h 1371"/>
                  <a:gd name="T72" fmla="*/ 900 w 1473"/>
                  <a:gd name="T73" fmla="*/ 754 h 1371"/>
                  <a:gd name="T74" fmla="*/ 754 w 1473"/>
                  <a:gd name="T75" fmla="*/ 444 h 1371"/>
                  <a:gd name="T76" fmla="*/ 982 w 1473"/>
                  <a:gd name="T77" fmla="*/ 526 h 1371"/>
                  <a:gd name="T78" fmla="*/ 1394 w 1473"/>
                  <a:gd name="T79" fmla="*/ 436 h 1371"/>
                  <a:gd name="T80" fmla="*/ 1183 w 1473"/>
                  <a:gd name="T81" fmla="*/ 467 h 1371"/>
                  <a:gd name="T82" fmla="*/ 1167 w 1473"/>
                  <a:gd name="T83" fmla="*/ 354 h 1371"/>
                  <a:gd name="T84" fmla="*/ 1390 w 1473"/>
                  <a:gd name="T85" fmla="*/ 343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3" h="1371">
                    <a:moveTo>
                      <a:pt x="1449" y="316"/>
                    </a:moveTo>
                    <a:cubicBezTo>
                      <a:pt x="1428" y="271"/>
                      <a:pt x="1390" y="237"/>
                      <a:pt x="1343" y="220"/>
                    </a:cubicBezTo>
                    <a:cubicBezTo>
                      <a:pt x="1297" y="203"/>
                      <a:pt x="1246" y="205"/>
                      <a:pt x="1201" y="227"/>
                    </a:cubicBezTo>
                    <a:cubicBezTo>
                      <a:pt x="1156" y="248"/>
                      <a:pt x="1122" y="285"/>
                      <a:pt x="1105" y="332"/>
                    </a:cubicBezTo>
                    <a:cubicBezTo>
                      <a:pt x="1093" y="366"/>
                      <a:pt x="1091" y="401"/>
                      <a:pt x="1099" y="434"/>
                    </a:cubicBezTo>
                    <a:cubicBezTo>
                      <a:pt x="1025" y="469"/>
                      <a:pt x="1025" y="469"/>
                      <a:pt x="1025" y="469"/>
                    </a:cubicBezTo>
                    <a:cubicBezTo>
                      <a:pt x="997" y="426"/>
                      <a:pt x="956" y="393"/>
                      <a:pt x="907" y="376"/>
                    </a:cubicBezTo>
                    <a:cubicBezTo>
                      <a:pt x="897" y="372"/>
                      <a:pt x="886" y="369"/>
                      <a:pt x="875" y="367"/>
                    </a:cubicBezTo>
                    <a:cubicBezTo>
                      <a:pt x="901" y="230"/>
                      <a:pt x="901" y="230"/>
                      <a:pt x="901" y="230"/>
                    </a:cubicBezTo>
                    <a:cubicBezTo>
                      <a:pt x="905" y="229"/>
                      <a:pt x="908" y="227"/>
                      <a:pt x="912" y="226"/>
                    </a:cubicBezTo>
                    <a:cubicBezTo>
                      <a:pt x="967" y="200"/>
                      <a:pt x="990" y="134"/>
                      <a:pt x="964" y="79"/>
                    </a:cubicBezTo>
                    <a:cubicBezTo>
                      <a:pt x="938" y="24"/>
                      <a:pt x="872" y="0"/>
                      <a:pt x="817" y="26"/>
                    </a:cubicBezTo>
                    <a:cubicBezTo>
                      <a:pt x="762" y="52"/>
                      <a:pt x="739" y="118"/>
                      <a:pt x="765" y="173"/>
                    </a:cubicBezTo>
                    <a:cubicBezTo>
                      <a:pt x="779" y="203"/>
                      <a:pt x="805" y="223"/>
                      <a:pt x="834" y="232"/>
                    </a:cubicBezTo>
                    <a:cubicBezTo>
                      <a:pt x="810" y="363"/>
                      <a:pt x="810" y="363"/>
                      <a:pt x="810" y="363"/>
                    </a:cubicBezTo>
                    <a:cubicBezTo>
                      <a:pt x="781" y="365"/>
                      <a:pt x="753" y="372"/>
                      <a:pt x="726" y="385"/>
                    </a:cubicBezTo>
                    <a:cubicBezTo>
                      <a:pt x="681" y="406"/>
                      <a:pt x="644" y="441"/>
                      <a:pt x="620" y="484"/>
                    </a:cubicBezTo>
                    <a:cubicBezTo>
                      <a:pt x="376" y="397"/>
                      <a:pt x="376" y="397"/>
                      <a:pt x="376" y="397"/>
                    </a:cubicBezTo>
                    <a:cubicBezTo>
                      <a:pt x="382" y="361"/>
                      <a:pt x="377" y="323"/>
                      <a:pt x="361" y="289"/>
                    </a:cubicBezTo>
                    <a:cubicBezTo>
                      <a:pt x="339" y="244"/>
                      <a:pt x="302" y="210"/>
                      <a:pt x="255" y="194"/>
                    </a:cubicBezTo>
                    <a:cubicBezTo>
                      <a:pt x="208" y="177"/>
                      <a:pt x="158" y="179"/>
                      <a:pt x="113" y="201"/>
                    </a:cubicBezTo>
                    <a:cubicBezTo>
                      <a:pt x="68" y="222"/>
                      <a:pt x="34" y="259"/>
                      <a:pt x="17" y="306"/>
                    </a:cubicBezTo>
                    <a:cubicBezTo>
                      <a:pt x="0" y="353"/>
                      <a:pt x="3" y="404"/>
                      <a:pt x="24" y="449"/>
                    </a:cubicBezTo>
                    <a:cubicBezTo>
                      <a:pt x="45" y="494"/>
                      <a:pt x="83" y="528"/>
                      <a:pt x="129" y="544"/>
                    </a:cubicBezTo>
                    <a:cubicBezTo>
                      <a:pt x="150" y="552"/>
                      <a:pt x="171" y="555"/>
                      <a:pt x="192" y="555"/>
                    </a:cubicBezTo>
                    <a:cubicBezTo>
                      <a:pt x="220" y="555"/>
                      <a:pt x="247" y="549"/>
                      <a:pt x="272" y="537"/>
                    </a:cubicBezTo>
                    <a:cubicBezTo>
                      <a:pt x="308" y="520"/>
                      <a:pt x="337" y="493"/>
                      <a:pt x="355" y="459"/>
                    </a:cubicBezTo>
                    <a:cubicBezTo>
                      <a:pt x="597" y="545"/>
                      <a:pt x="597" y="545"/>
                      <a:pt x="597" y="545"/>
                    </a:cubicBezTo>
                    <a:cubicBezTo>
                      <a:pt x="587" y="587"/>
                      <a:pt x="589" y="630"/>
                      <a:pt x="602" y="671"/>
                    </a:cubicBezTo>
                    <a:cubicBezTo>
                      <a:pt x="508" y="722"/>
                      <a:pt x="508" y="722"/>
                      <a:pt x="508" y="722"/>
                    </a:cubicBezTo>
                    <a:cubicBezTo>
                      <a:pt x="476" y="689"/>
                      <a:pt x="425" y="677"/>
                      <a:pt x="381" y="698"/>
                    </a:cubicBezTo>
                    <a:cubicBezTo>
                      <a:pt x="354" y="711"/>
                      <a:pt x="334" y="733"/>
                      <a:pt x="324" y="761"/>
                    </a:cubicBezTo>
                    <a:cubicBezTo>
                      <a:pt x="314" y="789"/>
                      <a:pt x="315" y="819"/>
                      <a:pt x="328" y="845"/>
                    </a:cubicBezTo>
                    <a:cubicBezTo>
                      <a:pt x="340" y="872"/>
                      <a:pt x="363" y="892"/>
                      <a:pt x="390" y="902"/>
                    </a:cubicBezTo>
                    <a:cubicBezTo>
                      <a:pt x="403" y="906"/>
                      <a:pt x="415" y="909"/>
                      <a:pt x="428" y="909"/>
                    </a:cubicBezTo>
                    <a:cubicBezTo>
                      <a:pt x="444" y="909"/>
                      <a:pt x="460" y="905"/>
                      <a:pt x="475" y="898"/>
                    </a:cubicBezTo>
                    <a:cubicBezTo>
                      <a:pt x="520" y="877"/>
                      <a:pt x="544" y="828"/>
                      <a:pt x="537" y="781"/>
                    </a:cubicBezTo>
                    <a:cubicBezTo>
                      <a:pt x="630" y="730"/>
                      <a:pt x="630" y="730"/>
                      <a:pt x="630" y="730"/>
                    </a:cubicBezTo>
                    <a:cubicBezTo>
                      <a:pt x="659" y="773"/>
                      <a:pt x="701" y="805"/>
                      <a:pt x="748" y="822"/>
                    </a:cubicBezTo>
                    <a:cubicBezTo>
                      <a:pt x="706" y="999"/>
                      <a:pt x="706" y="999"/>
                      <a:pt x="706" y="999"/>
                    </a:cubicBezTo>
                    <a:cubicBezTo>
                      <a:pt x="675" y="997"/>
                      <a:pt x="644" y="1002"/>
                      <a:pt x="615" y="1016"/>
                    </a:cubicBezTo>
                    <a:cubicBezTo>
                      <a:pt x="570" y="1038"/>
                      <a:pt x="536" y="1075"/>
                      <a:pt x="519" y="1122"/>
                    </a:cubicBezTo>
                    <a:cubicBezTo>
                      <a:pt x="502" y="1169"/>
                      <a:pt x="505" y="1219"/>
                      <a:pt x="526" y="1264"/>
                    </a:cubicBezTo>
                    <a:cubicBezTo>
                      <a:pt x="547" y="1309"/>
                      <a:pt x="585" y="1343"/>
                      <a:pt x="631" y="1360"/>
                    </a:cubicBezTo>
                    <a:cubicBezTo>
                      <a:pt x="652" y="1367"/>
                      <a:pt x="673" y="1371"/>
                      <a:pt x="694" y="1371"/>
                    </a:cubicBezTo>
                    <a:cubicBezTo>
                      <a:pt x="721" y="1371"/>
                      <a:pt x="748" y="1365"/>
                      <a:pt x="774" y="1353"/>
                    </a:cubicBezTo>
                    <a:cubicBezTo>
                      <a:pt x="819" y="1332"/>
                      <a:pt x="853" y="1294"/>
                      <a:pt x="869" y="1247"/>
                    </a:cubicBezTo>
                    <a:cubicBezTo>
                      <a:pt x="886" y="1201"/>
                      <a:pt x="884" y="1150"/>
                      <a:pt x="862" y="1105"/>
                    </a:cubicBezTo>
                    <a:cubicBezTo>
                      <a:pt x="843" y="1063"/>
                      <a:pt x="809" y="1032"/>
                      <a:pt x="770" y="1015"/>
                    </a:cubicBezTo>
                    <a:cubicBezTo>
                      <a:pt x="812" y="835"/>
                      <a:pt x="812" y="835"/>
                      <a:pt x="812" y="835"/>
                    </a:cubicBezTo>
                    <a:cubicBezTo>
                      <a:pt x="817" y="835"/>
                      <a:pt x="822" y="835"/>
                      <a:pt x="828" y="835"/>
                    </a:cubicBezTo>
                    <a:cubicBezTo>
                      <a:pt x="861" y="835"/>
                      <a:pt x="896" y="828"/>
                      <a:pt x="928" y="813"/>
                    </a:cubicBezTo>
                    <a:cubicBezTo>
                      <a:pt x="956" y="800"/>
                      <a:pt x="980" y="782"/>
                      <a:pt x="1000" y="760"/>
                    </a:cubicBezTo>
                    <a:cubicBezTo>
                      <a:pt x="1113" y="820"/>
                      <a:pt x="1113" y="820"/>
                      <a:pt x="1113" y="820"/>
                    </a:cubicBezTo>
                    <a:cubicBezTo>
                      <a:pt x="1104" y="846"/>
                      <a:pt x="1106" y="875"/>
                      <a:pt x="1118" y="901"/>
                    </a:cubicBezTo>
                    <a:cubicBezTo>
                      <a:pt x="1130" y="927"/>
                      <a:pt x="1153" y="947"/>
                      <a:pt x="1180" y="957"/>
                    </a:cubicBezTo>
                    <a:cubicBezTo>
                      <a:pt x="1193" y="962"/>
                      <a:pt x="1205" y="964"/>
                      <a:pt x="1218" y="964"/>
                    </a:cubicBezTo>
                    <a:cubicBezTo>
                      <a:pt x="1234" y="964"/>
                      <a:pt x="1250" y="960"/>
                      <a:pt x="1265" y="953"/>
                    </a:cubicBezTo>
                    <a:cubicBezTo>
                      <a:pt x="1291" y="941"/>
                      <a:pt x="1312" y="918"/>
                      <a:pt x="1322" y="891"/>
                    </a:cubicBezTo>
                    <a:cubicBezTo>
                      <a:pt x="1332" y="863"/>
                      <a:pt x="1330" y="833"/>
                      <a:pt x="1317" y="806"/>
                    </a:cubicBezTo>
                    <a:cubicBezTo>
                      <a:pt x="1291" y="751"/>
                      <a:pt x="1226" y="728"/>
                      <a:pt x="1171" y="754"/>
                    </a:cubicBezTo>
                    <a:cubicBezTo>
                      <a:pt x="1163" y="757"/>
                      <a:pt x="1157" y="761"/>
                      <a:pt x="1151" y="766"/>
                    </a:cubicBezTo>
                    <a:cubicBezTo>
                      <a:pt x="1038" y="706"/>
                      <a:pt x="1038" y="706"/>
                      <a:pt x="1038" y="706"/>
                    </a:cubicBezTo>
                    <a:cubicBezTo>
                      <a:pt x="1043" y="697"/>
                      <a:pt x="1047" y="688"/>
                      <a:pt x="1050" y="678"/>
                    </a:cubicBezTo>
                    <a:cubicBezTo>
                      <a:pt x="1068" y="629"/>
                      <a:pt x="1069" y="577"/>
                      <a:pt x="1053" y="528"/>
                    </a:cubicBezTo>
                    <a:cubicBezTo>
                      <a:pt x="1123" y="495"/>
                      <a:pt x="1123" y="495"/>
                      <a:pt x="1123" y="495"/>
                    </a:cubicBezTo>
                    <a:cubicBezTo>
                      <a:pt x="1146" y="530"/>
                      <a:pt x="1178" y="556"/>
                      <a:pt x="1218" y="570"/>
                    </a:cubicBezTo>
                    <a:cubicBezTo>
                      <a:pt x="1238" y="578"/>
                      <a:pt x="1260" y="581"/>
                      <a:pt x="1281" y="581"/>
                    </a:cubicBezTo>
                    <a:cubicBezTo>
                      <a:pt x="1308" y="581"/>
                      <a:pt x="1335" y="575"/>
                      <a:pt x="1360" y="563"/>
                    </a:cubicBezTo>
                    <a:cubicBezTo>
                      <a:pt x="1405" y="542"/>
                      <a:pt x="1439" y="505"/>
                      <a:pt x="1456" y="458"/>
                    </a:cubicBezTo>
                    <a:cubicBezTo>
                      <a:pt x="1473" y="411"/>
                      <a:pt x="1470" y="360"/>
                      <a:pt x="1449" y="316"/>
                    </a:cubicBezTo>
                    <a:close/>
                    <a:moveTo>
                      <a:pt x="306" y="410"/>
                    </a:moveTo>
                    <a:cubicBezTo>
                      <a:pt x="295" y="440"/>
                      <a:pt x="273" y="464"/>
                      <a:pt x="244" y="478"/>
                    </a:cubicBezTo>
                    <a:cubicBezTo>
                      <a:pt x="215" y="492"/>
                      <a:pt x="182" y="494"/>
                      <a:pt x="152" y="483"/>
                    </a:cubicBezTo>
                    <a:cubicBezTo>
                      <a:pt x="121" y="472"/>
                      <a:pt x="97" y="450"/>
                      <a:pt x="83" y="421"/>
                    </a:cubicBezTo>
                    <a:cubicBezTo>
                      <a:pt x="69" y="391"/>
                      <a:pt x="68" y="359"/>
                      <a:pt x="79" y="328"/>
                    </a:cubicBezTo>
                    <a:cubicBezTo>
                      <a:pt x="90" y="298"/>
                      <a:pt x="112" y="274"/>
                      <a:pt x="141" y="260"/>
                    </a:cubicBezTo>
                    <a:cubicBezTo>
                      <a:pt x="157" y="252"/>
                      <a:pt x="175" y="248"/>
                      <a:pt x="192" y="248"/>
                    </a:cubicBezTo>
                    <a:cubicBezTo>
                      <a:pt x="206" y="248"/>
                      <a:pt x="220" y="251"/>
                      <a:pt x="233" y="255"/>
                    </a:cubicBezTo>
                    <a:cubicBezTo>
                      <a:pt x="263" y="266"/>
                      <a:pt x="288" y="288"/>
                      <a:pt x="301" y="317"/>
                    </a:cubicBezTo>
                    <a:cubicBezTo>
                      <a:pt x="315" y="347"/>
                      <a:pt x="317" y="379"/>
                      <a:pt x="306" y="410"/>
                    </a:cubicBezTo>
                    <a:close/>
                    <a:moveTo>
                      <a:pt x="447" y="839"/>
                    </a:moveTo>
                    <a:cubicBezTo>
                      <a:pt x="436" y="844"/>
                      <a:pt x="424" y="844"/>
                      <a:pt x="413" y="840"/>
                    </a:cubicBezTo>
                    <a:cubicBezTo>
                      <a:pt x="401" y="836"/>
                      <a:pt x="392" y="828"/>
                      <a:pt x="387" y="817"/>
                    </a:cubicBezTo>
                    <a:cubicBezTo>
                      <a:pt x="382" y="806"/>
                      <a:pt x="381" y="794"/>
                      <a:pt x="385" y="783"/>
                    </a:cubicBezTo>
                    <a:cubicBezTo>
                      <a:pt x="389" y="772"/>
                      <a:pt x="398" y="763"/>
                      <a:pt x="408" y="758"/>
                    </a:cubicBezTo>
                    <a:cubicBezTo>
                      <a:pt x="415" y="755"/>
                      <a:pt x="421" y="753"/>
                      <a:pt x="428" y="753"/>
                    </a:cubicBezTo>
                    <a:cubicBezTo>
                      <a:pt x="444" y="753"/>
                      <a:pt x="461" y="763"/>
                      <a:pt x="468" y="779"/>
                    </a:cubicBezTo>
                    <a:cubicBezTo>
                      <a:pt x="479" y="801"/>
                      <a:pt x="469" y="828"/>
                      <a:pt x="447" y="839"/>
                    </a:cubicBezTo>
                    <a:close/>
                    <a:moveTo>
                      <a:pt x="803" y="1133"/>
                    </a:moveTo>
                    <a:cubicBezTo>
                      <a:pt x="817" y="1162"/>
                      <a:pt x="819" y="1195"/>
                      <a:pt x="808" y="1225"/>
                    </a:cubicBezTo>
                    <a:cubicBezTo>
                      <a:pt x="797" y="1256"/>
                      <a:pt x="775" y="1280"/>
                      <a:pt x="746" y="1294"/>
                    </a:cubicBezTo>
                    <a:cubicBezTo>
                      <a:pt x="685" y="1322"/>
                      <a:pt x="613" y="1296"/>
                      <a:pt x="585" y="1236"/>
                    </a:cubicBezTo>
                    <a:cubicBezTo>
                      <a:pt x="571" y="1207"/>
                      <a:pt x="570" y="1174"/>
                      <a:pt x="580" y="1144"/>
                    </a:cubicBezTo>
                    <a:cubicBezTo>
                      <a:pt x="591" y="1114"/>
                      <a:pt x="613" y="1089"/>
                      <a:pt x="643" y="1075"/>
                    </a:cubicBezTo>
                    <a:cubicBezTo>
                      <a:pt x="659" y="1068"/>
                      <a:pt x="677" y="1064"/>
                      <a:pt x="694" y="1064"/>
                    </a:cubicBezTo>
                    <a:cubicBezTo>
                      <a:pt x="739" y="1064"/>
                      <a:pt x="783" y="1089"/>
                      <a:pt x="803" y="1133"/>
                    </a:cubicBezTo>
                    <a:close/>
                    <a:moveTo>
                      <a:pt x="1199" y="813"/>
                    </a:moveTo>
                    <a:cubicBezTo>
                      <a:pt x="1221" y="802"/>
                      <a:pt x="1248" y="812"/>
                      <a:pt x="1258" y="834"/>
                    </a:cubicBezTo>
                    <a:cubicBezTo>
                      <a:pt x="1269" y="857"/>
                      <a:pt x="1259" y="883"/>
                      <a:pt x="1237" y="894"/>
                    </a:cubicBezTo>
                    <a:cubicBezTo>
                      <a:pt x="1226" y="899"/>
                      <a:pt x="1214" y="900"/>
                      <a:pt x="1203" y="896"/>
                    </a:cubicBezTo>
                    <a:cubicBezTo>
                      <a:pt x="1191" y="892"/>
                      <a:pt x="1182" y="883"/>
                      <a:pt x="1177" y="873"/>
                    </a:cubicBezTo>
                    <a:cubicBezTo>
                      <a:pt x="1172" y="862"/>
                      <a:pt x="1171" y="849"/>
                      <a:pt x="1175" y="838"/>
                    </a:cubicBezTo>
                    <a:cubicBezTo>
                      <a:pt x="1179" y="827"/>
                      <a:pt x="1188" y="818"/>
                      <a:pt x="1199" y="813"/>
                    </a:cubicBezTo>
                    <a:close/>
                    <a:moveTo>
                      <a:pt x="824" y="145"/>
                    </a:moveTo>
                    <a:cubicBezTo>
                      <a:pt x="813" y="123"/>
                      <a:pt x="823" y="96"/>
                      <a:pt x="845" y="85"/>
                    </a:cubicBezTo>
                    <a:cubicBezTo>
                      <a:pt x="852" y="82"/>
                      <a:pt x="858" y="81"/>
                      <a:pt x="865" y="81"/>
                    </a:cubicBezTo>
                    <a:cubicBezTo>
                      <a:pt x="881" y="81"/>
                      <a:pt x="898" y="90"/>
                      <a:pt x="905" y="107"/>
                    </a:cubicBezTo>
                    <a:cubicBezTo>
                      <a:pt x="916" y="129"/>
                      <a:pt x="906" y="156"/>
                      <a:pt x="884" y="166"/>
                    </a:cubicBezTo>
                    <a:cubicBezTo>
                      <a:pt x="861" y="177"/>
                      <a:pt x="835" y="167"/>
                      <a:pt x="824" y="145"/>
                    </a:cubicBezTo>
                    <a:close/>
                    <a:moveTo>
                      <a:pt x="900" y="754"/>
                    </a:moveTo>
                    <a:cubicBezTo>
                      <a:pt x="815" y="794"/>
                      <a:pt x="713" y="757"/>
                      <a:pt x="672" y="672"/>
                    </a:cubicBezTo>
                    <a:cubicBezTo>
                      <a:pt x="653" y="630"/>
                      <a:pt x="651" y="584"/>
                      <a:pt x="666" y="541"/>
                    </a:cubicBezTo>
                    <a:cubicBezTo>
                      <a:pt x="681" y="498"/>
                      <a:pt x="713" y="463"/>
                      <a:pt x="754" y="444"/>
                    </a:cubicBezTo>
                    <a:cubicBezTo>
                      <a:pt x="777" y="433"/>
                      <a:pt x="802" y="427"/>
                      <a:pt x="827" y="427"/>
                    </a:cubicBezTo>
                    <a:cubicBezTo>
                      <a:pt x="847" y="427"/>
                      <a:pt x="866" y="431"/>
                      <a:pt x="885" y="437"/>
                    </a:cubicBezTo>
                    <a:cubicBezTo>
                      <a:pt x="928" y="453"/>
                      <a:pt x="963" y="484"/>
                      <a:pt x="982" y="526"/>
                    </a:cubicBezTo>
                    <a:cubicBezTo>
                      <a:pt x="1002" y="567"/>
                      <a:pt x="1004" y="613"/>
                      <a:pt x="988" y="656"/>
                    </a:cubicBezTo>
                    <a:cubicBezTo>
                      <a:pt x="973" y="699"/>
                      <a:pt x="942" y="734"/>
                      <a:pt x="900" y="754"/>
                    </a:cubicBezTo>
                    <a:close/>
                    <a:moveTo>
                      <a:pt x="1394" y="436"/>
                    </a:moveTo>
                    <a:cubicBezTo>
                      <a:pt x="1383" y="466"/>
                      <a:pt x="1361" y="490"/>
                      <a:pt x="1332" y="504"/>
                    </a:cubicBezTo>
                    <a:cubicBezTo>
                      <a:pt x="1303" y="518"/>
                      <a:pt x="1270" y="520"/>
                      <a:pt x="1240" y="509"/>
                    </a:cubicBezTo>
                    <a:cubicBezTo>
                      <a:pt x="1217" y="500"/>
                      <a:pt x="1197" y="486"/>
                      <a:pt x="1183" y="467"/>
                    </a:cubicBezTo>
                    <a:cubicBezTo>
                      <a:pt x="1184" y="466"/>
                      <a:pt x="1184" y="466"/>
                      <a:pt x="1184" y="466"/>
                    </a:cubicBezTo>
                    <a:cubicBezTo>
                      <a:pt x="1163" y="422"/>
                      <a:pt x="1163" y="422"/>
                      <a:pt x="1163" y="422"/>
                    </a:cubicBezTo>
                    <a:cubicBezTo>
                      <a:pt x="1158" y="400"/>
                      <a:pt x="1159" y="376"/>
                      <a:pt x="1167" y="354"/>
                    </a:cubicBezTo>
                    <a:cubicBezTo>
                      <a:pt x="1178" y="324"/>
                      <a:pt x="1200" y="300"/>
                      <a:pt x="1229" y="286"/>
                    </a:cubicBezTo>
                    <a:cubicBezTo>
                      <a:pt x="1246" y="278"/>
                      <a:pt x="1263" y="274"/>
                      <a:pt x="1280" y="274"/>
                    </a:cubicBezTo>
                    <a:cubicBezTo>
                      <a:pt x="1326" y="274"/>
                      <a:pt x="1369" y="300"/>
                      <a:pt x="1390" y="343"/>
                    </a:cubicBezTo>
                    <a:cubicBezTo>
                      <a:pt x="1404" y="373"/>
                      <a:pt x="1405" y="405"/>
                      <a:pt x="1394" y="43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7" name="Freeform 7"/>
              <p:cNvSpPr>
                <a:spLocks/>
              </p:cNvSpPr>
              <p:nvPr/>
            </p:nvSpPr>
            <p:spPr bwMode="auto">
              <a:xfrm>
                <a:off x="3421063" y="1693863"/>
                <a:ext cx="720725" cy="722313"/>
              </a:xfrm>
              <a:custGeom>
                <a:avLst/>
                <a:gdLst>
                  <a:gd name="T0" fmla="*/ 50 w 170"/>
                  <a:gd name="T1" fmla="*/ 20 h 170"/>
                  <a:gd name="T2" fmla="*/ 20 w 170"/>
                  <a:gd name="T3" fmla="*/ 120 h 170"/>
                  <a:gd name="T4" fmla="*/ 120 w 170"/>
                  <a:gd name="T5" fmla="*/ 150 h 170"/>
                  <a:gd name="T6" fmla="*/ 151 w 170"/>
                  <a:gd name="T7" fmla="*/ 50 h 170"/>
                  <a:gd name="T8" fmla="*/ 50 w 170"/>
                  <a:gd name="T9" fmla="*/ 20 h 170"/>
                </a:gdLst>
                <a:ahLst/>
                <a:cxnLst>
                  <a:cxn ang="0">
                    <a:pos x="T0" y="T1"/>
                  </a:cxn>
                  <a:cxn ang="0">
                    <a:pos x="T2" y="T3"/>
                  </a:cxn>
                  <a:cxn ang="0">
                    <a:pos x="T4" y="T5"/>
                  </a:cxn>
                  <a:cxn ang="0">
                    <a:pos x="T6" y="T7"/>
                  </a:cxn>
                  <a:cxn ang="0">
                    <a:pos x="T8" y="T9"/>
                  </a:cxn>
                </a:cxnLst>
                <a:rect l="0" t="0" r="r" b="b"/>
                <a:pathLst>
                  <a:path w="170" h="170">
                    <a:moveTo>
                      <a:pt x="50" y="20"/>
                    </a:moveTo>
                    <a:cubicBezTo>
                      <a:pt x="14" y="39"/>
                      <a:pt x="0" y="84"/>
                      <a:pt x="20" y="120"/>
                    </a:cubicBezTo>
                    <a:cubicBezTo>
                      <a:pt x="39" y="156"/>
                      <a:pt x="84" y="170"/>
                      <a:pt x="120" y="150"/>
                    </a:cubicBezTo>
                    <a:cubicBezTo>
                      <a:pt x="156" y="131"/>
                      <a:pt x="170" y="86"/>
                      <a:pt x="151" y="50"/>
                    </a:cubicBezTo>
                    <a:cubicBezTo>
                      <a:pt x="131" y="14"/>
                      <a:pt x="86" y="0"/>
                      <a:pt x="5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sp>
            <p:nvSpPr>
              <p:cNvPr id="278" name="Freeform 8"/>
              <p:cNvSpPr>
                <a:spLocks/>
              </p:cNvSpPr>
              <p:nvPr/>
            </p:nvSpPr>
            <p:spPr bwMode="auto">
              <a:xfrm>
                <a:off x="5549900" y="5154613"/>
                <a:ext cx="720725" cy="715963"/>
              </a:xfrm>
              <a:custGeom>
                <a:avLst/>
                <a:gdLst>
                  <a:gd name="T0" fmla="*/ 20 w 170"/>
                  <a:gd name="T1" fmla="*/ 120 h 169"/>
                  <a:gd name="T2" fmla="*/ 120 w 170"/>
                  <a:gd name="T3" fmla="*/ 150 h 169"/>
                  <a:gd name="T4" fmla="*/ 151 w 170"/>
                  <a:gd name="T5" fmla="*/ 50 h 169"/>
                  <a:gd name="T6" fmla="*/ 50 w 170"/>
                  <a:gd name="T7" fmla="*/ 19 h 169"/>
                  <a:gd name="T8" fmla="*/ 20 w 170"/>
                  <a:gd name="T9" fmla="*/ 120 h 169"/>
                </a:gdLst>
                <a:ahLst/>
                <a:cxnLst>
                  <a:cxn ang="0">
                    <a:pos x="T0" y="T1"/>
                  </a:cxn>
                  <a:cxn ang="0">
                    <a:pos x="T2" y="T3"/>
                  </a:cxn>
                  <a:cxn ang="0">
                    <a:pos x="T4" y="T5"/>
                  </a:cxn>
                  <a:cxn ang="0">
                    <a:pos x="T6" y="T7"/>
                  </a:cxn>
                  <a:cxn ang="0">
                    <a:pos x="T8" y="T9"/>
                  </a:cxn>
                </a:cxnLst>
                <a:rect l="0" t="0" r="r" b="b"/>
                <a:pathLst>
                  <a:path w="170" h="169">
                    <a:moveTo>
                      <a:pt x="20" y="120"/>
                    </a:moveTo>
                    <a:cubicBezTo>
                      <a:pt x="39" y="156"/>
                      <a:pt x="84" y="169"/>
                      <a:pt x="120" y="150"/>
                    </a:cubicBezTo>
                    <a:cubicBezTo>
                      <a:pt x="156" y="131"/>
                      <a:pt x="170" y="86"/>
                      <a:pt x="151" y="50"/>
                    </a:cubicBezTo>
                    <a:cubicBezTo>
                      <a:pt x="131" y="13"/>
                      <a:pt x="86" y="0"/>
                      <a:pt x="50" y="19"/>
                    </a:cubicBezTo>
                    <a:cubicBezTo>
                      <a:pt x="14" y="38"/>
                      <a:pt x="0" y="83"/>
                      <a:pt x="20" y="1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Verdana" charset="0"/>
                </a:endParaRPr>
              </a:p>
            </p:txBody>
          </p:sp>
        </p:grpSp>
        <p:sp>
          <p:nvSpPr>
            <p:cNvPr id="274" name="Rectangle 273"/>
            <p:cNvSpPr/>
            <p:nvPr/>
          </p:nvSpPr>
          <p:spPr bwMode="gray">
            <a:xfrm>
              <a:off x="3904920" y="1458034"/>
              <a:ext cx="808575" cy="333334"/>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VIRTUAL QUERY</a:t>
              </a:r>
            </a:p>
          </p:txBody>
        </p:sp>
      </p:grpSp>
      <p:grpSp>
        <p:nvGrpSpPr>
          <p:cNvPr id="347" name="Group 346"/>
          <p:cNvGrpSpPr/>
          <p:nvPr/>
        </p:nvGrpSpPr>
        <p:grpSpPr>
          <a:xfrm>
            <a:off x="441793" y="329184"/>
            <a:ext cx="698975" cy="4358704"/>
            <a:chOff x="441793" y="339986"/>
            <a:chExt cx="698975" cy="4358704"/>
          </a:xfrm>
        </p:grpSpPr>
        <p:sp>
          <p:nvSpPr>
            <p:cNvPr id="241" name="Rectangle 240"/>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242" name="TextBox 241"/>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243" name="TextBox 242"/>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244" name="TextBox 243"/>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245" name="TextBox 244"/>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246" name="TextBox 245"/>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247" name="TextBox 246"/>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248" name="TextBox 247"/>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249" name="TextBox 248"/>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250"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251" name="Picture 250"/>
            <p:cNvPicPr>
              <a:picLocks noChangeAspect="1"/>
            </p:cNvPicPr>
            <p:nvPr/>
          </p:nvPicPr>
          <p:blipFill>
            <a:blip r:embed="rId3"/>
            <a:stretch>
              <a:fillRect/>
            </a:stretch>
          </p:blipFill>
          <p:spPr>
            <a:xfrm>
              <a:off x="698150" y="1647045"/>
              <a:ext cx="186261" cy="186245"/>
            </a:xfrm>
            <a:prstGeom prst="rect">
              <a:avLst/>
            </a:prstGeom>
          </p:spPr>
        </p:pic>
        <p:pic>
          <p:nvPicPr>
            <p:cNvPr id="252" name="Picture 251"/>
            <p:cNvPicPr>
              <a:picLocks noChangeAspect="1"/>
            </p:cNvPicPr>
            <p:nvPr/>
          </p:nvPicPr>
          <p:blipFill>
            <a:blip r:embed="rId4"/>
            <a:stretch>
              <a:fillRect/>
            </a:stretch>
          </p:blipFill>
          <p:spPr>
            <a:xfrm>
              <a:off x="693408" y="2073189"/>
              <a:ext cx="195745" cy="195730"/>
            </a:xfrm>
            <a:prstGeom prst="rect">
              <a:avLst/>
            </a:prstGeom>
          </p:spPr>
        </p:pic>
        <p:pic>
          <p:nvPicPr>
            <p:cNvPr id="253" name="Picture 252"/>
            <p:cNvPicPr>
              <a:picLocks noChangeAspect="1"/>
            </p:cNvPicPr>
            <p:nvPr/>
          </p:nvPicPr>
          <p:blipFill>
            <a:blip r:embed="rId5"/>
            <a:stretch>
              <a:fillRect/>
            </a:stretch>
          </p:blipFill>
          <p:spPr>
            <a:xfrm>
              <a:off x="693408" y="2735605"/>
              <a:ext cx="195745" cy="195730"/>
            </a:xfrm>
            <a:prstGeom prst="rect">
              <a:avLst/>
            </a:prstGeom>
          </p:spPr>
        </p:pic>
        <p:pic>
          <p:nvPicPr>
            <p:cNvPr id="254" name="Picture 253"/>
            <p:cNvPicPr>
              <a:picLocks noChangeAspect="1"/>
            </p:cNvPicPr>
            <p:nvPr/>
          </p:nvPicPr>
          <p:blipFill>
            <a:blip r:embed="rId6"/>
            <a:stretch>
              <a:fillRect/>
            </a:stretch>
          </p:blipFill>
          <p:spPr>
            <a:xfrm>
              <a:off x="679042" y="3300307"/>
              <a:ext cx="224476" cy="224459"/>
            </a:xfrm>
            <a:prstGeom prst="rect">
              <a:avLst/>
            </a:prstGeom>
          </p:spPr>
        </p:pic>
        <p:pic>
          <p:nvPicPr>
            <p:cNvPr id="255" name="Picture 254"/>
            <p:cNvPicPr>
              <a:picLocks noChangeAspect="1"/>
            </p:cNvPicPr>
            <p:nvPr/>
          </p:nvPicPr>
          <p:blipFill>
            <a:blip r:embed="rId7"/>
            <a:stretch>
              <a:fillRect/>
            </a:stretch>
          </p:blipFill>
          <p:spPr>
            <a:xfrm>
              <a:off x="693408" y="3780361"/>
              <a:ext cx="195745" cy="195730"/>
            </a:xfrm>
            <a:prstGeom prst="rect">
              <a:avLst/>
            </a:prstGeom>
          </p:spPr>
        </p:pic>
        <p:pic>
          <p:nvPicPr>
            <p:cNvPr id="256" name="Picture 255"/>
            <p:cNvPicPr>
              <a:picLocks noChangeAspect="1"/>
            </p:cNvPicPr>
            <p:nvPr/>
          </p:nvPicPr>
          <p:blipFill>
            <a:blip r:embed="rId8"/>
            <a:stretch>
              <a:fillRect/>
            </a:stretch>
          </p:blipFill>
          <p:spPr>
            <a:xfrm>
              <a:off x="693408" y="4224493"/>
              <a:ext cx="195745" cy="195730"/>
            </a:xfrm>
            <a:prstGeom prst="rect">
              <a:avLst/>
            </a:prstGeom>
          </p:spPr>
        </p:pic>
        <p:sp>
          <p:nvSpPr>
            <p:cNvPr id="279"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0" name="Group 279"/>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281"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2"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3"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284" name="Group 283"/>
              <p:cNvGrpSpPr/>
              <p:nvPr/>
            </p:nvGrpSpPr>
            <p:grpSpPr>
              <a:xfrm rot="10800000">
                <a:off x="7762780" y="1874167"/>
                <a:ext cx="517423" cy="488950"/>
                <a:chOff x="8307058" y="2032845"/>
                <a:chExt cx="517423" cy="488950"/>
              </a:xfrm>
              <a:grpFill/>
            </p:grpSpPr>
            <p:sp>
              <p:nvSpPr>
                <p:cNvPr id="285"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286"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grpSp>
        <p:nvGrpSpPr>
          <p:cNvPr id="287" name="Group 286"/>
          <p:cNvGrpSpPr/>
          <p:nvPr/>
        </p:nvGrpSpPr>
        <p:grpSpPr>
          <a:xfrm>
            <a:off x="2620522" y="820269"/>
            <a:ext cx="1170287" cy="2984984"/>
            <a:chOff x="2667001" y="1444206"/>
            <a:chExt cx="1066800" cy="2721026"/>
          </a:xfrm>
        </p:grpSpPr>
        <p:sp>
          <p:nvSpPr>
            <p:cNvPr id="288" name="Freeform 6"/>
            <p:cNvSpPr>
              <a:spLocks noChangeAspect="1"/>
            </p:cNvSpPr>
            <p:nvPr/>
          </p:nvSpPr>
          <p:spPr bwMode="auto">
            <a:xfrm>
              <a:off x="2669686" y="1444206"/>
              <a:ext cx="1062620" cy="1489057"/>
            </a:xfrm>
            <a:custGeom>
              <a:avLst/>
              <a:gdLst>
                <a:gd name="T0" fmla="*/ 761 w 761"/>
                <a:gd name="T1" fmla="*/ 0 h 1580"/>
                <a:gd name="T2" fmla="*/ 0 w 761"/>
                <a:gd name="T3" fmla="*/ 0 h 1580"/>
                <a:gd name="T4" fmla="*/ 0 w 761"/>
                <a:gd name="T5" fmla="*/ 1506 h 1580"/>
                <a:gd name="T6" fmla="*/ 193 w 761"/>
                <a:gd name="T7" fmla="*/ 1506 h 1580"/>
                <a:gd name="T8" fmla="*/ 193 w 761"/>
                <a:gd name="T9" fmla="*/ 1580 h 1580"/>
                <a:gd name="T10" fmla="*/ 569 w 761"/>
                <a:gd name="T11" fmla="*/ 1580 h 1580"/>
                <a:gd name="T12" fmla="*/ 569 w 761"/>
                <a:gd name="T13" fmla="*/ 1506 h 1580"/>
                <a:gd name="T14" fmla="*/ 761 w 761"/>
                <a:gd name="T15" fmla="*/ 1506 h 1580"/>
                <a:gd name="T16" fmla="*/ 761 w 761"/>
                <a:gd name="T17"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80">
                  <a:moveTo>
                    <a:pt x="761" y="0"/>
                  </a:moveTo>
                  <a:lnTo>
                    <a:pt x="0" y="0"/>
                  </a:lnTo>
                  <a:lnTo>
                    <a:pt x="0" y="1506"/>
                  </a:lnTo>
                  <a:lnTo>
                    <a:pt x="193" y="1506"/>
                  </a:lnTo>
                  <a:lnTo>
                    <a:pt x="193" y="1580"/>
                  </a:lnTo>
                  <a:lnTo>
                    <a:pt x="569" y="1580"/>
                  </a:lnTo>
                  <a:lnTo>
                    <a:pt x="569" y="1506"/>
                  </a:lnTo>
                  <a:lnTo>
                    <a:pt x="761" y="1506"/>
                  </a:lnTo>
                  <a:lnTo>
                    <a:pt x="761"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r>
                <a:rPr lang="en-US" sz="1600" kern="0" dirty="0">
                  <a:solidFill>
                    <a:prstClr val="white"/>
                  </a:solidFill>
                  <a:latin typeface="Verdana" charset="0"/>
                </a:rPr>
                <a:t>   </a:t>
              </a:r>
            </a:p>
          </p:txBody>
        </p:sp>
        <p:grpSp>
          <p:nvGrpSpPr>
            <p:cNvPr id="289" name="Group 288"/>
            <p:cNvGrpSpPr>
              <a:grpSpLocks noChangeAspect="1"/>
            </p:cNvGrpSpPr>
            <p:nvPr/>
          </p:nvGrpSpPr>
          <p:grpSpPr>
            <a:xfrm>
              <a:off x="3069194" y="2114550"/>
              <a:ext cx="294160" cy="295550"/>
              <a:chOff x="3475184" y="1426501"/>
              <a:chExt cx="1760538" cy="1768474"/>
            </a:xfrm>
          </p:grpSpPr>
          <p:sp>
            <p:nvSpPr>
              <p:cNvPr id="301" name="Freeform 69"/>
              <p:cNvSpPr>
                <a:spLocks noEditPoints="1"/>
              </p:cNvSpPr>
              <p:nvPr/>
            </p:nvSpPr>
            <p:spPr bwMode="auto">
              <a:xfrm>
                <a:off x="3478359"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9"/>
                      <a:pt x="0" y="16"/>
                      <a:pt x="0" y="14"/>
                    </a:cubicBezTo>
                    <a:cubicBezTo>
                      <a:pt x="1" y="12"/>
                      <a:pt x="1" y="10"/>
                      <a:pt x="2" y="8"/>
                    </a:cubicBezTo>
                    <a:cubicBezTo>
                      <a:pt x="3" y="5"/>
                      <a:pt x="4" y="3"/>
                      <a:pt x="6" y="2"/>
                    </a:cubicBezTo>
                    <a:cubicBezTo>
                      <a:pt x="9" y="1"/>
                      <a:pt x="11" y="0"/>
                      <a:pt x="14" y="0"/>
                    </a:cubicBezTo>
                    <a:cubicBezTo>
                      <a:pt x="16" y="0"/>
                      <a:pt x="17" y="0"/>
                      <a:pt x="19" y="1"/>
                    </a:cubicBezTo>
                    <a:cubicBezTo>
                      <a:pt x="21" y="2"/>
                      <a:pt x="22" y="2"/>
                      <a:pt x="23" y="4"/>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2" y="36"/>
                      <a:pt x="14" y="36"/>
                    </a:cubicBezTo>
                    <a:cubicBezTo>
                      <a:pt x="16" y="36"/>
                      <a:pt x="17" y="35"/>
                      <a:pt x="18" y="34"/>
                    </a:cubicBezTo>
                    <a:cubicBezTo>
                      <a:pt x="19" y="33"/>
                      <a:pt x="20" y="31"/>
                      <a:pt x="20" y="29"/>
                    </a:cubicBezTo>
                    <a:cubicBezTo>
                      <a:pt x="20"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2" name="Freeform 70"/>
              <p:cNvSpPr>
                <a:spLocks/>
              </p:cNvSpPr>
              <p:nvPr/>
            </p:nvSpPr>
            <p:spPr bwMode="auto">
              <a:xfrm>
                <a:off x="3645046"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6"/>
                      <a:pt x="0" y="15"/>
                      <a:pt x="0" y="14"/>
                    </a:cubicBezTo>
                    <a:cubicBezTo>
                      <a:pt x="0" y="13"/>
                      <a:pt x="0" y="13"/>
                      <a:pt x="1" y="12"/>
                    </a:cubicBezTo>
                    <a:cubicBezTo>
                      <a:pt x="2" y="12"/>
                      <a:pt x="3" y="11"/>
                      <a:pt x="4" y="10"/>
                    </a:cubicBezTo>
                    <a:cubicBezTo>
                      <a:pt x="6" y="9"/>
                      <a:pt x="8" y="8"/>
                      <a:pt x="9" y="7"/>
                    </a:cubicBezTo>
                    <a:cubicBezTo>
                      <a:pt x="11" y="6"/>
                      <a:pt x="12" y="5"/>
                      <a:pt x="13" y="3"/>
                    </a:cubicBezTo>
                    <a:cubicBezTo>
                      <a:pt x="14" y="2"/>
                      <a:pt x="15" y="1"/>
                      <a:pt x="15" y="1"/>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3" name="Freeform 71"/>
              <p:cNvSpPr>
                <a:spLocks noEditPoints="1"/>
              </p:cNvSpPr>
              <p:nvPr/>
            </p:nvSpPr>
            <p:spPr bwMode="auto">
              <a:xfrm>
                <a:off x="3806971"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8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9"/>
                    </a:cubicBezTo>
                    <a:cubicBezTo>
                      <a:pt x="27" y="31"/>
                      <a:pt x="26" y="33"/>
                      <a:pt x="25" y="34"/>
                    </a:cubicBezTo>
                    <a:cubicBezTo>
                      <a:pt x="24" y="37"/>
                      <a:pt x="22" y="38"/>
                      <a:pt x="20" y="39"/>
                    </a:cubicBezTo>
                    <a:cubicBezTo>
                      <a:pt x="18" y="41"/>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2" y="5"/>
                      <a:pt x="4" y="3"/>
                      <a:pt x="6" y="2"/>
                    </a:cubicBezTo>
                    <a:cubicBezTo>
                      <a:pt x="8" y="1"/>
                      <a:pt x="11" y="0"/>
                      <a:pt x="13" y="0"/>
                    </a:cubicBezTo>
                    <a:cubicBezTo>
                      <a:pt x="15" y="0"/>
                      <a:pt x="17" y="0"/>
                      <a:pt x="19" y="1"/>
                    </a:cubicBezTo>
                    <a:cubicBezTo>
                      <a:pt x="20" y="2"/>
                      <a:pt x="21" y="2"/>
                      <a:pt x="23" y="4"/>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6"/>
                      <a:pt x="14" y="6"/>
                    </a:cubicBezTo>
                    <a:cubicBezTo>
                      <a:pt x="11" y="6"/>
                      <a:pt x="9" y="7"/>
                      <a:pt x="8"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4" name="Freeform 72"/>
              <p:cNvSpPr>
                <a:spLocks/>
              </p:cNvSpPr>
              <p:nvPr/>
            </p:nvSpPr>
            <p:spPr bwMode="auto">
              <a:xfrm>
                <a:off x="3973659"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5" name="Freeform 73"/>
              <p:cNvSpPr>
                <a:spLocks noEditPoints="1"/>
              </p:cNvSpPr>
              <p:nvPr/>
            </p:nvSpPr>
            <p:spPr bwMode="auto">
              <a:xfrm>
                <a:off x="4130821" y="1709075"/>
                <a:ext cx="120650" cy="174625"/>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4" y="37"/>
                      <a:pt x="23" y="38"/>
                      <a:pt x="21" y="39"/>
                    </a:cubicBezTo>
                    <a:cubicBezTo>
                      <a:pt x="19" y="41"/>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6" name="Freeform 74"/>
              <p:cNvSpPr>
                <a:spLocks/>
              </p:cNvSpPr>
              <p:nvPr/>
            </p:nvSpPr>
            <p:spPr bwMode="auto">
              <a:xfrm>
                <a:off x="4297509"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6"/>
                      <a:pt x="0" y="15"/>
                      <a:pt x="0" y="14"/>
                    </a:cubicBezTo>
                    <a:cubicBezTo>
                      <a:pt x="0" y="13"/>
                      <a:pt x="1" y="13"/>
                      <a:pt x="1" y="12"/>
                    </a:cubicBezTo>
                    <a:cubicBezTo>
                      <a:pt x="2" y="12"/>
                      <a:pt x="3" y="11"/>
                      <a:pt x="4" y="10"/>
                    </a:cubicBezTo>
                    <a:cubicBezTo>
                      <a:pt x="6" y="9"/>
                      <a:pt x="8" y="8"/>
                      <a:pt x="10" y="7"/>
                    </a:cubicBezTo>
                    <a:cubicBezTo>
                      <a:pt x="11" y="6"/>
                      <a:pt x="12" y="5"/>
                      <a:pt x="13" y="3"/>
                    </a:cubicBezTo>
                    <a:cubicBezTo>
                      <a:pt x="14" y="2"/>
                      <a:pt x="15" y="1"/>
                      <a:pt x="15" y="1"/>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7" name="Freeform 75"/>
              <p:cNvSpPr>
                <a:spLocks noEditPoints="1"/>
              </p:cNvSpPr>
              <p:nvPr/>
            </p:nvSpPr>
            <p:spPr bwMode="auto">
              <a:xfrm>
                <a:off x="4459434" y="1709075"/>
                <a:ext cx="119063" cy="174625"/>
              </a:xfrm>
              <a:custGeom>
                <a:avLst/>
                <a:gdLst>
                  <a:gd name="T0" fmla="*/ 28 w 28"/>
                  <a:gd name="T1" fmla="*/ 21 h 41"/>
                  <a:gd name="T2" fmla="*/ 27 w 28"/>
                  <a:gd name="T3" fmla="*/ 29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2" y="38"/>
                      <a:pt x="20" y="39"/>
                    </a:cubicBezTo>
                    <a:cubicBezTo>
                      <a:pt x="18" y="41"/>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9"/>
                      <a:pt x="0" y="16"/>
                      <a:pt x="0" y="14"/>
                    </a:cubicBezTo>
                    <a:cubicBezTo>
                      <a:pt x="0" y="12"/>
                      <a:pt x="1" y="10"/>
                      <a:pt x="1" y="8"/>
                    </a:cubicBezTo>
                    <a:cubicBezTo>
                      <a:pt x="3" y="5"/>
                      <a:pt x="4" y="3"/>
                      <a:pt x="6" y="2"/>
                    </a:cubicBezTo>
                    <a:cubicBezTo>
                      <a:pt x="8" y="1"/>
                      <a:pt x="11" y="0"/>
                      <a:pt x="14" y="0"/>
                    </a:cubicBezTo>
                    <a:cubicBezTo>
                      <a:pt x="15"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6"/>
                      <a:pt x="14" y="6"/>
                    </a:cubicBezTo>
                    <a:cubicBezTo>
                      <a:pt x="11" y="6"/>
                      <a:pt x="10" y="7"/>
                      <a:pt x="9" y="9"/>
                    </a:cubicBezTo>
                    <a:cubicBezTo>
                      <a:pt x="8" y="12"/>
                      <a:pt x="7" y="15"/>
                      <a:pt x="7" y="21"/>
                    </a:cubicBezTo>
                    <a:cubicBezTo>
                      <a:pt x="7" y="24"/>
                      <a:pt x="7" y="27"/>
                      <a:pt x="8" y="29"/>
                    </a:cubicBezTo>
                    <a:cubicBezTo>
                      <a:pt x="8" y="31"/>
                      <a:pt x="9" y="33"/>
                      <a:pt x="10" y="34"/>
                    </a:cubicBezTo>
                    <a:cubicBezTo>
                      <a:pt x="11" y="35"/>
                      <a:pt x="12" y="36"/>
                      <a:pt x="14" y="36"/>
                    </a:cubicBezTo>
                    <a:cubicBezTo>
                      <a:pt x="15"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8" name="Freeform 76"/>
              <p:cNvSpPr>
                <a:spLocks/>
              </p:cNvSpPr>
              <p:nvPr/>
            </p:nvSpPr>
            <p:spPr bwMode="auto">
              <a:xfrm>
                <a:off x="4626121" y="1709075"/>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1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6"/>
                      <a:pt x="0" y="15"/>
                      <a:pt x="0" y="14"/>
                    </a:cubicBezTo>
                    <a:cubicBezTo>
                      <a:pt x="0" y="13"/>
                      <a:pt x="0" y="13"/>
                      <a:pt x="1" y="12"/>
                    </a:cubicBezTo>
                    <a:cubicBezTo>
                      <a:pt x="1" y="12"/>
                      <a:pt x="2" y="11"/>
                      <a:pt x="4" y="10"/>
                    </a:cubicBezTo>
                    <a:cubicBezTo>
                      <a:pt x="6" y="9"/>
                      <a:pt x="8" y="8"/>
                      <a:pt x="9" y="7"/>
                    </a:cubicBezTo>
                    <a:cubicBezTo>
                      <a:pt x="10" y="6"/>
                      <a:pt x="12" y="5"/>
                      <a:pt x="13" y="3"/>
                    </a:cubicBezTo>
                    <a:cubicBezTo>
                      <a:pt x="14" y="2"/>
                      <a:pt x="14" y="1"/>
                      <a:pt x="15" y="1"/>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09" name="Freeform 77"/>
              <p:cNvSpPr>
                <a:spLocks noEditPoints="1"/>
              </p:cNvSpPr>
              <p:nvPr/>
            </p:nvSpPr>
            <p:spPr bwMode="auto">
              <a:xfrm>
                <a:off x="4783285" y="1709076"/>
                <a:ext cx="119062" cy="174627"/>
              </a:xfrm>
              <a:custGeom>
                <a:avLst/>
                <a:gdLst>
                  <a:gd name="T0" fmla="*/ 28 w 28"/>
                  <a:gd name="T1" fmla="*/ 21 h 41"/>
                  <a:gd name="T2" fmla="*/ 28 w 28"/>
                  <a:gd name="T3" fmla="*/ 29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6 h 41"/>
                  <a:gd name="T42" fmla="*/ 9 w 28"/>
                  <a:gd name="T43" fmla="*/ 9 h 41"/>
                  <a:gd name="T44" fmla="*/ 8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9"/>
                    </a:cubicBezTo>
                    <a:cubicBezTo>
                      <a:pt x="27" y="31"/>
                      <a:pt x="27" y="33"/>
                      <a:pt x="26" y="34"/>
                    </a:cubicBezTo>
                    <a:cubicBezTo>
                      <a:pt x="25" y="37"/>
                      <a:pt x="23" y="38"/>
                      <a:pt x="21" y="39"/>
                    </a:cubicBezTo>
                    <a:cubicBezTo>
                      <a:pt x="19" y="41"/>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9"/>
                      <a:pt x="0" y="16"/>
                      <a:pt x="1" y="14"/>
                    </a:cubicBezTo>
                    <a:cubicBezTo>
                      <a:pt x="1" y="12"/>
                      <a:pt x="1" y="10"/>
                      <a:pt x="2" y="8"/>
                    </a:cubicBezTo>
                    <a:cubicBezTo>
                      <a:pt x="3" y="5"/>
                      <a:pt x="5" y="3"/>
                      <a:pt x="7" y="2"/>
                    </a:cubicBezTo>
                    <a:cubicBezTo>
                      <a:pt x="9" y="1"/>
                      <a:pt x="11" y="0"/>
                      <a:pt x="14" y="0"/>
                    </a:cubicBezTo>
                    <a:cubicBezTo>
                      <a:pt x="16" y="0"/>
                      <a:pt x="18" y="0"/>
                      <a:pt x="19" y="1"/>
                    </a:cubicBezTo>
                    <a:cubicBezTo>
                      <a:pt x="21" y="2"/>
                      <a:pt x="22" y="2"/>
                      <a:pt x="23" y="4"/>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6"/>
                      <a:pt x="14" y="6"/>
                    </a:cubicBezTo>
                    <a:cubicBezTo>
                      <a:pt x="12" y="6"/>
                      <a:pt x="10" y="7"/>
                      <a:pt x="9" y="9"/>
                    </a:cubicBezTo>
                    <a:cubicBezTo>
                      <a:pt x="8" y="12"/>
                      <a:pt x="8" y="15"/>
                      <a:pt x="8" y="21"/>
                    </a:cubicBezTo>
                    <a:cubicBezTo>
                      <a:pt x="8" y="24"/>
                      <a:pt x="8" y="27"/>
                      <a:pt x="8" y="29"/>
                    </a:cubicBezTo>
                    <a:cubicBezTo>
                      <a:pt x="9" y="31"/>
                      <a:pt x="9" y="33"/>
                      <a:pt x="10" y="34"/>
                    </a:cubicBezTo>
                    <a:cubicBezTo>
                      <a:pt x="11" y="35"/>
                      <a:pt x="13" y="36"/>
                      <a:pt x="14" y="36"/>
                    </a:cubicBezTo>
                    <a:cubicBezTo>
                      <a:pt x="16" y="36"/>
                      <a:pt x="17" y="35"/>
                      <a:pt x="18" y="34"/>
                    </a:cubicBezTo>
                    <a:cubicBezTo>
                      <a:pt x="19" y="33"/>
                      <a:pt x="20" y="31"/>
                      <a:pt x="20" y="29"/>
                    </a:cubicBezTo>
                    <a:cubicBezTo>
                      <a:pt x="21" y="27"/>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0" name="Freeform 78"/>
              <p:cNvSpPr>
                <a:spLocks/>
              </p:cNvSpPr>
              <p:nvPr/>
            </p:nvSpPr>
            <p:spPr bwMode="auto">
              <a:xfrm>
                <a:off x="4949971" y="1709075"/>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1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6"/>
                      <a:pt x="0" y="15"/>
                      <a:pt x="0" y="14"/>
                    </a:cubicBezTo>
                    <a:cubicBezTo>
                      <a:pt x="0" y="13"/>
                      <a:pt x="1" y="13"/>
                      <a:pt x="1" y="12"/>
                    </a:cubicBezTo>
                    <a:cubicBezTo>
                      <a:pt x="2" y="12"/>
                      <a:pt x="3" y="11"/>
                      <a:pt x="4" y="10"/>
                    </a:cubicBezTo>
                    <a:cubicBezTo>
                      <a:pt x="7" y="9"/>
                      <a:pt x="8" y="8"/>
                      <a:pt x="10" y="7"/>
                    </a:cubicBezTo>
                    <a:cubicBezTo>
                      <a:pt x="11" y="6"/>
                      <a:pt x="12" y="5"/>
                      <a:pt x="13" y="3"/>
                    </a:cubicBezTo>
                    <a:cubicBezTo>
                      <a:pt x="14" y="2"/>
                      <a:pt x="15" y="1"/>
                      <a:pt x="15" y="1"/>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1" name="Freeform 79"/>
              <p:cNvSpPr>
                <a:spLocks noEditPoints="1"/>
              </p:cNvSpPr>
              <p:nvPr/>
            </p:nvSpPr>
            <p:spPr bwMode="auto">
              <a:xfrm>
                <a:off x="5111896" y="1709075"/>
                <a:ext cx="119063" cy="174625"/>
              </a:xfrm>
              <a:custGeom>
                <a:avLst/>
                <a:gdLst>
                  <a:gd name="T0" fmla="*/ 28 w 28"/>
                  <a:gd name="T1" fmla="*/ 21 h 41"/>
                  <a:gd name="T2" fmla="*/ 27 w 28"/>
                  <a:gd name="T3" fmla="*/ 29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4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6 h 41"/>
                  <a:gd name="T42" fmla="*/ 9 w 28"/>
                  <a:gd name="T43" fmla="*/ 9 h 41"/>
                  <a:gd name="T44" fmla="*/ 7 w 28"/>
                  <a:gd name="T45" fmla="*/ 21 h 41"/>
                  <a:gd name="T46" fmla="*/ 8 w 28"/>
                  <a:gd name="T47" fmla="*/ 29 h 41"/>
                  <a:gd name="T48" fmla="*/ 10 w 28"/>
                  <a:gd name="T49" fmla="*/ 34 h 41"/>
                  <a:gd name="T50" fmla="*/ 14 w 28"/>
                  <a:gd name="T51" fmla="*/ 36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9"/>
                    </a:cubicBezTo>
                    <a:cubicBezTo>
                      <a:pt x="27" y="31"/>
                      <a:pt x="26" y="33"/>
                      <a:pt x="25" y="34"/>
                    </a:cubicBezTo>
                    <a:cubicBezTo>
                      <a:pt x="24" y="37"/>
                      <a:pt x="23" y="38"/>
                      <a:pt x="21" y="39"/>
                    </a:cubicBezTo>
                    <a:cubicBezTo>
                      <a:pt x="19" y="41"/>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9"/>
                      <a:pt x="0" y="16"/>
                      <a:pt x="0" y="14"/>
                    </a:cubicBezTo>
                    <a:cubicBezTo>
                      <a:pt x="1" y="12"/>
                      <a:pt x="1" y="10"/>
                      <a:pt x="2" y="8"/>
                    </a:cubicBezTo>
                    <a:cubicBezTo>
                      <a:pt x="3" y="5"/>
                      <a:pt x="4" y="3"/>
                      <a:pt x="6" y="2"/>
                    </a:cubicBezTo>
                    <a:cubicBezTo>
                      <a:pt x="8" y="1"/>
                      <a:pt x="11" y="0"/>
                      <a:pt x="14" y="0"/>
                    </a:cubicBezTo>
                    <a:cubicBezTo>
                      <a:pt x="16" y="0"/>
                      <a:pt x="17" y="0"/>
                      <a:pt x="19" y="1"/>
                    </a:cubicBezTo>
                    <a:cubicBezTo>
                      <a:pt x="20" y="2"/>
                      <a:pt x="22" y="2"/>
                      <a:pt x="23" y="4"/>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6"/>
                      <a:pt x="14" y="6"/>
                    </a:cubicBezTo>
                    <a:cubicBezTo>
                      <a:pt x="11" y="6"/>
                      <a:pt x="10" y="7"/>
                      <a:pt x="9" y="9"/>
                    </a:cubicBezTo>
                    <a:cubicBezTo>
                      <a:pt x="8" y="12"/>
                      <a:pt x="7" y="15"/>
                      <a:pt x="7" y="21"/>
                    </a:cubicBezTo>
                    <a:cubicBezTo>
                      <a:pt x="7" y="24"/>
                      <a:pt x="8" y="27"/>
                      <a:pt x="8" y="29"/>
                    </a:cubicBezTo>
                    <a:cubicBezTo>
                      <a:pt x="8" y="31"/>
                      <a:pt x="9" y="33"/>
                      <a:pt x="10" y="34"/>
                    </a:cubicBezTo>
                    <a:cubicBezTo>
                      <a:pt x="11" y="35"/>
                      <a:pt x="12" y="36"/>
                      <a:pt x="14" y="36"/>
                    </a:cubicBezTo>
                    <a:cubicBezTo>
                      <a:pt x="16" y="36"/>
                      <a:pt x="17" y="35"/>
                      <a:pt x="18" y="34"/>
                    </a:cubicBezTo>
                    <a:cubicBezTo>
                      <a:pt x="19" y="33"/>
                      <a:pt x="19" y="31"/>
                      <a:pt x="20" y="29"/>
                    </a:cubicBezTo>
                    <a:cubicBezTo>
                      <a:pt x="20" y="27"/>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2" name="Freeform 80"/>
              <p:cNvSpPr>
                <a:spLocks noEditPoints="1"/>
              </p:cNvSpPr>
              <p:nvPr/>
            </p:nvSpPr>
            <p:spPr bwMode="auto">
              <a:xfrm>
                <a:off x="3478359"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6" y="41"/>
                      <a:pt x="14" y="41"/>
                    </a:cubicBezTo>
                    <a:cubicBezTo>
                      <a:pt x="11" y="41"/>
                      <a:pt x="9" y="40"/>
                      <a:pt x="7" y="39"/>
                    </a:cubicBezTo>
                    <a:cubicBezTo>
                      <a:pt x="4" y="37"/>
                      <a:pt x="3" y="35"/>
                      <a:pt x="2" y="32"/>
                    </a:cubicBezTo>
                    <a:cubicBezTo>
                      <a:pt x="1" y="31"/>
                      <a:pt x="1" y="29"/>
                      <a:pt x="0" y="27"/>
                    </a:cubicBezTo>
                    <a:cubicBezTo>
                      <a:pt x="0" y="25"/>
                      <a:pt x="0" y="23"/>
                      <a:pt x="0" y="21"/>
                    </a:cubicBezTo>
                    <a:cubicBezTo>
                      <a:pt x="0" y="18"/>
                      <a:pt x="0" y="16"/>
                      <a:pt x="0" y="14"/>
                    </a:cubicBezTo>
                    <a:cubicBezTo>
                      <a:pt x="1" y="11"/>
                      <a:pt x="1" y="9"/>
                      <a:pt x="2" y="8"/>
                    </a:cubicBezTo>
                    <a:cubicBezTo>
                      <a:pt x="3" y="5"/>
                      <a:pt x="4" y="3"/>
                      <a:pt x="6" y="2"/>
                    </a:cubicBezTo>
                    <a:cubicBezTo>
                      <a:pt x="9" y="0"/>
                      <a:pt x="11" y="0"/>
                      <a:pt x="14" y="0"/>
                    </a:cubicBezTo>
                    <a:cubicBezTo>
                      <a:pt x="16" y="0"/>
                      <a:pt x="17" y="0"/>
                      <a:pt x="19" y="1"/>
                    </a:cubicBezTo>
                    <a:cubicBezTo>
                      <a:pt x="21" y="1"/>
                      <a:pt x="22" y="2"/>
                      <a:pt x="23" y="3"/>
                    </a:cubicBezTo>
                    <a:cubicBezTo>
                      <a:pt x="24" y="5"/>
                      <a:pt x="25" y="6"/>
                      <a:pt x="26" y="8"/>
                    </a:cubicBezTo>
                    <a:cubicBezTo>
                      <a:pt x="27" y="11"/>
                      <a:pt x="28" y="15"/>
                      <a:pt x="28" y="21"/>
                    </a:cubicBezTo>
                    <a:close/>
                    <a:moveTo>
                      <a:pt x="21" y="20"/>
                    </a:moveTo>
                    <a:cubicBezTo>
                      <a:pt x="21" y="17"/>
                      <a:pt x="20"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2" y="35"/>
                      <a:pt x="14" y="35"/>
                    </a:cubicBezTo>
                    <a:cubicBezTo>
                      <a:pt x="16" y="35"/>
                      <a:pt x="17" y="35"/>
                      <a:pt x="18" y="34"/>
                    </a:cubicBezTo>
                    <a:cubicBezTo>
                      <a:pt x="19" y="33"/>
                      <a:pt x="20" y="31"/>
                      <a:pt x="20" y="29"/>
                    </a:cubicBezTo>
                    <a:cubicBezTo>
                      <a:pt x="20"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3" name="Freeform 81"/>
              <p:cNvSpPr>
                <a:spLocks/>
              </p:cNvSpPr>
              <p:nvPr/>
            </p:nvSpPr>
            <p:spPr bwMode="auto">
              <a:xfrm>
                <a:off x="3645046"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5" y="17"/>
                      <a:pt x="3" y="17"/>
                    </a:cubicBezTo>
                    <a:cubicBezTo>
                      <a:pt x="2" y="17"/>
                      <a:pt x="2" y="17"/>
                      <a:pt x="1" y="16"/>
                    </a:cubicBezTo>
                    <a:cubicBezTo>
                      <a:pt x="0" y="15"/>
                      <a:pt x="0" y="15"/>
                      <a:pt x="0" y="14"/>
                    </a:cubicBezTo>
                    <a:cubicBezTo>
                      <a:pt x="0" y="13"/>
                      <a:pt x="0" y="12"/>
                      <a:pt x="1" y="12"/>
                    </a:cubicBezTo>
                    <a:cubicBezTo>
                      <a:pt x="2" y="11"/>
                      <a:pt x="3" y="11"/>
                      <a:pt x="4" y="10"/>
                    </a:cubicBezTo>
                    <a:cubicBezTo>
                      <a:pt x="6" y="9"/>
                      <a:pt x="8" y="8"/>
                      <a:pt x="9" y="7"/>
                    </a:cubicBezTo>
                    <a:cubicBezTo>
                      <a:pt x="11" y="6"/>
                      <a:pt x="12" y="4"/>
                      <a:pt x="13" y="3"/>
                    </a:cubicBezTo>
                    <a:cubicBezTo>
                      <a:pt x="14" y="2"/>
                      <a:pt x="15" y="1"/>
                      <a:pt x="15" y="0"/>
                    </a:cubicBezTo>
                    <a:cubicBezTo>
                      <a:pt x="15" y="0"/>
                      <a:pt x="16" y="0"/>
                      <a:pt x="17" y="0"/>
                    </a:cubicBezTo>
                    <a:cubicBezTo>
                      <a:pt x="18" y="0"/>
                      <a:pt x="18"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4" name="Freeform 82"/>
              <p:cNvSpPr>
                <a:spLocks noEditPoints="1"/>
              </p:cNvSpPr>
              <p:nvPr/>
            </p:nvSpPr>
            <p:spPr bwMode="auto">
              <a:xfrm>
                <a:off x="3806971"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3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7" y="26"/>
                      <a:pt x="27" y="28"/>
                    </a:cubicBezTo>
                    <a:cubicBezTo>
                      <a:pt x="27" y="31"/>
                      <a:pt x="26" y="33"/>
                      <a:pt x="25" y="34"/>
                    </a:cubicBezTo>
                    <a:cubicBezTo>
                      <a:pt x="24" y="36"/>
                      <a:pt x="22" y="38"/>
                      <a:pt x="20" y="39"/>
                    </a:cubicBezTo>
                    <a:cubicBezTo>
                      <a:pt x="18" y="40"/>
                      <a:pt x="16" y="41"/>
                      <a:pt x="14" y="41"/>
                    </a:cubicBezTo>
                    <a:cubicBezTo>
                      <a:pt x="11" y="41"/>
                      <a:pt x="8"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2" y="5"/>
                      <a:pt x="4" y="3"/>
                      <a:pt x="6" y="2"/>
                    </a:cubicBezTo>
                    <a:cubicBezTo>
                      <a:pt x="8" y="0"/>
                      <a:pt x="11" y="0"/>
                      <a:pt x="13" y="0"/>
                    </a:cubicBezTo>
                    <a:cubicBezTo>
                      <a:pt x="15" y="0"/>
                      <a:pt x="17" y="0"/>
                      <a:pt x="19" y="1"/>
                    </a:cubicBezTo>
                    <a:cubicBezTo>
                      <a:pt x="20" y="1"/>
                      <a:pt x="21" y="2"/>
                      <a:pt x="23" y="3"/>
                    </a:cubicBezTo>
                    <a:cubicBezTo>
                      <a:pt x="24" y="5"/>
                      <a:pt x="25" y="6"/>
                      <a:pt x="26" y="8"/>
                    </a:cubicBezTo>
                    <a:cubicBezTo>
                      <a:pt x="27" y="11"/>
                      <a:pt x="28" y="15"/>
                      <a:pt x="28" y="21"/>
                    </a:cubicBezTo>
                    <a:close/>
                    <a:moveTo>
                      <a:pt x="20" y="20"/>
                    </a:moveTo>
                    <a:cubicBezTo>
                      <a:pt x="20" y="17"/>
                      <a:pt x="20" y="14"/>
                      <a:pt x="20" y="12"/>
                    </a:cubicBezTo>
                    <a:cubicBezTo>
                      <a:pt x="19" y="10"/>
                      <a:pt x="18" y="8"/>
                      <a:pt x="18" y="7"/>
                    </a:cubicBezTo>
                    <a:cubicBezTo>
                      <a:pt x="17" y="6"/>
                      <a:pt x="15" y="5"/>
                      <a:pt x="14" y="5"/>
                    </a:cubicBezTo>
                    <a:cubicBezTo>
                      <a:pt x="11" y="5"/>
                      <a:pt x="9" y="7"/>
                      <a:pt x="8"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5" name="Freeform 83"/>
              <p:cNvSpPr>
                <a:spLocks/>
              </p:cNvSpPr>
              <p:nvPr/>
            </p:nvSpPr>
            <p:spPr bwMode="auto">
              <a:xfrm>
                <a:off x="3973659"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7"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5"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2"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6" name="Freeform 84"/>
              <p:cNvSpPr>
                <a:spLocks noEditPoints="1"/>
              </p:cNvSpPr>
              <p:nvPr/>
            </p:nvSpPr>
            <p:spPr bwMode="auto">
              <a:xfrm>
                <a:off x="4130821" y="2232950"/>
                <a:ext cx="120650"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0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4" y="36"/>
                      <a:pt x="23" y="38"/>
                      <a:pt x="21" y="39"/>
                    </a:cubicBezTo>
                    <a:cubicBezTo>
                      <a:pt x="19" y="40"/>
                      <a:pt x="17" y="41"/>
                      <a:pt x="14" y="41"/>
                    </a:cubicBezTo>
                    <a:cubicBezTo>
                      <a:pt x="11" y="41"/>
                      <a:pt x="9" y="40"/>
                      <a:pt x="7" y="39"/>
                    </a:cubicBezTo>
                    <a:cubicBezTo>
                      <a:pt x="5" y="37"/>
                      <a:pt x="3" y="35"/>
                      <a:pt x="2" y="32"/>
                    </a:cubicBezTo>
                    <a:cubicBezTo>
                      <a:pt x="1" y="31"/>
                      <a:pt x="1" y="29"/>
                      <a:pt x="0"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4"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7" name="Freeform 85"/>
              <p:cNvSpPr>
                <a:spLocks/>
              </p:cNvSpPr>
              <p:nvPr/>
            </p:nvSpPr>
            <p:spPr bwMode="auto">
              <a:xfrm>
                <a:off x="4297509"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2" y="17"/>
                      <a:pt x="2" y="17"/>
                      <a:pt x="1" y="16"/>
                    </a:cubicBezTo>
                    <a:cubicBezTo>
                      <a:pt x="1" y="15"/>
                      <a:pt x="0" y="15"/>
                      <a:pt x="0" y="14"/>
                    </a:cubicBezTo>
                    <a:cubicBezTo>
                      <a:pt x="0" y="13"/>
                      <a:pt x="1" y="12"/>
                      <a:pt x="1" y="12"/>
                    </a:cubicBezTo>
                    <a:cubicBezTo>
                      <a:pt x="2" y="11"/>
                      <a:pt x="3" y="11"/>
                      <a:pt x="4" y="10"/>
                    </a:cubicBezTo>
                    <a:cubicBezTo>
                      <a:pt x="6" y="9"/>
                      <a:pt x="8" y="8"/>
                      <a:pt x="10" y="7"/>
                    </a:cubicBezTo>
                    <a:cubicBezTo>
                      <a:pt x="11" y="6"/>
                      <a:pt x="12" y="4"/>
                      <a:pt x="13" y="3"/>
                    </a:cubicBezTo>
                    <a:cubicBezTo>
                      <a:pt x="14" y="2"/>
                      <a:pt x="15" y="1"/>
                      <a:pt x="15" y="0"/>
                    </a:cubicBezTo>
                    <a:cubicBezTo>
                      <a:pt x="15"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8" name="Freeform 86"/>
              <p:cNvSpPr>
                <a:spLocks noEditPoints="1"/>
              </p:cNvSpPr>
              <p:nvPr/>
            </p:nvSpPr>
            <p:spPr bwMode="auto">
              <a:xfrm>
                <a:off x="4459434" y="2232950"/>
                <a:ext cx="119063" cy="174625"/>
              </a:xfrm>
              <a:custGeom>
                <a:avLst/>
                <a:gdLst>
                  <a:gd name="T0" fmla="*/ 28 w 28"/>
                  <a:gd name="T1" fmla="*/ 21 h 41"/>
                  <a:gd name="T2" fmla="*/ 27 w 28"/>
                  <a:gd name="T3" fmla="*/ 28 h 41"/>
                  <a:gd name="T4" fmla="*/ 25 w 28"/>
                  <a:gd name="T5" fmla="*/ 34 h 41"/>
                  <a:gd name="T6" fmla="*/ 20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1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2" y="38"/>
                      <a:pt x="20" y="39"/>
                    </a:cubicBezTo>
                    <a:cubicBezTo>
                      <a:pt x="18" y="40"/>
                      <a:pt x="16" y="41"/>
                      <a:pt x="14" y="41"/>
                    </a:cubicBezTo>
                    <a:cubicBezTo>
                      <a:pt x="11" y="41"/>
                      <a:pt x="9" y="40"/>
                      <a:pt x="6" y="39"/>
                    </a:cubicBezTo>
                    <a:cubicBezTo>
                      <a:pt x="4" y="37"/>
                      <a:pt x="2" y="35"/>
                      <a:pt x="1" y="32"/>
                    </a:cubicBezTo>
                    <a:cubicBezTo>
                      <a:pt x="1" y="31"/>
                      <a:pt x="0" y="29"/>
                      <a:pt x="0" y="27"/>
                    </a:cubicBezTo>
                    <a:cubicBezTo>
                      <a:pt x="0" y="25"/>
                      <a:pt x="0" y="23"/>
                      <a:pt x="0" y="21"/>
                    </a:cubicBezTo>
                    <a:cubicBezTo>
                      <a:pt x="0" y="18"/>
                      <a:pt x="0" y="16"/>
                      <a:pt x="0" y="14"/>
                    </a:cubicBezTo>
                    <a:cubicBezTo>
                      <a:pt x="0" y="11"/>
                      <a:pt x="1" y="9"/>
                      <a:pt x="1" y="8"/>
                    </a:cubicBezTo>
                    <a:cubicBezTo>
                      <a:pt x="3" y="5"/>
                      <a:pt x="4" y="3"/>
                      <a:pt x="6" y="2"/>
                    </a:cubicBezTo>
                    <a:cubicBezTo>
                      <a:pt x="8" y="0"/>
                      <a:pt x="11" y="0"/>
                      <a:pt x="14" y="0"/>
                    </a:cubicBezTo>
                    <a:cubicBezTo>
                      <a:pt x="15"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5" y="5"/>
                      <a:pt x="14" y="5"/>
                    </a:cubicBezTo>
                    <a:cubicBezTo>
                      <a:pt x="11" y="5"/>
                      <a:pt x="10" y="7"/>
                      <a:pt x="9" y="9"/>
                    </a:cubicBezTo>
                    <a:cubicBezTo>
                      <a:pt x="8" y="11"/>
                      <a:pt x="7" y="15"/>
                      <a:pt x="7" y="20"/>
                    </a:cubicBezTo>
                    <a:cubicBezTo>
                      <a:pt x="7" y="24"/>
                      <a:pt x="7" y="27"/>
                      <a:pt x="8" y="29"/>
                    </a:cubicBezTo>
                    <a:cubicBezTo>
                      <a:pt x="8" y="31"/>
                      <a:pt x="9" y="33"/>
                      <a:pt x="10" y="34"/>
                    </a:cubicBezTo>
                    <a:cubicBezTo>
                      <a:pt x="11" y="35"/>
                      <a:pt x="12" y="35"/>
                      <a:pt x="14" y="35"/>
                    </a:cubicBezTo>
                    <a:cubicBezTo>
                      <a:pt x="15"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19" name="Freeform 87"/>
              <p:cNvSpPr>
                <a:spLocks/>
              </p:cNvSpPr>
              <p:nvPr/>
            </p:nvSpPr>
            <p:spPr bwMode="auto">
              <a:xfrm>
                <a:off x="4626121" y="2232950"/>
                <a:ext cx="85725" cy="174625"/>
              </a:xfrm>
              <a:custGeom>
                <a:avLst/>
                <a:gdLst>
                  <a:gd name="T0" fmla="*/ 12 w 20"/>
                  <a:gd name="T1" fmla="*/ 37 h 41"/>
                  <a:gd name="T2" fmla="*/ 12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6 h 41"/>
                  <a:gd name="T28" fmla="*/ 16 w 20"/>
                  <a:gd name="T29" fmla="*/ 41 h 41"/>
                  <a:gd name="T30" fmla="*/ 13 w 20"/>
                  <a:gd name="T31" fmla="*/ 40 h 41"/>
                  <a:gd name="T32" fmla="*/ 12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7"/>
                    </a:moveTo>
                    <a:cubicBezTo>
                      <a:pt x="12" y="12"/>
                      <a:pt x="12" y="12"/>
                      <a:pt x="12" y="12"/>
                    </a:cubicBezTo>
                    <a:cubicBezTo>
                      <a:pt x="8" y="15"/>
                      <a:pt x="4" y="17"/>
                      <a:pt x="3" y="17"/>
                    </a:cubicBezTo>
                    <a:cubicBezTo>
                      <a:pt x="2" y="17"/>
                      <a:pt x="1" y="17"/>
                      <a:pt x="1" y="16"/>
                    </a:cubicBezTo>
                    <a:cubicBezTo>
                      <a:pt x="0" y="15"/>
                      <a:pt x="0" y="15"/>
                      <a:pt x="0" y="14"/>
                    </a:cubicBezTo>
                    <a:cubicBezTo>
                      <a:pt x="0" y="13"/>
                      <a:pt x="0" y="12"/>
                      <a:pt x="1" y="12"/>
                    </a:cubicBezTo>
                    <a:cubicBezTo>
                      <a:pt x="1" y="11"/>
                      <a:pt x="2" y="11"/>
                      <a:pt x="4" y="10"/>
                    </a:cubicBezTo>
                    <a:cubicBezTo>
                      <a:pt x="6" y="9"/>
                      <a:pt x="8" y="8"/>
                      <a:pt x="9" y="7"/>
                    </a:cubicBezTo>
                    <a:cubicBezTo>
                      <a:pt x="10" y="6"/>
                      <a:pt x="12" y="4"/>
                      <a:pt x="13" y="3"/>
                    </a:cubicBezTo>
                    <a:cubicBezTo>
                      <a:pt x="14" y="2"/>
                      <a:pt x="14" y="1"/>
                      <a:pt x="15" y="0"/>
                    </a:cubicBezTo>
                    <a:cubicBezTo>
                      <a:pt x="15" y="0"/>
                      <a:pt x="16" y="0"/>
                      <a:pt x="16" y="0"/>
                    </a:cubicBezTo>
                    <a:cubicBezTo>
                      <a:pt x="17" y="0"/>
                      <a:pt x="18" y="0"/>
                      <a:pt x="19" y="1"/>
                    </a:cubicBezTo>
                    <a:cubicBezTo>
                      <a:pt x="19" y="2"/>
                      <a:pt x="20" y="3"/>
                      <a:pt x="20" y="4"/>
                    </a:cubicBezTo>
                    <a:cubicBezTo>
                      <a:pt x="20" y="36"/>
                      <a:pt x="20" y="36"/>
                      <a:pt x="20" y="36"/>
                    </a:cubicBezTo>
                    <a:cubicBezTo>
                      <a:pt x="20" y="39"/>
                      <a:pt x="18" y="41"/>
                      <a:pt x="16" y="41"/>
                    </a:cubicBezTo>
                    <a:cubicBezTo>
                      <a:pt x="15" y="41"/>
                      <a:pt x="14" y="41"/>
                      <a:pt x="13" y="40"/>
                    </a:cubicBezTo>
                    <a:cubicBezTo>
                      <a:pt x="13" y="39"/>
                      <a:pt x="12" y="38"/>
                      <a:pt x="12"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0" name="Freeform 88"/>
              <p:cNvSpPr>
                <a:spLocks noEditPoints="1"/>
              </p:cNvSpPr>
              <p:nvPr/>
            </p:nvSpPr>
            <p:spPr bwMode="auto">
              <a:xfrm>
                <a:off x="4783284" y="2232950"/>
                <a:ext cx="119063" cy="174625"/>
              </a:xfrm>
              <a:custGeom>
                <a:avLst/>
                <a:gdLst>
                  <a:gd name="T0" fmla="*/ 28 w 28"/>
                  <a:gd name="T1" fmla="*/ 21 h 41"/>
                  <a:gd name="T2" fmla="*/ 28 w 28"/>
                  <a:gd name="T3" fmla="*/ 28 h 41"/>
                  <a:gd name="T4" fmla="*/ 26 w 28"/>
                  <a:gd name="T5" fmla="*/ 34 h 41"/>
                  <a:gd name="T6" fmla="*/ 21 w 28"/>
                  <a:gd name="T7" fmla="*/ 39 h 41"/>
                  <a:gd name="T8" fmla="*/ 14 w 28"/>
                  <a:gd name="T9" fmla="*/ 41 h 41"/>
                  <a:gd name="T10" fmla="*/ 7 w 28"/>
                  <a:gd name="T11" fmla="*/ 39 h 41"/>
                  <a:gd name="T12" fmla="*/ 2 w 28"/>
                  <a:gd name="T13" fmla="*/ 32 h 41"/>
                  <a:gd name="T14" fmla="*/ 1 w 28"/>
                  <a:gd name="T15" fmla="*/ 27 h 41"/>
                  <a:gd name="T16" fmla="*/ 0 w 28"/>
                  <a:gd name="T17" fmla="*/ 21 h 41"/>
                  <a:gd name="T18" fmla="*/ 1 w 28"/>
                  <a:gd name="T19" fmla="*/ 14 h 41"/>
                  <a:gd name="T20" fmla="*/ 2 w 28"/>
                  <a:gd name="T21" fmla="*/ 8 h 41"/>
                  <a:gd name="T22" fmla="*/ 7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8" y="28"/>
                    </a:cubicBezTo>
                    <a:cubicBezTo>
                      <a:pt x="27" y="31"/>
                      <a:pt x="27" y="33"/>
                      <a:pt x="26" y="34"/>
                    </a:cubicBezTo>
                    <a:cubicBezTo>
                      <a:pt x="25" y="36"/>
                      <a:pt x="23" y="38"/>
                      <a:pt x="21" y="39"/>
                    </a:cubicBezTo>
                    <a:cubicBezTo>
                      <a:pt x="19" y="40"/>
                      <a:pt x="17" y="41"/>
                      <a:pt x="14" y="41"/>
                    </a:cubicBezTo>
                    <a:cubicBezTo>
                      <a:pt x="12" y="41"/>
                      <a:pt x="9" y="40"/>
                      <a:pt x="7" y="39"/>
                    </a:cubicBezTo>
                    <a:cubicBezTo>
                      <a:pt x="5" y="37"/>
                      <a:pt x="3" y="35"/>
                      <a:pt x="2" y="32"/>
                    </a:cubicBezTo>
                    <a:cubicBezTo>
                      <a:pt x="1" y="31"/>
                      <a:pt x="1" y="29"/>
                      <a:pt x="1" y="27"/>
                    </a:cubicBezTo>
                    <a:cubicBezTo>
                      <a:pt x="0" y="25"/>
                      <a:pt x="0" y="23"/>
                      <a:pt x="0" y="21"/>
                    </a:cubicBezTo>
                    <a:cubicBezTo>
                      <a:pt x="0" y="18"/>
                      <a:pt x="0" y="16"/>
                      <a:pt x="1" y="14"/>
                    </a:cubicBezTo>
                    <a:cubicBezTo>
                      <a:pt x="1" y="11"/>
                      <a:pt x="1" y="9"/>
                      <a:pt x="2" y="8"/>
                    </a:cubicBezTo>
                    <a:cubicBezTo>
                      <a:pt x="3" y="5"/>
                      <a:pt x="5" y="3"/>
                      <a:pt x="7" y="2"/>
                    </a:cubicBezTo>
                    <a:cubicBezTo>
                      <a:pt x="9" y="0"/>
                      <a:pt x="11" y="0"/>
                      <a:pt x="14" y="0"/>
                    </a:cubicBezTo>
                    <a:cubicBezTo>
                      <a:pt x="16" y="0"/>
                      <a:pt x="18" y="0"/>
                      <a:pt x="19" y="1"/>
                    </a:cubicBezTo>
                    <a:cubicBezTo>
                      <a:pt x="21" y="1"/>
                      <a:pt x="22" y="2"/>
                      <a:pt x="23" y="3"/>
                    </a:cubicBezTo>
                    <a:cubicBezTo>
                      <a:pt x="25" y="5"/>
                      <a:pt x="25" y="6"/>
                      <a:pt x="26" y="8"/>
                    </a:cubicBezTo>
                    <a:cubicBezTo>
                      <a:pt x="28" y="11"/>
                      <a:pt x="28" y="15"/>
                      <a:pt x="28" y="21"/>
                    </a:cubicBezTo>
                    <a:close/>
                    <a:moveTo>
                      <a:pt x="21" y="20"/>
                    </a:moveTo>
                    <a:cubicBezTo>
                      <a:pt x="21" y="17"/>
                      <a:pt x="21" y="14"/>
                      <a:pt x="20" y="12"/>
                    </a:cubicBezTo>
                    <a:cubicBezTo>
                      <a:pt x="20" y="10"/>
                      <a:pt x="19" y="8"/>
                      <a:pt x="18" y="7"/>
                    </a:cubicBezTo>
                    <a:cubicBezTo>
                      <a:pt x="17" y="6"/>
                      <a:pt x="16" y="5"/>
                      <a:pt x="14" y="5"/>
                    </a:cubicBezTo>
                    <a:cubicBezTo>
                      <a:pt x="12" y="5"/>
                      <a:pt x="10" y="7"/>
                      <a:pt x="9" y="9"/>
                    </a:cubicBezTo>
                    <a:cubicBezTo>
                      <a:pt x="8" y="11"/>
                      <a:pt x="8" y="15"/>
                      <a:pt x="8" y="20"/>
                    </a:cubicBezTo>
                    <a:cubicBezTo>
                      <a:pt x="8" y="24"/>
                      <a:pt x="8" y="27"/>
                      <a:pt x="8" y="29"/>
                    </a:cubicBezTo>
                    <a:cubicBezTo>
                      <a:pt x="9" y="31"/>
                      <a:pt x="9" y="33"/>
                      <a:pt x="10" y="34"/>
                    </a:cubicBezTo>
                    <a:cubicBezTo>
                      <a:pt x="11" y="35"/>
                      <a:pt x="13" y="35"/>
                      <a:pt x="14" y="35"/>
                    </a:cubicBezTo>
                    <a:cubicBezTo>
                      <a:pt x="16" y="35"/>
                      <a:pt x="17" y="35"/>
                      <a:pt x="18" y="34"/>
                    </a:cubicBezTo>
                    <a:cubicBezTo>
                      <a:pt x="19" y="33"/>
                      <a:pt x="20" y="31"/>
                      <a:pt x="20" y="29"/>
                    </a:cubicBezTo>
                    <a:cubicBezTo>
                      <a:pt x="21" y="26"/>
                      <a:pt x="21" y="24"/>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1" name="Freeform 89"/>
              <p:cNvSpPr>
                <a:spLocks/>
              </p:cNvSpPr>
              <p:nvPr/>
            </p:nvSpPr>
            <p:spPr bwMode="auto">
              <a:xfrm>
                <a:off x="4949971" y="2232950"/>
                <a:ext cx="85725" cy="174625"/>
              </a:xfrm>
              <a:custGeom>
                <a:avLst/>
                <a:gdLst>
                  <a:gd name="T0" fmla="*/ 13 w 20"/>
                  <a:gd name="T1" fmla="*/ 37 h 41"/>
                  <a:gd name="T2" fmla="*/ 13 w 20"/>
                  <a:gd name="T3" fmla="*/ 12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6 h 41"/>
                  <a:gd name="T28" fmla="*/ 16 w 20"/>
                  <a:gd name="T29" fmla="*/ 41 h 41"/>
                  <a:gd name="T30" fmla="*/ 14 w 20"/>
                  <a:gd name="T31" fmla="*/ 40 h 41"/>
                  <a:gd name="T32" fmla="*/ 13 w 20"/>
                  <a:gd name="T33"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7"/>
                    </a:moveTo>
                    <a:cubicBezTo>
                      <a:pt x="13" y="12"/>
                      <a:pt x="13" y="12"/>
                      <a:pt x="13" y="12"/>
                    </a:cubicBezTo>
                    <a:cubicBezTo>
                      <a:pt x="8" y="15"/>
                      <a:pt x="5" y="17"/>
                      <a:pt x="3" y="17"/>
                    </a:cubicBezTo>
                    <a:cubicBezTo>
                      <a:pt x="3" y="17"/>
                      <a:pt x="2" y="17"/>
                      <a:pt x="1" y="16"/>
                    </a:cubicBezTo>
                    <a:cubicBezTo>
                      <a:pt x="1" y="15"/>
                      <a:pt x="0" y="15"/>
                      <a:pt x="0" y="14"/>
                    </a:cubicBezTo>
                    <a:cubicBezTo>
                      <a:pt x="0" y="13"/>
                      <a:pt x="1" y="12"/>
                      <a:pt x="1" y="12"/>
                    </a:cubicBezTo>
                    <a:cubicBezTo>
                      <a:pt x="2" y="11"/>
                      <a:pt x="3" y="11"/>
                      <a:pt x="4" y="10"/>
                    </a:cubicBezTo>
                    <a:cubicBezTo>
                      <a:pt x="7" y="9"/>
                      <a:pt x="8" y="8"/>
                      <a:pt x="10" y="7"/>
                    </a:cubicBezTo>
                    <a:cubicBezTo>
                      <a:pt x="11" y="6"/>
                      <a:pt x="12" y="4"/>
                      <a:pt x="13" y="3"/>
                    </a:cubicBezTo>
                    <a:cubicBezTo>
                      <a:pt x="14" y="2"/>
                      <a:pt x="15" y="1"/>
                      <a:pt x="15" y="0"/>
                    </a:cubicBezTo>
                    <a:cubicBezTo>
                      <a:pt x="16" y="0"/>
                      <a:pt x="16" y="0"/>
                      <a:pt x="17" y="0"/>
                    </a:cubicBezTo>
                    <a:cubicBezTo>
                      <a:pt x="18" y="0"/>
                      <a:pt x="19" y="0"/>
                      <a:pt x="19" y="1"/>
                    </a:cubicBezTo>
                    <a:cubicBezTo>
                      <a:pt x="20" y="2"/>
                      <a:pt x="20" y="3"/>
                      <a:pt x="20" y="4"/>
                    </a:cubicBezTo>
                    <a:cubicBezTo>
                      <a:pt x="20" y="36"/>
                      <a:pt x="20" y="36"/>
                      <a:pt x="20" y="36"/>
                    </a:cubicBezTo>
                    <a:cubicBezTo>
                      <a:pt x="20" y="39"/>
                      <a:pt x="19" y="41"/>
                      <a:pt x="16" y="41"/>
                    </a:cubicBezTo>
                    <a:cubicBezTo>
                      <a:pt x="15" y="41"/>
                      <a:pt x="14" y="41"/>
                      <a:pt x="14" y="40"/>
                    </a:cubicBezTo>
                    <a:cubicBezTo>
                      <a:pt x="13" y="39"/>
                      <a:pt x="13" y="38"/>
                      <a:pt x="13" y="3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2" name="Freeform 90"/>
              <p:cNvSpPr>
                <a:spLocks noEditPoints="1"/>
              </p:cNvSpPr>
              <p:nvPr/>
            </p:nvSpPr>
            <p:spPr bwMode="auto">
              <a:xfrm>
                <a:off x="5111896" y="2232950"/>
                <a:ext cx="119063" cy="174625"/>
              </a:xfrm>
              <a:custGeom>
                <a:avLst/>
                <a:gdLst>
                  <a:gd name="T0" fmla="*/ 28 w 28"/>
                  <a:gd name="T1" fmla="*/ 21 h 41"/>
                  <a:gd name="T2" fmla="*/ 27 w 28"/>
                  <a:gd name="T3" fmla="*/ 28 h 41"/>
                  <a:gd name="T4" fmla="*/ 25 w 28"/>
                  <a:gd name="T5" fmla="*/ 34 h 41"/>
                  <a:gd name="T6" fmla="*/ 21 w 28"/>
                  <a:gd name="T7" fmla="*/ 39 h 41"/>
                  <a:gd name="T8" fmla="*/ 14 w 28"/>
                  <a:gd name="T9" fmla="*/ 41 h 41"/>
                  <a:gd name="T10" fmla="*/ 6 w 28"/>
                  <a:gd name="T11" fmla="*/ 39 h 41"/>
                  <a:gd name="T12" fmla="*/ 1 w 28"/>
                  <a:gd name="T13" fmla="*/ 32 h 41"/>
                  <a:gd name="T14" fmla="*/ 0 w 28"/>
                  <a:gd name="T15" fmla="*/ 27 h 41"/>
                  <a:gd name="T16" fmla="*/ 0 w 28"/>
                  <a:gd name="T17" fmla="*/ 21 h 41"/>
                  <a:gd name="T18" fmla="*/ 0 w 28"/>
                  <a:gd name="T19" fmla="*/ 14 h 41"/>
                  <a:gd name="T20" fmla="*/ 2 w 28"/>
                  <a:gd name="T21" fmla="*/ 8 h 41"/>
                  <a:gd name="T22" fmla="*/ 6 w 28"/>
                  <a:gd name="T23" fmla="*/ 2 h 41"/>
                  <a:gd name="T24" fmla="*/ 14 w 28"/>
                  <a:gd name="T25" fmla="*/ 0 h 41"/>
                  <a:gd name="T26" fmla="*/ 19 w 28"/>
                  <a:gd name="T27" fmla="*/ 1 h 41"/>
                  <a:gd name="T28" fmla="*/ 23 w 28"/>
                  <a:gd name="T29" fmla="*/ 3 h 41"/>
                  <a:gd name="T30" fmla="*/ 26 w 28"/>
                  <a:gd name="T31" fmla="*/ 8 h 41"/>
                  <a:gd name="T32" fmla="*/ 28 w 28"/>
                  <a:gd name="T33" fmla="*/ 21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4 h 41"/>
                  <a:gd name="T54" fmla="*/ 20 w 28"/>
                  <a:gd name="T55" fmla="*/ 29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1"/>
                    </a:moveTo>
                    <a:cubicBezTo>
                      <a:pt x="28" y="24"/>
                      <a:pt x="28" y="26"/>
                      <a:pt x="27" y="28"/>
                    </a:cubicBezTo>
                    <a:cubicBezTo>
                      <a:pt x="27" y="31"/>
                      <a:pt x="26" y="33"/>
                      <a:pt x="25" y="34"/>
                    </a:cubicBezTo>
                    <a:cubicBezTo>
                      <a:pt x="24" y="36"/>
                      <a:pt x="23" y="38"/>
                      <a:pt x="21" y="39"/>
                    </a:cubicBezTo>
                    <a:cubicBezTo>
                      <a:pt x="19" y="40"/>
                      <a:pt x="16" y="41"/>
                      <a:pt x="14" y="41"/>
                    </a:cubicBezTo>
                    <a:cubicBezTo>
                      <a:pt x="11" y="41"/>
                      <a:pt x="9" y="40"/>
                      <a:pt x="6" y="39"/>
                    </a:cubicBezTo>
                    <a:cubicBezTo>
                      <a:pt x="4" y="37"/>
                      <a:pt x="3" y="35"/>
                      <a:pt x="1" y="32"/>
                    </a:cubicBezTo>
                    <a:cubicBezTo>
                      <a:pt x="1" y="31"/>
                      <a:pt x="0" y="29"/>
                      <a:pt x="0" y="27"/>
                    </a:cubicBezTo>
                    <a:cubicBezTo>
                      <a:pt x="0" y="25"/>
                      <a:pt x="0" y="23"/>
                      <a:pt x="0" y="21"/>
                    </a:cubicBezTo>
                    <a:cubicBezTo>
                      <a:pt x="0" y="18"/>
                      <a:pt x="0" y="16"/>
                      <a:pt x="0" y="14"/>
                    </a:cubicBezTo>
                    <a:cubicBezTo>
                      <a:pt x="1" y="11"/>
                      <a:pt x="1" y="9"/>
                      <a:pt x="2" y="8"/>
                    </a:cubicBezTo>
                    <a:cubicBezTo>
                      <a:pt x="3" y="5"/>
                      <a:pt x="4" y="3"/>
                      <a:pt x="6" y="2"/>
                    </a:cubicBezTo>
                    <a:cubicBezTo>
                      <a:pt x="8" y="0"/>
                      <a:pt x="11" y="0"/>
                      <a:pt x="14" y="0"/>
                    </a:cubicBezTo>
                    <a:cubicBezTo>
                      <a:pt x="16" y="0"/>
                      <a:pt x="17" y="0"/>
                      <a:pt x="19" y="1"/>
                    </a:cubicBezTo>
                    <a:cubicBezTo>
                      <a:pt x="20" y="1"/>
                      <a:pt x="22" y="2"/>
                      <a:pt x="23" y="3"/>
                    </a:cubicBezTo>
                    <a:cubicBezTo>
                      <a:pt x="24" y="5"/>
                      <a:pt x="25" y="6"/>
                      <a:pt x="26" y="8"/>
                    </a:cubicBezTo>
                    <a:cubicBezTo>
                      <a:pt x="27" y="11"/>
                      <a:pt x="28" y="15"/>
                      <a:pt x="28" y="21"/>
                    </a:cubicBezTo>
                    <a:close/>
                    <a:moveTo>
                      <a:pt x="20" y="20"/>
                    </a:moveTo>
                    <a:cubicBezTo>
                      <a:pt x="20" y="17"/>
                      <a:pt x="20" y="14"/>
                      <a:pt x="20" y="12"/>
                    </a:cubicBezTo>
                    <a:cubicBezTo>
                      <a:pt x="19" y="10"/>
                      <a:pt x="19" y="8"/>
                      <a:pt x="18" y="7"/>
                    </a:cubicBezTo>
                    <a:cubicBezTo>
                      <a:pt x="17" y="6"/>
                      <a:pt x="16" y="5"/>
                      <a:pt x="14" y="5"/>
                    </a:cubicBezTo>
                    <a:cubicBezTo>
                      <a:pt x="11" y="5"/>
                      <a:pt x="10" y="7"/>
                      <a:pt x="9" y="9"/>
                    </a:cubicBezTo>
                    <a:cubicBezTo>
                      <a:pt x="8" y="11"/>
                      <a:pt x="7" y="15"/>
                      <a:pt x="7" y="20"/>
                    </a:cubicBezTo>
                    <a:cubicBezTo>
                      <a:pt x="7" y="24"/>
                      <a:pt x="8" y="27"/>
                      <a:pt x="8" y="29"/>
                    </a:cubicBezTo>
                    <a:cubicBezTo>
                      <a:pt x="8" y="31"/>
                      <a:pt x="9" y="33"/>
                      <a:pt x="10" y="34"/>
                    </a:cubicBezTo>
                    <a:cubicBezTo>
                      <a:pt x="11" y="35"/>
                      <a:pt x="12" y="35"/>
                      <a:pt x="14" y="35"/>
                    </a:cubicBezTo>
                    <a:cubicBezTo>
                      <a:pt x="16" y="35"/>
                      <a:pt x="17" y="35"/>
                      <a:pt x="18" y="34"/>
                    </a:cubicBezTo>
                    <a:cubicBezTo>
                      <a:pt x="19" y="33"/>
                      <a:pt x="19" y="31"/>
                      <a:pt x="20" y="29"/>
                    </a:cubicBezTo>
                    <a:cubicBezTo>
                      <a:pt x="20" y="26"/>
                      <a:pt x="20" y="24"/>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3" name="Freeform 91"/>
              <p:cNvSpPr>
                <a:spLocks noEditPoints="1"/>
              </p:cNvSpPr>
              <p:nvPr/>
            </p:nvSpPr>
            <p:spPr bwMode="auto">
              <a:xfrm>
                <a:off x="3478359"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6" y="41"/>
                      <a:pt x="14" y="41"/>
                    </a:cubicBezTo>
                    <a:cubicBezTo>
                      <a:pt x="11" y="41"/>
                      <a:pt x="9" y="40"/>
                      <a:pt x="7" y="38"/>
                    </a:cubicBezTo>
                    <a:cubicBezTo>
                      <a:pt x="4" y="37"/>
                      <a:pt x="3" y="35"/>
                      <a:pt x="2" y="32"/>
                    </a:cubicBezTo>
                    <a:cubicBezTo>
                      <a:pt x="1" y="30"/>
                      <a:pt x="1" y="29"/>
                      <a:pt x="0" y="27"/>
                    </a:cubicBezTo>
                    <a:cubicBezTo>
                      <a:pt x="0" y="25"/>
                      <a:pt x="0" y="23"/>
                      <a:pt x="0" y="21"/>
                    </a:cubicBezTo>
                    <a:cubicBezTo>
                      <a:pt x="0" y="18"/>
                      <a:pt x="0" y="16"/>
                      <a:pt x="0" y="13"/>
                    </a:cubicBezTo>
                    <a:cubicBezTo>
                      <a:pt x="1" y="11"/>
                      <a:pt x="1" y="9"/>
                      <a:pt x="2" y="8"/>
                    </a:cubicBezTo>
                    <a:cubicBezTo>
                      <a:pt x="3" y="5"/>
                      <a:pt x="4" y="3"/>
                      <a:pt x="6" y="2"/>
                    </a:cubicBezTo>
                    <a:cubicBezTo>
                      <a:pt x="9" y="0"/>
                      <a:pt x="11" y="0"/>
                      <a:pt x="14" y="0"/>
                    </a:cubicBezTo>
                    <a:cubicBezTo>
                      <a:pt x="16" y="0"/>
                      <a:pt x="17" y="0"/>
                      <a:pt x="19" y="0"/>
                    </a:cubicBezTo>
                    <a:cubicBezTo>
                      <a:pt x="21" y="1"/>
                      <a:pt x="22" y="2"/>
                      <a:pt x="23" y="3"/>
                    </a:cubicBezTo>
                    <a:cubicBezTo>
                      <a:pt x="24" y="4"/>
                      <a:pt x="25" y="6"/>
                      <a:pt x="26" y="8"/>
                    </a:cubicBezTo>
                    <a:cubicBezTo>
                      <a:pt x="27" y="11"/>
                      <a:pt x="28" y="15"/>
                      <a:pt x="28" y="20"/>
                    </a:cubicBezTo>
                    <a:close/>
                    <a:moveTo>
                      <a:pt x="21" y="20"/>
                    </a:moveTo>
                    <a:cubicBezTo>
                      <a:pt x="21" y="16"/>
                      <a:pt x="20"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2" y="35"/>
                      <a:pt x="14" y="35"/>
                    </a:cubicBezTo>
                    <a:cubicBezTo>
                      <a:pt x="16" y="35"/>
                      <a:pt x="17" y="35"/>
                      <a:pt x="18" y="33"/>
                    </a:cubicBezTo>
                    <a:cubicBezTo>
                      <a:pt x="19" y="32"/>
                      <a:pt x="20" y="31"/>
                      <a:pt x="20" y="28"/>
                    </a:cubicBezTo>
                    <a:cubicBezTo>
                      <a:pt x="20"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4" name="Freeform 92"/>
              <p:cNvSpPr>
                <a:spLocks/>
              </p:cNvSpPr>
              <p:nvPr/>
            </p:nvSpPr>
            <p:spPr bwMode="auto">
              <a:xfrm>
                <a:off x="3645046"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5" y="17"/>
                      <a:pt x="3" y="17"/>
                    </a:cubicBezTo>
                    <a:cubicBezTo>
                      <a:pt x="2" y="17"/>
                      <a:pt x="2" y="16"/>
                      <a:pt x="1" y="16"/>
                    </a:cubicBezTo>
                    <a:cubicBezTo>
                      <a:pt x="0" y="15"/>
                      <a:pt x="0" y="14"/>
                      <a:pt x="0" y="14"/>
                    </a:cubicBezTo>
                    <a:cubicBezTo>
                      <a:pt x="0" y="13"/>
                      <a:pt x="0" y="12"/>
                      <a:pt x="1" y="12"/>
                    </a:cubicBezTo>
                    <a:cubicBezTo>
                      <a:pt x="2" y="11"/>
                      <a:pt x="3" y="11"/>
                      <a:pt x="4" y="10"/>
                    </a:cubicBezTo>
                    <a:cubicBezTo>
                      <a:pt x="6" y="9"/>
                      <a:pt x="8" y="8"/>
                      <a:pt x="9" y="7"/>
                    </a:cubicBezTo>
                    <a:cubicBezTo>
                      <a:pt x="11" y="5"/>
                      <a:pt x="12" y="4"/>
                      <a:pt x="13" y="3"/>
                    </a:cubicBezTo>
                    <a:cubicBezTo>
                      <a:pt x="14" y="1"/>
                      <a:pt x="15" y="0"/>
                      <a:pt x="15" y="0"/>
                    </a:cubicBezTo>
                    <a:cubicBezTo>
                      <a:pt x="15" y="0"/>
                      <a:pt x="16" y="0"/>
                      <a:pt x="17" y="0"/>
                    </a:cubicBezTo>
                    <a:cubicBezTo>
                      <a:pt x="18" y="0"/>
                      <a:pt x="18"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5" name="Freeform 93"/>
              <p:cNvSpPr>
                <a:spLocks noEditPoints="1"/>
              </p:cNvSpPr>
              <p:nvPr/>
            </p:nvSpPr>
            <p:spPr bwMode="auto">
              <a:xfrm>
                <a:off x="3806971"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3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8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7" y="26"/>
                      <a:pt x="27" y="28"/>
                    </a:cubicBezTo>
                    <a:cubicBezTo>
                      <a:pt x="27" y="30"/>
                      <a:pt x="26" y="32"/>
                      <a:pt x="25" y="34"/>
                    </a:cubicBezTo>
                    <a:cubicBezTo>
                      <a:pt x="24" y="36"/>
                      <a:pt x="22" y="38"/>
                      <a:pt x="20" y="39"/>
                    </a:cubicBezTo>
                    <a:cubicBezTo>
                      <a:pt x="18" y="40"/>
                      <a:pt x="16" y="41"/>
                      <a:pt x="14" y="41"/>
                    </a:cubicBezTo>
                    <a:cubicBezTo>
                      <a:pt x="11" y="41"/>
                      <a:pt x="8"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2" y="5"/>
                      <a:pt x="4" y="3"/>
                      <a:pt x="6" y="2"/>
                    </a:cubicBezTo>
                    <a:cubicBezTo>
                      <a:pt x="8" y="0"/>
                      <a:pt x="11" y="0"/>
                      <a:pt x="13" y="0"/>
                    </a:cubicBezTo>
                    <a:cubicBezTo>
                      <a:pt x="15" y="0"/>
                      <a:pt x="17" y="0"/>
                      <a:pt x="19" y="0"/>
                    </a:cubicBezTo>
                    <a:cubicBezTo>
                      <a:pt x="20" y="1"/>
                      <a:pt x="21" y="2"/>
                      <a:pt x="23" y="3"/>
                    </a:cubicBezTo>
                    <a:cubicBezTo>
                      <a:pt x="24" y="4"/>
                      <a:pt x="25" y="6"/>
                      <a:pt x="26" y="8"/>
                    </a:cubicBezTo>
                    <a:cubicBezTo>
                      <a:pt x="27" y="11"/>
                      <a:pt x="28" y="15"/>
                      <a:pt x="28" y="20"/>
                    </a:cubicBezTo>
                    <a:close/>
                    <a:moveTo>
                      <a:pt x="20" y="20"/>
                    </a:moveTo>
                    <a:cubicBezTo>
                      <a:pt x="20" y="16"/>
                      <a:pt x="20" y="14"/>
                      <a:pt x="20" y="12"/>
                    </a:cubicBezTo>
                    <a:cubicBezTo>
                      <a:pt x="19" y="9"/>
                      <a:pt x="18" y="8"/>
                      <a:pt x="18" y="7"/>
                    </a:cubicBezTo>
                    <a:cubicBezTo>
                      <a:pt x="17" y="6"/>
                      <a:pt x="15" y="5"/>
                      <a:pt x="14" y="5"/>
                    </a:cubicBezTo>
                    <a:cubicBezTo>
                      <a:pt x="11" y="5"/>
                      <a:pt x="9" y="6"/>
                      <a:pt x="8"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6" name="Freeform 94"/>
              <p:cNvSpPr>
                <a:spLocks/>
              </p:cNvSpPr>
              <p:nvPr/>
            </p:nvSpPr>
            <p:spPr bwMode="auto">
              <a:xfrm>
                <a:off x="3973659"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7"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5"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2"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7" name="Freeform 95"/>
              <p:cNvSpPr>
                <a:spLocks noEditPoints="1"/>
              </p:cNvSpPr>
              <p:nvPr/>
            </p:nvSpPr>
            <p:spPr bwMode="auto">
              <a:xfrm>
                <a:off x="4130821" y="2756825"/>
                <a:ext cx="120650"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0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4" y="36"/>
                      <a:pt x="23" y="38"/>
                      <a:pt x="21" y="39"/>
                    </a:cubicBezTo>
                    <a:cubicBezTo>
                      <a:pt x="19" y="40"/>
                      <a:pt x="17" y="41"/>
                      <a:pt x="14" y="41"/>
                    </a:cubicBezTo>
                    <a:cubicBezTo>
                      <a:pt x="11" y="41"/>
                      <a:pt x="9" y="40"/>
                      <a:pt x="7" y="38"/>
                    </a:cubicBezTo>
                    <a:cubicBezTo>
                      <a:pt x="5" y="37"/>
                      <a:pt x="3" y="35"/>
                      <a:pt x="2" y="32"/>
                    </a:cubicBezTo>
                    <a:cubicBezTo>
                      <a:pt x="1" y="30"/>
                      <a:pt x="1" y="29"/>
                      <a:pt x="0"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4"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8" name="Freeform 96"/>
              <p:cNvSpPr>
                <a:spLocks/>
              </p:cNvSpPr>
              <p:nvPr/>
            </p:nvSpPr>
            <p:spPr bwMode="auto">
              <a:xfrm>
                <a:off x="4297509"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2" y="17"/>
                      <a:pt x="2" y="16"/>
                      <a:pt x="1" y="16"/>
                    </a:cubicBezTo>
                    <a:cubicBezTo>
                      <a:pt x="1" y="15"/>
                      <a:pt x="0" y="14"/>
                      <a:pt x="0" y="14"/>
                    </a:cubicBezTo>
                    <a:cubicBezTo>
                      <a:pt x="0" y="13"/>
                      <a:pt x="1" y="12"/>
                      <a:pt x="1" y="12"/>
                    </a:cubicBezTo>
                    <a:cubicBezTo>
                      <a:pt x="2" y="11"/>
                      <a:pt x="3" y="11"/>
                      <a:pt x="4" y="10"/>
                    </a:cubicBezTo>
                    <a:cubicBezTo>
                      <a:pt x="6" y="9"/>
                      <a:pt x="8" y="8"/>
                      <a:pt x="10" y="7"/>
                    </a:cubicBezTo>
                    <a:cubicBezTo>
                      <a:pt x="11" y="5"/>
                      <a:pt x="12" y="4"/>
                      <a:pt x="13" y="3"/>
                    </a:cubicBezTo>
                    <a:cubicBezTo>
                      <a:pt x="14" y="1"/>
                      <a:pt x="15" y="0"/>
                      <a:pt x="15" y="0"/>
                    </a:cubicBezTo>
                    <a:cubicBezTo>
                      <a:pt x="15"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29" name="Freeform 97"/>
              <p:cNvSpPr>
                <a:spLocks noEditPoints="1"/>
              </p:cNvSpPr>
              <p:nvPr/>
            </p:nvSpPr>
            <p:spPr bwMode="auto">
              <a:xfrm>
                <a:off x="4459434" y="2756825"/>
                <a:ext cx="119063" cy="174625"/>
              </a:xfrm>
              <a:custGeom>
                <a:avLst/>
                <a:gdLst>
                  <a:gd name="T0" fmla="*/ 28 w 28"/>
                  <a:gd name="T1" fmla="*/ 20 h 41"/>
                  <a:gd name="T2" fmla="*/ 27 w 28"/>
                  <a:gd name="T3" fmla="*/ 28 h 41"/>
                  <a:gd name="T4" fmla="*/ 25 w 28"/>
                  <a:gd name="T5" fmla="*/ 34 h 41"/>
                  <a:gd name="T6" fmla="*/ 20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1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2" y="38"/>
                      <a:pt x="20" y="39"/>
                    </a:cubicBezTo>
                    <a:cubicBezTo>
                      <a:pt x="18" y="40"/>
                      <a:pt x="16" y="41"/>
                      <a:pt x="14" y="41"/>
                    </a:cubicBezTo>
                    <a:cubicBezTo>
                      <a:pt x="11" y="41"/>
                      <a:pt x="9" y="40"/>
                      <a:pt x="6" y="38"/>
                    </a:cubicBezTo>
                    <a:cubicBezTo>
                      <a:pt x="4" y="37"/>
                      <a:pt x="2" y="35"/>
                      <a:pt x="1" y="32"/>
                    </a:cubicBezTo>
                    <a:cubicBezTo>
                      <a:pt x="1" y="30"/>
                      <a:pt x="0" y="29"/>
                      <a:pt x="0" y="27"/>
                    </a:cubicBezTo>
                    <a:cubicBezTo>
                      <a:pt x="0" y="25"/>
                      <a:pt x="0" y="23"/>
                      <a:pt x="0" y="21"/>
                    </a:cubicBezTo>
                    <a:cubicBezTo>
                      <a:pt x="0" y="18"/>
                      <a:pt x="0" y="16"/>
                      <a:pt x="0" y="13"/>
                    </a:cubicBezTo>
                    <a:cubicBezTo>
                      <a:pt x="0" y="11"/>
                      <a:pt x="1" y="9"/>
                      <a:pt x="1" y="8"/>
                    </a:cubicBezTo>
                    <a:cubicBezTo>
                      <a:pt x="3" y="5"/>
                      <a:pt x="4" y="3"/>
                      <a:pt x="6" y="2"/>
                    </a:cubicBezTo>
                    <a:cubicBezTo>
                      <a:pt x="8" y="0"/>
                      <a:pt x="11" y="0"/>
                      <a:pt x="14" y="0"/>
                    </a:cubicBezTo>
                    <a:cubicBezTo>
                      <a:pt x="15"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5" y="5"/>
                      <a:pt x="14" y="5"/>
                    </a:cubicBezTo>
                    <a:cubicBezTo>
                      <a:pt x="11" y="5"/>
                      <a:pt x="10" y="6"/>
                      <a:pt x="9" y="9"/>
                    </a:cubicBezTo>
                    <a:cubicBezTo>
                      <a:pt x="8" y="11"/>
                      <a:pt x="7" y="15"/>
                      <a:pt x="7" y="20"/>
                    </a:cubicBezTo>
                    <a:cubicBezTo>
                      <a:pt x="7" y="24"/>
                      <a:pt x="7" y="26"/>
                      <a:pt x="8" y="29"/>
                    </a:cubicBezTo>
                    <a:cubicBezTo>
                      <a:pt x="8" y="31"/>
                      <a:pt x="9" y="32"/>
                      <a:pt x="10" y="34"/>
                    </a:cubicBezTo>
                    <a:cubicBezTo>
                      <a:pt x="11" y="35"/>
                      <a:pt x="12" y="35"/>
                      <a:pt x="14" y="35"/>
                    </a:cubicBezTo>
                    <a:cubicBezTo>
                      <a:pt x="15"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0" name="Freeform 98"/>
              <p:cNvSpPr>
                <a:spLocks/>
              </p:cNvSpPr>
              <p:nvPr/>
            </p:nvSpPr>
            <p:spPr bwMode="auto">
              <a:xfrm>
                <a:off x="4626121" y="2756825"/>
                <a:ext cx="85725" cy="174625"/>
              </a:xfrm>
              <a:custGeom>
                <a:avLst/>
                <a:gdLst>
                  <a:gd name="T0" fmla="*/ 12 w 20"/>
                  <a:gd name="T1" fmla="*/ 36 h 41"/>
                  <a:gd name="T2" fmla="*/ 12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9 w 20"/>
                  <a:gd name="T15" fmla="*/ 7 h 41"/>
                  <a:gd name="T16" fmla="*/ 13 w 20"/>
                  <a:gd name="T17" fmla="*/ 3 h 41"/>
                  <a:gd name="T18" fmla="*/ 15 w 20"/>
                  <a:gd name="T19" fmla="*/ 0 h 41"/>
                  <a:gd name="T20" fmla="*/ 16 w 20"/>
                  <a:gd name="T21" fmla="*/ 0 h 41"/>
                  <a:gd name="T22" fmla="*/ 19 w 20"/>
                  <a:gd name="T23" fmla="*/ 1 h 41"/>
                  <a:gd name="T24" fmla="*/ 20 w 20"/>
                  <a:gd name="T25" fmla="*/ 4 h 41"/>
                  <a:gd name="T26" fmla="*/ 20 w 20"/>
                  <a:gd name="T27" fmla="*/ 35 h 41"/>
                  <a:gd name="T28" fmla="*/ 16 w 20"/>
                  <a:gd name="T29" fmla="*/ 41 h 41"/>
                  <a:gd name="T30" fmla="*/ 13 w 20"/>
                  <a:gd name="T31" fmla="*/ 40 h 41"/>
                  <a:gd name="T32" fmla="*/ 12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2" y="36"/>
                    </a:moveTo>
                    <a:cubicBezTo>
                      <a:pt x="12" y="11"/>
                      <a:pt x="12" y="11"/>
                      <a:pt x="12" y="11"/>
                    </a:cubicBezTo>
                    <a:cubicBezTo>
                      <a:pt x="8" y="15"/>
                      <a:pt x="4" y="17"/>
                      <a:pt x="3" y="17"/>
                    </a:cubicBezTo>
                    <a:cubicBezTo>
                      <a:pt x="2" y="17"/>
                      <a:pt x="1" y="16"/>
                      <a:pt x="1" y="16"/>
                    </a:cubicBezTo>
                    <a:cubicBezTo>
                      <a:pt x="0" y="15"/>
                      <a:pt x="0" y="14"/>
                      <a:pt x="0" y="14"/>
                    </a:cubicBezTo>
                    <a:cubicBezTo>
                      <a:pt x="0" y="13"/>
                      <a:pt x="0" y="12"/>
                      <a:pt x="1" y="12"/>
                    </a:cubicBezTo>
                    <a:cubicBezTo>
                      <a:pt x="1" y="11"/>
                      <a:pt x="2" y="11"/>
                      <a:pt x="4" y="10"/>
                    </a:cubicBezTo>
                    <a:cubicBezTo>
                      <a:pt x="6" y="9"/>
                      <a:pt x="8" y="8"/>
                      <a:pt x="9" y="7"/>
                    </a:cubicBezTo>
                    <a:cubicBezTo>
                      <a:pt x="10" y="5"/>
                      <a:pt x="12" y="4"/>
                      <a:pt x="13" y="3"/>
                    </a:cubicBezTo>
                    <a:cubicBezTo>
                      <a:pt x="14" y="1"/>
                      <a:pt x="14" y="0"/>
                      <a:pt x="15" y="0"/>
                    </a:cubicBezTo>
                    <a:cubicBezTo>
                      <a:pt x="15" y="0"/>
                      <a:pt x="16" y="0"/>
                      <a:pt x="16" y="0"/>
                    </a:cubicBezTo>
                    <a:cubicBezTo>
                      <a:pt x="17" y="0"/>
                      <a:pt x="18" y="0"/>
                      <a:pt x="19" y="1"/>
                    </a:cubicBezTo>
                    <a:cubicBezTo>
                      <a:pt x="19" y="2"/>
                      <a:pt x="20" y="3"/>
                      <a:pt x="20" y="4"/>
                    </a:cubicBezTo>
                    <a:cubicBezTo>
                      <a:pt x="20" y="35"/>
                      <a:pt x="20" y="35"/>
                      <a:pt x="20" y="35"/>
                    </a:cubicBezTo>
                    <a:cubicBezTo>
                      <a:pt x="20" y="39"/>
                      <a:pt x="18" y="41"/>
                      <a:pt x="16" y="41"/>
                    </a:cubicBezTo>
                    <a:cubicBezTo>
                      <a:pt x="15" y="41"/>
                      <a:pt x="14" y="40"/>
                      <a:pt x="13" y="40"/>
                    </a:cubicBezTo>
                    <a:cubicBezTo>
                      <a:pt x="13" y="39"/>
                      <a:pt x="12" y="38"/>
                      <a:pt x="12"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1" name="Freeform 99"/>
              <p:cNvSpPr>
                <a:spLocks noEditPoints="1"/>
              </p:cNvSpPr>
              <p:nvPr/>
            </p:nvSpPr>
            <p:spPr bwMode="auto">
              <a:xfrm>
                <a:off x="4783284" y="2756825"/>
                <a:ext cx="119063" cy="174625"/>
              </a:xfrm>
              <a:custGeom>
                <a:avLst/>
                <a:gdLst>
                  <a:gd name="T0" fmla="*/ 28 w 28"/>
                  <a:gd name="T1" fmla="*/ 20 h 41"/>
                  <a:gd name="T2" fmla="*/ 28 w 28"/>
                  <a:gd name="T3" fmla="*/ 28 h 41"/>
                  <a:gd name="T4" fmla="*/ 26 w 28"/>
                  <a:gd name="T5" fmla="*/ 34 h 41"/>
                  <a:gd name="T6" fmla="*/ 21 w 28"/>
                  <a:gd name="T7" fmla="*/ 39 h 41"/>
                  <a:gd name="T8" fmla="*/ 14 w 28"/>
                  <a:gd name="T9" fmla="*/ 41 h 41"/>
                  <a:gd name="T10" fmla="*/ 7 w 28"/>
                  <a:gd name="T11" fmla="*/ 38 h 41"/>
                  <a:gd name="T12" fmla="*/ 2 w 28"/>
                  <a:gd name="T13" fmla="*/ 32 h 41"/>
                  <a:gd name="T14" fmla="*/ 1 w 28"/>
                  <a:gd name="T15" fmla="*/ 27 h 41"/>
                  <a:gd name="T16" fmla="*/ 0 w 28"/>
                  <a:gd name="T17" fmla="*/ 21 h 41"/>
                  <a:gd name="T18" fmla="*/ 1 w 28"/>
                  <a:gd name="T19" fmla="*/ 13 h 41"/>
                  <a:gd name="T20" fmla="*/ 2 w 28"/>
                  <a:gd name="T21" fmla="*/ 8 h 41"/>
                  <a:gd name="T22" fmla="*/ 7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1 w 28"/>
                  <a:gd name="T35" fmla="*/ 20 h 41"/>
                  <a:gd name="T36" fmla="*/ 20 w 28"/>
                  <a:gd name="T37" fmla="*/ 12 h 41"/>
                  <a:gd name="T38" fmla="*/ 18 w 28"/>
                  <a:gd name="T39" fmla="*/ 7 h 41"/>
                  <a:gd name="T40" fmla="*/ 14 w 28"/>
                  <a:gd name="T41" fmla="*/ 5 h 41"/>
                  <a:gd name="T42" fmla="*/ 9 w 28"/>
                  <a:gd name="T43" fmla="*/ 9 h 41"/>
                  <a:gd name="T44" fmla="*/ 8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1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8" y="28"/>
                    </a:cubicBezTo>
                    <a:cubicBezTo>
                      <a:pt x="27" y="30"/>
                      <a:pt x="27" y="32"/>
                      <a:pt x="26" y="34"/>
                    </a:cubicBezTo>
                    <a:cubicBezTo>
                      <a:pt x="25" y="36"/>
                      <a:pt x="23" y="38"/>
                      <a:pt x="21" y="39"/>
                    </a:cubicBezTo>
                    <a:cubicBezTo>
                      <a:pt x="19" y="40"/>
                      <a:pt x="17" y="41"/>
                      <a:pt x="14" y="41"/>
                    </a:cubicBezTo>
                    <a:cubicBezTo>
                      <a:pt x="12" y="41"/>
                      <a:pt x="9" y="40"/>
                      <a:pt x="7" y="38"/>
                    </a:cubicBezTo>
                    <a:cubicBezTo>
                      <a:pt x="5" y="37"/>
                      <a:pt x="3" y="35"/>
                      <a:pt x="2" y="32"/>
                    </a:cubicBezTo>
                    <a:cubicBezTo>
                      <a:pt x="1" y="30"/>
                      <a:pt x="1" y="29"/>
                      <a:pt x="1" y="27"/>
                    </a:cubicBezTo>
                    <a:cubicBezTo>
                      <a:pt x="0" y="25"/>
                      <a:pt x="0" y="23"/>
                      <a:pt x="0" y="21"/>
                    </a:cubicBezTo>
                    <a:cubicBezTo>
                      <a:pt x="0" y="18"/>
                      <a:pt x="0" y="16"/>
                      <a:pt x="1" y="13"/>
                    </a:cubicBezTo>
                    <a:cubicBezTo>
                      <a:pt x="1" y="11"/>
                      <a:pt x="1" y="9"/>
                      <a:pt x="2" y="8"/>
                    </a:cubicBezTo>
                    <a:cubicBezTo>
                      <a:pt x="3" y="5"/>
                      <a:pt x="5" y="3"/>
                      <a:pt x="7" y="2"/>
                    </a:cubicBezTo>
                    <a:cubicBezTo>
                      <a:pt x="9" y="0"/>
                      <a:pt x="11" y="0"/>
                      <a:pt x="14" y="0"/>
                    </a:cubicBezTo>
                    <a:cubicBezTo>
                      <a:pt x="16" y="0"/>
                      <a:pt x="18" y="0"/>
                      <a:pt x="19" y="0"/>
                    </a:cubicBezTo>
                    <a:cubicBezTo>
                      <a:pt x="21" y="1"/>
                      <a:pt x="22" y="2"/>
                      <a:pt x="23" y="3"/>
                    </a:cubicBezTo>
                    <a:cubicBezTo>
                      <a:pt x="25" y="4"/>
                      <a:pt x="25" y="6"/>
                      <a:pt x="26" y="8"/>
                    </a:cubicBezTo>
                    <a:cubicBezTo>
                      <a:pt x="28" y="11"/>
                      <a:pt x="28" y="15"/>
                      <a:pt x="28" y="20"/>
                    </a:cubicBezTo>
                    <a:close/>
                    <a:moveTo>
                      <a:pt x="21" y="20"/>
                    </a:moveTo>
                    <a:cubicBezTo>
                      <a:pt x="21" y="16"/>
                      <a:pt x="21" y="14"/>
                      <a:pt x="20" y="12"/>
                    </a:cubicBezTo>
                    <a:cubicBezTo>
                      <a:pt x="20" y="9"/>
                      <a:pt x="19" y="8"/>
                      <a:pt x="18" y="7"/>
                    </a:cubicBezTo>
                    <a:cubicBezTo>
                      <a:pt x="17" y="6"/>
                      <a:pt x="16" y="5"/>
                      <a:pt x="14" y="5"/>
                    </a:cubicBezTo>
                    <a:cubicBezTo>
                      <a:pt x="12" y="5"/>
                      <a:pt x="10" y="6"/>
                      <a:pt x="9" y="9"/>
                    </a:cubicBezTo>
                    <a:cubicBezTo>
                      <a:pt x="8" y="11"/>
                      <a:pt x="8" y="15"/>
                      <a:pt x="8" y="20"/>
                    </a:cubicBezTo>
                    <a:cubicBezTo>
                      <a:pt x="8" y="24"/>
                      <a:pt x="8" y="26"/>
                      <a:pt x="8" y="29"/>
                    </a:cubicBezTo>
                    <a:cubicBezTo>
                      <a:pt x="9" y="31"/>
                      <a:pt x="9" y="32"/>
                      <a:pt x="10" y="34"/>
                    </a:cubicBezTo>
                    <a:cubicBezTo>
                      <a:pt x="11" y="35"/>
                      <a:pt x="13" y="35"/>
                      <a:pt x="14" y="35"/>
                    </a:cubicBezTo>
                    <a:cubicBezTo>
                      <a:pt x="16" y="35"/>
                      <a:pt x="17" y="35"/>
                      <a:pt x="18" y="33"/>
                    </a:cubicBezTo>
                    <a:cubicBezTo>
                      <a:pt x="19" y="32"/>
                      <a:pt x="20" y="31"/>
                      <a:pt x="20" y="28"/>
                    </a:cubicBezTo>
                    <a:cubicBezTo>
                      <a:pt x="21" y="26"/>
                      <a:pt x="21" y="23"/>
                      <a:pt x="21"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2" name="Freeform 100"/>
              <p:cNvSpPr>
                <a:spLocks/>
              </p:cNvSpPr>
              <p:nvPr/>
            </p:nvSpPr>
            <p:spPr bwMode="auto">
              <a:xfrm>
                <a:off x="4949971" y="2756825"/>
                <a:ext cx="85725" cy="174625"/>
              </a:xfrm>
              <a:custGeom>
                <a:avLst/>
                <a:gdLst>
                  <a:gd name="T0" fmla="*/ 13 w 20"/>
                  <a:gd name="T1" fmla="*/ 36 h 41"/>
                  <a:gd name="T2" fmla="*/ 13 w 20"/>
                  <a:gd name="T3" fmla="*/ 11 h 41"/>
                  <a:gd name="T4" fmla="*/ 3 w 20"/>
                  <a:gd name="T5" fmla="*/ 17 h 41"/>
                  <a:gd name="T6" fmla="*/ 1 w 20"/>
                  <a:gd name="T7" fmla="*/ 16 h 41"/>
                  <a:gd name="T8" fmla="*/ 0 w 20"/>
                  <a:gd name="T9" fmla="*/ 14 h 41"/>
                  <a:gd name="T10" fmla="*/ 1 w 20"/>
                  <a:gd name="T11" fmla="*/ 12 h 41"/>
                  <a:gd name="T12" fmla="*/ 4 w 20"/>
                  <a:gd name="T13" fmla="*/ 10 h 41"/>
                  <a:gd name="T14" fmla="*/ 10 w 20"/>
                  <a:gd name="T15" fmla="*/ 7 h 41"/>
                  <a:gd name="T16" fmla="*/ 13 w 20"/>
                  <a:gd name="T17" fmla="*/ 3 h 41"/>
                  <a:gd name="T18" fmla="*/ 15 w 20"/>
                  <a:gd name="T19" fmla="*/ 0 h 41"/>
                  <a:gd name="T20" fmla="*/ 17 w 20"/>
                  <a:gd name="T21" fmla="*/ 0 h 41"/>
                  <a:gd name="T22" fmla="*/ 19 w 20"/>
                  <a:gd name="T23" fmla="*/ 1 h 41"/>
                  <a:gd name="T24" fmla="*/ 20 w 20"/>
                  <a:gd name="T25" fmla="*/ 4 h 41"/>
                  <a:gd name="T26" fmla="*/ 20 w 20"/>
                  <a:gd name="T27" fmla="*/ 35 h 41"/>
                  <a:gd name="T28" fmla="*/ 16 w 20"/>
                  <a:gd name="T29" fmla="*/ 41 h 41"/>
                  <a:gd name="T30" fmla="*/ 14 w 20"/>
                  <a:gd name="T31" fmla="*/ 40 h 41"/>
                  <a:gd name="T32" fmla="*/ 13 w 20"/>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1">
                    <a:moveTo>
                      <a:pt x="13" y="36"/>
                    </a:moveTo>
                    <a:cubicBezTo>
                      <a:pt x="13" y="11"/>
                      <a:pt x="13" y="11"/>
                      <a:pt x="13" y="11"/>
                    </a:cubicBezTo>
                    <a:cubicBezTo>
                      <a:pt x="8" y="15"/>
                      <a:pt x="5" y="17"/>
                      <a:pt x="3" y="17"/>
                    </a:cubicBezTo>
                    <a:cubicBezTo>
                      <a:pt x="3" y="17"/>
                      <a:pt x="2" y="16"/>
                      <a:pt x="1" y="16"/>
                    </a:cubicBezTo>
                    <a:cubicBezTo>
                      <a:pt x="1" y="15"/>
                      <a:pt x="0" y="14"/>
                      <a:pt x="0" y="14"/>
                    </a:cubicBezTo>
                    <a:cubicBezTo>
                      <a:pt x="0" y="13"/>
                      <a:pt x="1" y="12"/>
                      <a:pt x="1" y="12"/>
                    </a:cubicBezTo>
                    <a:cubicBezTo>
                      <a:pt x="2" y="11"/>
                      <a:pt x="3" y="11"/>
                      <a:pt x="4" y="10"/>
                    </a:cubicBezTo>
                    <a:cubicBezTo>
                      <a:pt x="7" y="9"/>
                      <a:pt x="8" y="8"/>
                      <a:pt x="10" y="7"/>
                    </a:cubicBezTo>
                    <a:cubicBezTo>
                      <a:pt x="11" y="5"/>
                      <a:pt x="12" y="4"/>
                      <a:pt x="13" y="3"/>
                    </a:cubicBezTo>
                    <a:cubicBezTo>
                      <a:pt x="14" y="1"/>
                      <a:pt x="15" y="0"/>
                      <a:pt x="15" y="0"/>
                    </a:cubicBezTo>
                    <a:cubicBezTo>
                      <a:pt x="16" y="0"/>
                      <a:pt x="16" y="0"/>
                      <a:pt x="17" y="0"/>
                    </a:cubicBezTo>
                    <a:cubicBezTo>
                      <a:pt x="18" y="0"/>
                      <a:pt x="19" y="0"/>
                      <a:pt x="19" y="1"/>
                    </a:cubicBezTo>
                    <a:cubicBezTo>
                      <a:pt x="20" y="2"/>
                      <a:pt x="20" y="3"/>
                      <a:pt x="20" y="4"/>
                    </a:cubicBezTo>
                    <a:cubicBezTo>
                      <a:pt x="20" y="35"/>
                      <a:pt x="20" y="35"/>
                      <a:pt x="20" y="35"/>
                    </a:cubicBezTo>
                    <a:cubicBezTo>
                      <a:pt x="20" y="39"/>
                      <a:pt x="19" y="41"/>
                      <a:pt x="16" y="41"/>
                    </a:cubicBezTo>
                    <a:cubicBezTo>
                      <a:pt x="15" y="41"/>
                      <a:pt x="14" y="40"/>
                      <a:pt x="14" y="40"/>
                    </a:cubicBezTo>
                    <a:cubicBezTo>
                      <a:pt x="13" y="39"/>
                      <a:pt x="13" y="38"/>
                      <a:pt x="13" y="36"/>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3" name="Freeform 101"/>
              <p:cNvSpPr>
                <a:spLocks noEditPoints="1"/>
              </p:cNvSpPr>
              <p:nvPr/>
            </p:nvSpPr>
            <p:spPr bwMode="auto">
              <a:xfrm>
                <a:off x="5111896" y="2756825"/>
                <a:ext cx="119063" cy="174625"/>
              </a:xfrm>
              <a:custGeom>
                <a:avLst/>
                <a:gdLst>
                  <a:gd name="T0" fmla="*/ 28 w 28"/>
                  <a:gd name="T1" fmla="*/ 20 h 41"/>
                  <a:gd name="T2" fmla="*/ 27 w 28"/>
                  <a:gd name="T3" fmla="*/ 28 h 41"/>
                  <a:gd name="T4" fmla="*/ 25 w 28"/>
                  <a:gd name="T5" fmla="*/ 34 h 41"/>
                  <a:gd name="T6" fmla="*/ 21 w 28"/>
                  <a:gd name="T7" fmla="*/ 39 h 41"/>
                  <a:gd name="T8" fmla="*/ 14 w 28"/>
                  <a:gd name="T9" fmla="*/ 41 h 41"/>
                  <a:gd name="T10" fmla="*/ 6 w 28"/>
                  <a:gd name="T11" fmla="*/ 38 h 41"/>
                  <a:gd name="T12" fmla="*/ 1 w 28"/>
                  <a:gd name="T13" fmla="*/ 32 h 41"/>
                  <a:gd name="T14" fmla="*/ 0 w 28"/>
                  <a:gd name="T15" fmla="*/ 27 h 41"/>
                  <a:gd name="T16" fmla="*/ 0 w 28"/>
                  <a:gd name="T17" fmla="*/ 21 h 41"/>
                  <a:gd name="T18" fmla="*/ 0 w 28"/>
                  <a:gd name="T19" fmla="*/ 13 h 41"/>
                  <a:gd name="T20" fmla="*/ 2 w 28"/>
                  <a:gd name="T21" fmla="*/ 8 h 41"/>
                  <a:gd name="T22" fmla="*/ 6 w 28"/>
                  <a:gd name="T23" fmla="*/ 2 h 41"/>
                  <a:gd name="T24" fmla="*/ 14 w 28"/>
                  <a:gd name="T25" fmla="*/ 0 h 41"/>
                  <a:gd name="T26" fmla="*/ 19 w 28"/>
                  <a:gd name="T27" fmla="*/ 0 h 41"/>
                  <a:gd name="T28" fmla="*/ 23 w 28"/>
                  <a:gd name="T29" fmla="*/ 3 h 41"/>
                  <a:gd name="T30" fmla="*/ 26 w 28"/>
                  <a:gd name="T31" fmla="*/ 8 h 41"/>
                  <a:gd name="T32" fmla="*/ 28 w 28"/>
                  <a:gd name="T33" fmla="*/ 20 h 41"/>
                  <a:gd name="T34" fmla="*/ 20 w 28"/>
                  <a:gd name="T35" fmla="*/ 20 h 41"/>
                  <a:gd name="T36" fmla="*/ 20 w 28"/>
                  <a:gd name="T37" fmla="*/ 12 h 41"/>
                  <a:gd name="T38" fmla="*/ 18 w 28"/>
                  <a:gd name="T39" fmla="*/ 7 h 41"/>
                  <a:gd name="T40" fmla="*/ 14 w 28"/>
                  <a:gd name="T41" fmla="*/ 5 h 41"/>
                  <a:gd name="T42" fmla="*/ 9 w 28"/>
                  <a:gd name="T43" fmla="*/ 9 h 41"/>
                  <a:gd name="T44" fmla="*/ 7 w 28"/>
                  <a:gd name="T45" fmla="*/ 20 h 41"/>
                  <a:gd name="T46" fmla="*/ 8 w 28"/>
                  <a:gd name="T47" fmla="*/ 29 h 41"/>
                  <a:gd name="T48" fmla="*/ 10 w 28"/>
                  <a:gd name="T49" fmla="*/ 34 h 41"/>
                  <a:gd name="T50" fmla="*/ 14 w 28"/>
                  <a:gd name="T51" fmla="*/ 35 h 41"/>
                  <a:gd name="T52" fmla="*/ 18 w 28"/>
                  <a:gd name="T53" fmla="*/ 33 h 41"/>
                  <a:gd name="T54" fmla="*/ 20 w 28"/>
                  <a:gd name="T55" fmla="*/ 28 h 41"/>
                  <a:gd name="T56" fmla="*/ 20 w 28"/>
                  <a:gd name="T5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41">
                    <a:moveTo>
                      <a:pt x="28" y="20"/>
                    </a:moveTo>
                    <a:cubicBezTo>
                      <a:pt x="28" y="23"/>
                      <a:pt x="28" y="26"/>
                      <a:pt x="27" y="28"/>
                    </a:cubicBezTo>
                    <a:cubicBezTo>
                      <a:pt x="27" y="30"/>
                      <a:pt x="26" y="32"/>
                      <a:pt x="25" y="34"/>
                    </a:cubicBezTo>
                    <a:cubicBezTo>
                      <a:pt x="24" y="36"/>
                      <a:pt x="23" y="38"/>
                      <a:pt x="21" y="39"/>
                    </a:cubicBezTo>
                    <a:cubicBezTo>
                      <a:pt x="19" y="40"/>
                      <a:pt x="16" y="41"/>
                      <a:pt x="14" y="41"/>
                    </a:cubicBezTo>
                    <a:cubicBezTo>
                      <a:pt x="11" y="41"/>
                      <a:pt x="9" y="40"/>
                      <a:pt x="6" y="38"/>
                    </a:cubicBezTo>
                    <a:cubicBezTo>
                      <a:pt x="4" y="37"/>
                      <a:pt x="3" y="35"/>
                      <a:pt x="1" y="32"/>
                    </a:cubicBezTo>
                    <a:cubicBezTo>
                      <a:pt x="1" y="30"/>
                      <a:pt x="0" y="29"/>
                      <a:pt x="0" y="27"/>
                    </a:cubicBezTo>
                    <a:cubicBezTo>
                      <a:pt x="0" y="25"/>
                      <a:pt x="0" y="23"/>
                      <a:pt x="0" y="21"/>
                    </a:cubicBezTo>
                    <a:cubicBezTo>
                      <a:pt x="0" y="18"/>
                      <a:pt x="0" y="16"/>
                      <a:pt x="0" y="13"/>
                    </a:cubicBezTo>
                    <a:cubicBezTo>
                      <a:pt x="1" y="11"/>
                      <a:pt x="1" y="9"/>
                      <a:pt x="2" y="8"/>
                    </a:cubicBezTo>
                    <a:cubicBezTo>
                      <a:pt x="3" y="5"/>
                      <a:pt x="4" y="3"/>
                      <a:pt x="6" y="2"/>
                    </a:cubicBezTo>
                    <a:cubicBezTo>
                      <a:pt x="8" y="0"/>
                      <a:pt x="11" y="0"/>
                      <a:pt x="14" y="0"/>
                    </a:cubicBezTo>
                    <a:cubicBezTo>
                      <a:pt x="16" y="0"/>
                      <a:pt x="17" y="0"/>
                      <a:pt x="19" y="0"/>
                    </a:cubicBezTo>
                    <a:cubicBezTo>
                      <a:pt x="20" y="1"/>
                      <a:pt x="22" y="2"/>
                      <a:pt x="23" y="3"/>
                    </a:cubicBezTo>
                    <a:cubicBezTo>
                      <a:pt x="24" y="4"/>
                      <a:pt x="25" y="6"/>
                      <a:pt x="26" y="8"/>
                    </a:cubicBezTo>
                    <a:cubicBezTo>
                      <a:pt x="27" y="11"/>
                      <a:pt x="28" y="15"/>
                      <a:pt x="28" y="20"/>
                    </a:cubicBezTo>
                    <a:close/>
                    <a:moveTo>
                      <a:pt x="20" y="20"/>
                    </a:moveTo>
                    <a:cubicBezTo>
                      <a:pt x="20" y="16"/>
                      <a:pt x="20" y="14"/>
                      <a:pt x="20" y="12"/>
                    </a:cubicBezTo>
                    <a:cubicBezTo>
                      <a:pt x="19" y="9"/>
                      <a:pt x="19" y="8"/>
                      <a:pt x="18" y="7"/>
                    </a:cubicBezTo>
                    <a:cubicBezTo>
                      <a:pt x="17" y="6"/>
                      <a:pt x="16" y="5"/>
                      <a:pt x="14" y="5"/>
                    </a:cubicBezTo>
                    <a:cubicBezTo>
                      <a:pt x="11" y="5"/>
                      <a:pt x="10" y="6"/>
                      <a:pt x="9" y="9"/>
                    </a:cubicBezTo>
                    <a:cubicBezTo>
                      <a:pt x="8" y="11"/>
                      <a:pt x="7" y="15"/>
                      <a:pt x="7" y="20"/>
                    </a:cubicBezTo>
                    <a:cubicBezTo>
                      <a:pt x="7" y="24"/>
                      <a:pt x="8" y="26"/>
                      <a:pt x="8" y="29"/>
                    </a:cubicBezTo>
                    <a:cubicBezTo>
                      <a:pt x="8" y="31"/>
                      <a:pt x="9" y="32"/>
                      <a:pt x="10" y="34"/>
                    </a:cubicBezTo>
                    <a:cubicBezTo>
                      <a:pt x="11" y="35"/>
                      <a:pt x="12" y="35"/>
                      <a:pt x="14" y="35"/>
                    </a:cubicBezTo>
                    <a:cubicBezTo>
                      <a:pt x="16" y="35"/>
                      <a:pt x="17" y="35"/>
                      <a:pt x="18" y="33"/>
                    </a:cubicBezTo>
                    <a:cubicBezTo>
                      <a:pt x="19" y="32"/>
                      <a:pt x="19" y="31"/>
                      <a:pt x="20" y="28"/>
                    </a:cubicBezTo>
                    <a:cubicBezTo>
                      <a:pt x="20" y="26"/>
                      <a:pt x="20" y="23"/>
                      <a:pt x="20" y="2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4" name="Freeform 102"/>
              <p:cNvSpPr>
                <a:spLocks/>
              </p:cNvSpPr>
              <p:nvPr/>
            </p:nvSpPr>
            <p:spPr bwMode="auto">
              <a:xfrm>
                <a:off x="3475184" y="1426501"/>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5" name="Freeform 103"/>
              <p:cNvSpPr>
                <a:spLocks/>
              </p:cNvSpPr>
              <p:nvPr/>
            </p:nvSpPr>
            <p:spPr bwMode="auto">
              <a:xfrm>
                <a:off x="3475184" y="1947200"/>
                <a:ext cx="1760538" cy="207964"/>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3"/>
                      <a:pt x="40" y="25"/>
                      <a:pt x="46" y="25"/>
                    </a:cubicBezTo>
                    <a:cubicBezTo>
                      <a:pt x="52" y="25"/>
                      <a:pt x="55" y="23"/>
                      <a:pt x="60" y="17"/>
                    </a:cubicBezTo>
                    <a:cubicBezTo>
                      <a:pt x="66" y="10"/>
                      <a:pt x="75" y="0"/>
                      <a:pt x="92" y="0"/>
                    </a:cubicBezTo>
                    <a:cubicBezTo>
                      <a:pt x="108" y="0"/>
                      <a:pt x="117" y="10"/>
                      <a:pt x="124" y="17"/>
                    </a:cubicBezTo>
                    <a:cubicBezTo>
                      <a:pt x="129" y="23"/>
                      <a:pt x="132" y="25"/>
                      <a:pt x="138" y="25"/>
                    </a:cubicBezTo>
                    <a:cubicBezTo>
                      <a:pt x="144" y="25"/>
                      <a:pt x="146" y="23"/>
                      <a:pt x="152" y="17"/>
                    </a:cubicBezTo>
                    <a:cubicBezTo>
                      <a:pt x="158" y="10"/>
                      <a:pt x="167" y="0"/>
                      <a:pt x="184" y="0"/>
                    </a:cubicBezTo>
                    <a:cubicBezTo>
                      <a:pt x="200" y="0"/>
                      <a:pt x="209" y="10"/>
                      <a:pt x="215" y="17"/>
                    </a:cubicBezTo>
                    <a:cubicBezTo>
                      <a:pt x="221" y="23"/>
                      <a:pt x="223" y="25"/>
                      <a:pt x="229" y="25"/>
                    </a:cubicBezTo>
                    <a:cubicBezTo>
                      <a:pt x="235" y="25"/>
                      <a:pt x="238" y="23"/>
                      <a:pt x="244" y="17"/>
                    </a:cubicBezTo>
                    <a:cubicBezTo>
                      <a:pt x="250" y="10"/>
                      <a:pt x="259" y="0"/>
                      <a:pt x="275" y="0"/>
                    </a:cubicBezTo>
                    <a:cubicBezTo>
                      <a:pt x="292" y="0"/>
                      <a:pt x="301" y="10"/>
                      <a:pt x="307" y="17"/>
                    </a:cubicBezTo>
                    <a:cubicBezTo>
                      <a:pt x="313" y="23"/>
                      <a:pt x="315" y="25"/>
                      <a:pt x="321" y="25"/>
                    </a:cubicBezTo>
                    <a:cubicBezTo>
                      <a:pt x="327" y="25"/>
                      <a:pt x="330" y="23"/>
                      <a:pt x="335" y="17"/>
                    </a:cubicBezTo>
                    <a:cubicBezTo>
                      <a:pt x="342" y="10"/>
                      <a:pt x="350" y="0"/>
                      <a:pt x="367" y="0"/>
                    </a:cubicBezTo>
                    <a:cubicBezTo>
                      <a:pt x="384" y="0"/>
                      <a:pt x="393" y="10"/>
                      <a:pt x="399" y="17"/>
                    </a:cubicBezTo>
                    <a:cubicBezTo>
                      <a:pt x="404" y="23"/>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6" name="Freeform 104"/>
              <p:cNvSpPr>
                <a:spLocks/>
              </p:cNvSpPr>
              <p:nvPr/>
            </p:nvSpPr>
            <p:spPr bwMode="auto">
              <a:xfrm>
                <a:off x="3475184" y="2466313"/>
                <a:ext cx="1760538" cy="209550"/>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7 h 49"/>
                  <a:gd name="T42" fmla="*/ 46 w 413"/>
                  <a:gd name="T43" fmla="*/ 25 h 49"/>
                  <a:gd name="T44" fmla="*/ 60 w 413"/>
                  <a:gd name="T45" fmla="*/ 17 h 49"/>
                  <a:gd name="T46" fmla="*/ 92 w 413"/>
                  <a:gd name="T47" fmla="*/ 0 h 49"/>
                  <a:gd name="T48" fmla="*/ 124 w 413"/>
                  <a:gd name="T49" fmla="*/ 17 h 49"/>
                  <a:gd name="T50" fmla="*/ 138 w 413"/>
                  <a:gd name="T51" fmla="*/ 25 h 49"/>
                  <a:gd name="T52" fmla="*/ 152 w 413"/>
                  <a:gd name="T53" fmla="*/ 17 h 49"/>
                  <a:gd name="T54" fmla="*/ 184 w 413"/>
                  <a:gd name="T55" fmla="*/ 0 h 49"/>
                  <a:gd name="T56" fmla="*/ 215 w 413"/>
                  <a:gd name="T57" fmla="*/ 17 h 49"/>
                  <a:gd name="T58" fmla="*/ 229 w 413"/>
                  <a:gd name="T59" fmla="*/ 25 h 49"/>
                  <a:gd name="T60" fmla="*/ 244 w 413"/>
                  <a:gd name="T61" fmla="*/ 17 h 49"/>
                  <a:gd name="T62" fmla="*/ 275 w 413"/>
                  <a:gd name="T63" fmla="*/ 0 h 49"/>
                  <a:gd name="T64" fmla="*/ 307 w 413"/>
                  <a:gd name="T65" fmla="*/ 17 h 49"/>
                  <a:gd name="T66" fmla="*/ 321 w 413"/>
                  <a:gd name="T67" fmla="*/ 25 h 49"/>
                  <a:gd name="T68" fmla="*/ 335 w 413"/>
                  <a:gd name="T69" fmla="*/ 17 h 49"/>
                  <a:gd name="T70" fmla="*/ 367 w 413"/>
                  <a:gd name="T71" fmla="*/ 0 h 49"/>
                  <a:gd name="T72" fmla="*/ 399 w 413"/>
                  <a:gd name="T73" fmla="*/ 17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7"/>
                    </a:cubicBezTo>
                    <a:cubicBezTo>
                      <a:pt x="37" y="22"/>
                      <a:pt x="40" y="25"/>
                      <a:pt x="46" y="25"/>
                    </a:cubicBezTo>
                    <a:cubicBezTo>
                      <a:pt x="52" y="25"/>
                      <a:pt x="55" y="22"/>
                      <a:pt x="60" y="17"/>
                    </a:cubicBezTo>
                    <a:cubicBezTo>
                      <a:pt x="66" y="10"/>
                      <a:pt x="75" y="0"/>
                      <a:pt x="92" y="0"/>
                    </a:cubicBezTo>
                    <a:cubicBezTo>
                      <a:pt x="108" y="0"/>
                      <a:pt x="117" y="10"/>
                      <a:pt x="124" y="17"/>
                    </a:cubicBezTo>
                    <a:cubicBezTo>
                      <a:pt x="129" y="22"/>
                      <a:pt x="132" y="25"/>
                      <a:pt x="138" y="25"/>
                    </a:cubicBezTo>
                    <a:cubicBezTo>
                      <a:pt x="144" y="25"/>
                      <a:pt x="146" y="22"/>
                      <a:pt x="152" y="17"/>
                    </a:cubicBezTo>
                    <a:cubicBezTo>
                      <a:pt x="158" y="10"/>
                      <a:pt x="167" y="0"/>
                      <a:pt x="184" y="0"/>
                    </a:cubicBezTo>
                    <a:cubicBezTo>
                      <a:pt x="200" y="0"/>
                      <a:pt x="209" y="10"/>
                      <a:pt x="215" y="17"/>
                    </a:cubicBezTo>
                    <a:cubicBezTo>
                      <a:pt x="221" y="22"/>
                      <a:pt x="223" y="25"/>
                      <a:pt x="229" y="25"/>
                    </a:cubicBezTo>
                    <a:cubicBezTo>
                      <a:pt x="235" y="25"/>
                      <a:pt x="238" y="22"/>
                      <a:pt x="244" y="17"/>
                    </a:cubicBezTo>
                    <a:cubicBezTo>
                      <a:pt x="250" y="10"/>
                      <a:pt x="259" y="0"/>
                      <a:pt x="275" y="0"/>
                    </a:cubicBezTo>
                    <a:cubicBezTo>
                      <a:pt x="292" y="0"/>
                      <a:pt x="301" y="10"/>
                      <a:pt x="307" y="17"/>
                    </a:cubicBezTo>
                    <a:cubicBezTo>
                      <a:pt x="313" y="22"/>
                      <a:pt x="315" y="25"/>
                      <a:pt x="321" y="25"/>
                    </a:cubicBezTo>
                    <a:cubicBezTo>
                      <a:pt x="327" y="25"/>
                      <a:pt x="330" y="22"/>
                      <a:pt x="335" y="17"/>
                    </a:cubicBezTo>
                    <a:cubicBezTo>
                      <a:pt x="342" y="10"/>
                      <a:pt x="350" y="0"/>
                      <a:pt x="367" y="0"/>
                    </a:cubicBezTo>
                    <a:cubicBezTo>
                      <a:pt x="384" y="0"/>
                      <a:pt x="393" y="10"/>
                      <a:pt x="399" y="17"/>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sp>
            <p:nvSpPr>
              <p:cNvPr id="337" name="Freeform 105"/>
              <p:cNvSpPr>
                <a:spLocks/>
              </p:cNvSpPr>
              <p:nvPr/>
            </p:nvSpPr>
            <p:spPr bwMode="auto">
              <a:xfrm>
                <a:off x="3475184" y="2987013"/>
                <a:ext cx="1760538" cy="207962"/>
              </a:xfrm>
              <a:custGeom>
                <a:avLst/>
                <a:gdLst>
                  <a:gd name="T0" fmla="*/ 413 w 413"/>
                  <a:gd name="T1" fmla="*/ 49 h 49"/>
                  <a:gd name="T2" fmla="*/ 381 w 413"/>
                  <a:gd name="T3" fmla="*/ 33 h 49"/>
                  <a:gd name="T4" fmla="*/ 367 w 413"/>
                  <a:gd name="T5" fmla="*/ 24 h 49"/>
                  <a:gd name="T6" fmla="*/ 353 w 413"/>
                  <a:gd name="T7" fmla="*/ 33 h 49"/>
                  <a:gd name="T8" fmla="*/ 321 w 413"/>
                  <a:gd name="T9" fmla="*/ 49 h 49"/>
                  <a:gd name="T10" fmla="*/ 289 w 413"/>
                  <a:gd name="T11" fmla="*/ 33 h 49"/>
                  <a:gd name="T12" fmla="*/ 275 w 413"/>
                  <a:gd name="T13" fmla="*/ 24 h 49"/>
                  <a:gd name="T14" fmla="*/ 261 w 413"/>
                  <a:gd name="T15" fmla="*/ 33 h 49"/>
                  <a:gd name="T16" fmla="*/ 229 w 413"/>
                  <a:gd name="T17" fmla="*/ 49 h 49"/>
                  <a:gd name="T18" fmla="*/ 198 w 413"/>
                  <a:gd name="T19" fmla="*/ 33 h 49"/>
                  <a:gd name="T20" fmla="*/ 184 w 413"/>
                  <a:gd name="T21" fmla="*/ 24 h 49"/>
                  <a:gd name="T22" fmla="*/ 169 w 413"/>
                  <a:gd name="T23" fmla="*/ 33 h 49"/>
                  <a:gd name="T24" fmla="*/ 138 w 413"/>
                  <a:gd name="T25" fmla="*/ 49 h 49"/>
                  <a:gd name="T26" fmla="*/ 106 w 413"/>
                  <a:gd name="T27" fmla="*/ 33 h 49"/>
                  <a:gd name="T28" fmla="*/ 92 w 413"/>
                  <a:gd name="T29" fmla="*/ 24 h 49"/>
                  <a:gd name="T30" fmla="*/ 78 w 413"/>
                  <a:gd name="T31" fmla="*/ 33 h 49"/>
                  <a:gd name="T32" fmla="*/ 46 w 413"/>
                  <a:gd name="T33" fmla="*/ 49 h 49"/>
                  <a:gd name="T34" fmla="*/ 14 w 413"/>
                  <a:gd name="T35" fmla="*/ 33 h 49"/>
                  <a:gd name="T36" fmla="*/ 0 w 413"/>
                  <a:gd name="T37" fmla="*/ 24 h 49"/>
                  <a:gd name="T38" fmla="*/ 0 w 413"/>
                  <a:gd name="T39" fmla="*/ 0 h 49"/>
                  <a:gd name="T40" fmla="*/ 32 w 413"/>
                  <a:gd name="T41" fmla="*/ 16 h 49"/>
                  <a:gd name="T42" fmla="*/ 46 w 413"/>
                  <a:gd name="T43" fmla="*/ 25 h 49"/>
                  <a:gd name="T44" fmla="*/ 60 w 413"/>
                  <a:gd name="T45" fmla="*/ 16 h 49"/>
                  <a:gd name="T46" fmla="*/ 92 w 413"/>
                  <a:gd name="T47" fmla="*/ 0 h 49"/>
                  <a:gd name="T48" fmla="*/ 124 w 413"/>
                  <a:gd name="T49" fmla="*/ 16 h 49"/>
                  <a:gd name="T50" fmla="*/ 138 w 413"/>
                  <a:gd name="T51" fmla="*/ 25 h 49"/>
                  <a:gd name="T52" fmla="*/ 152 w 413"/>
                  <a:gd name="T53" fmla="*/ 17 h 49"/>
                  <a:gd name="T54" fmla="*/ 184 w 413"/>
                  <a:gd name="T55" fmla="*/ 0 h 49"/>
                  <a:gd name="T56" fmla="*/ 215 w 413"/>
                  <a:gd name="T57" fmla="*/ 16 h 49"/>
                  <a:gd name="T58" fmla="*/ 229 w 413"/>
                  <a:gd name="T59" fmla="*/ 25 h 49"/>
                  <a:gd name="T60" fmla="*/ 244 w 413"/>
                  <a:gd name="T61" fmla="*/ 16 h 49"/>
                  <a:gd name="T62" fmla="*/ 275 w 413"/>
                  <a:gd name="T63" fmla="*/ 0 h 49"/>
                  <a:gd name="T64" fmla="*/ 307 w 413"/>
                  <a:gd name="T65" fmla="*/ 16 h 49"/>
                  <a:gd name="T66" fmla="*/ 321 w 413"/>
                  <a:gd name="T67" fmla="*/ 25 h 49"/>
                  <a:gd name="T68" fmla="*/ 335 w 413"/>
                  <a:gd name="T69" fmla="*/ 16 h 49"/>
                  <a:gd name="T70" fmla="*/ 367 w 413"/>
                  <a:gd name="T71" fmla="*/ 0 h 49"/>
                  <a:gd name="T72" fmla="*/ 399 w 413"/>
                  <a:gd name="T73" fmla="*/ 16 h 49"/>
                  <a:gd name="T74" fmla="*/ 413 w 413"/>
                  <a:gd name="T75" fmla="*/ 25 h 49"/>
                  <a:gd name="T76" fmla="*/ 413 w 413"/>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3" h="49">
                    <a:moveTo>
                      <a:pt x="413" y="49"/>
                    </a:moveTo>
                    <a:cubicBezTo>
                      <a:pt x="396" y="49"/>
                      <a:pt x="388" y="40"/>
                      <a:pt x="381" y="33"/>
                    </a:cubicBezTo>
                    <a:cubicBezTo>
                      <a:pt x="376" y="27"/>
                      <a:pt x="373" y="24"/>
                      <a:pt x="367" y="24"/>
                    </a:cubicBezTo>
                    <a:cubicBezTo>
                      <a:pt x="361" y="24"/>
                      <a:pt x="358" y="27"/>
                      <a:pt x="353" y="33"/>
                    </a:cubicBezTo>
                    <a:cubicBezTo>
                      <a:pt x="347" y="40"/>
                      <a:pt x="338" y="49"/>
                      <a:pt x="321" y="49"/>
                    </a:cubicBezTo>
                    <a:cubicBezTo>
                      <a:pt x="304" y="49"/>
                      <a:pt x="296" y="40"/>
                      <a:pt x="289" y="33"/>
                    </a:cubicBezTo>
                    <a:cubicBezTo>
                      <a:pt x="284" y="27"/>
                      <a:pt x="281" y="24"/>
                      <a:pt x="275" y="24"/>
                    </a:cubicBezTo>
                    <a:cubicBezTo>
                      <a:pt x="269" y="24"/>
                      <a:pt x="267" y="27"/>
                      <a:pt x="261" y="33"/>
                    </a:cubicBezTo>
                    <a:cubicBezTo>
                      <a:pt x="255" y="40"/>
                      <a:pt x="246" y="49"/>
                      <a:pt x="229" y="49"/>
                    </a:cubicBezTo>
                    <a:cubicBezTo>
                      <a:pt x="213" y="49"/>
                      <a:pt x="204" y="40"/>
                      <a:pt x="198" y="33"/>
                    </a:cubicBezTo>
                    <a:cubicBezTo>
                      <a:pt x="192" y="27"/>
                      <a:pt x="190" y="24"/>
                      <a:pt x="184" y="24"/>
                    </a:cubicBezTo>
                    <a:cubicBezTo>
                      <a:pt x="178" y="24"/>
                      <a:pt x="175" y="27"/>
                      <a:pt x="169" y="33"/>
                    </a:cubicBezTo>
                    <a:cubicBezTo>
                      <a:pt x="163" y="40"/>
                      <a:pt x="154" y="49"/>
                      <a:pt x="138" y="49"/>
                    </a:cubicBezTo>
                    <a:cubicBezTo>
                      <a:pt x="121" y="49"/>
                      <a:pt x="112" y="40"/>
                      <a:pt x="106" y="33"/>
                    </a:cubicBezTo>
                    <a:cubicBezTo>
                      <a:pt x="100" y="27"/>
                      <a:pt x="98" y="24"/>
                      <a:pt x="92" y="24"/>
                    </a:cubicBezTo>
                    <a:cubicBezTo>
                      <a:pt x="86" y="24"/>
                      <a:pt x="83" y="27"/>
                      <a:pt x="78" y="33"/>
                    </a:cubicBezTo>
                    <a:cubicBezTo>
                      <a:pt x="71" y="40"/>
                      <a:pt x="63" y="49"/>
                      <a:pt x="46" y="49"/>
                    </a:cubicBezTo>
                    <a:cubicBezTo>
                      <a:pt x="29" y="49"/>
                      <a:pt x="20" y="40"/>
                      <a:pt x="14" y="33"/>
                    </a:cubicBezTo>
                    <a:cubicBezTo>
                      <a:pt x="9" y="27"/>
                      <a:pt x="6" y="24"/>
                      <a:pt x="0" y="24"/>
                    </a:cubicBezTo>
                    <a:cubicBezTo>
                      <a:pt x="0" y="0"/>
                      <a:pt x="0" y="0"/>
                      <a:pt x="0" y="0"/>
                    </a:cubicBezTo>
                    <a:cubicBezTo>
                      <a:pt x="17" y="0"/>
                      <a:pt x="25" y="10"/>
                      <a:pt x="32" y="16"/>
                    </a:cubicBezTo>
                    <a:cubicBezTo>
                      <a:pt x="37" y="22"/>
                      <a:pt x="40" y="25"/>
                      <a:pt x="46" y="25"/>
                    </a:cubicBezTo>
                    <a:cubicBezTo>
                      <a:pt x="52" y="25"/>
                      <a:pt x="55" y="22"/>
                      <a:pt x="60" y="16"/>
                    </a:cubicBezTo>
                    <a:cubicBezTo>
                      <a:pt x="66" y="10"/>
                      <a:pt x="75" y="0"/>
                      <a:pt x="92" y="0"/>
                    </a:cubicBezTo>
                    <a:cubicBezTo>
                      <a:pt x="108" y="0"/>
                      <a:pt x="117" y="10"/>
                      <a:pt x="124" y="16"/>
                    </a:cubicBezTo>
                    <a:cubicBezTo>
                      <a:pt x="129" y="22"/>
                      <a:pt x="132" y="25"/>
                      <a:pt x="138" y="25"/>
                    </a:cubicBezTo>
                    <a:cubicBezTo>
                      <a:pt x="144" y="25"/>
                      <a:pt x="146" y="22"/>
                      <a:pt x="152" y="17"/>
                    </a:cubicBezTo>
                    <a:cubicBezTo>
                      <a:pt x="158" y="10"/>
                      <a:pt x="167" y="0"/>
                      <a:pt x="184" y="0"/>
                    </a:cubicBezTo>
                    <a:cubicBezTo>
                      <a:pt x="200" y="0"/>
                      <a:pt x="209" y="10"/>
                      <a:pt x="215" y="16"/>
                    </a:cubicBezTo>
                    <a:cubicBezTo>
                      <a:pt x="221" y="22"/>
                      <a:pt x="223" y="25"/>
                      <a:pt x="229" y="25"/>
                    </a:cubicBezTo>
                    <a:cubicBezTo>
                      <a:pt x="235" y="25"/>
                      <a:pt x="238" y="22"/>
                      <a:pt x="244" y="16"/>
                    </a:cubicBezTo>
                    <a:cubicBezTo>
                      <a:pt x="250" y="10"/>
                      <a:pt x="259" y="0"/>
                      <a:pt x="275" y="0"/>
                    </a:cubicBezTo>
                    <a:cubicBezTo>
                      <a:pt x="292" y="0"/>
                      <a:pt x="301" y="10"/>
                      <a:pt x="307" y="16"/>
                    </a:cubicBezTo>
                    <a:cubicBezTo>
                      <a:pt x="313" y="22"/>
                      <a:pt x="315" y="25"/>
                      <a:pt x="321" y="25"/>
                    </a:cubicBezTo>
                    <a:cubicBezTo>
                      <a:pt x="327" y="25"/>
                      <a:pt x="330" y="22"/>
                      <a:pt x="335" y="16"/>
                    </a:cubicBezTo>
                    <a:cubicBezTo>
                      <a:pt x="342" y="10"/>
                      <a:pt x="350" y="0"/>
                      <a:pt x="367" y="0"/>
                    </a:cubicBezTo>
                    <a:cubicBezTo>
                      <a:pt x="384" y="0"/>
                      <a:pt x="393" y="10"/>
                      <a:pt x="399" y="16"/>
                    </a:cubicBezTo>
                    <a:cubicBezTo>
                      <a:pt x="404" y="22"/>
                      <a:pt x="407" y="25"/>
                      <a:pt x="413" y="25"/>
                    </a:cubicBezTo>
                    <a:lnTo>
                      <a:pt x="413" y="49"/>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Verdana" charset="0"/>
                </a:endParaRPr>
              </a:p>
            </p:txBody>
          </p:sp>
        </p:grpSp>
        <p:sp>
          <p:nvSpPr>
            <p:cNvPr id="290" name="Freeform 5"/>
            <p:cNvSpPr>
              <a:spLocks noChangeAspect="1"/>
            </p:cNvSpPr>
            <p:nvPr/>
          </p:nvSpPr>
          <p:spPr bwMode="auto">
            <a:xfrm>
              <a:off x="2667001" y="2902058"/>
              <a:ext cx="1066800" cy="1263174"/>
            </a:xfrm>
            <a:custGeom>
              <a:avLst/>
              <a:gdLst>
                <a:gd name="T0" fmla="*/ 598 w 760"/>
                <a:gd name="T1" fmla="*/ 0 h 1506"/>
                <a:gd name="T2" fmla="*/ 598 w 760"/>
                <a:gd name="T3" fmla="*/ 75 h 1506"/>
                <a:gd name="T4" fmla="*/ 163 w 760"/>
                <a:gd name="T5" fmla="*/ 75 h 1506"/>
                <a:gd name="T6" fmla="*/ 163 w 760"/>
                <a:gd name="T7" fmla="*/ 0 h 1506"/>
                <a:gd name="T8" fmla="*/ 0 w 760"/>
                <a:gd name="T9" fmla="*/ 0 h 1506"/>
                <a:gd name="T10" fmla="*/ 0 w 760"/>
                <a:gd name="T11" fmla="*/ 1506 h 1506"/>
                <a:gd name="T12" fmla="*/ 760 w 760"/>
                <a:gd name="T13" fmla="*/ 1506 h 1506"/>
                <a:gd name="T14" fmla="*/ 760 w 760"/>
                <a:gd name="T15" fmla="*/ 0 h 1506"/>
                <a:gd name="T16" fmla="*/ 598 w 760"/>
                <a:gd name="T17"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506">
                  <a:moveTo>
                    <a:pt x="598" y="0"/>
                  </a:moveTo>
                  <a:lnTo>
                    <a:pt x="598" y="75"/>
                  </a:lnTo>
                  <a:lnTo>
                    <a:pt x="163" y="75"/>
                  </a:lnTo>
                  <a:lnTo>
                    <a:pt x="163" y="0"/>
                  </a:lnTo>
                  <a:lnTo>
                    <a:pt x="0" y="0"/>
                  </a:lnTo>
                  <a:lnTo>
                    <a:pt x="0" y="1506"/>
                  </a:lnTo>
                  <a:lnTo>
                    <a:pt x="760" y="1506"/>
                  </a:lnTo>
                  <a:lnTo>
                    <a:pt x="760" y="0"/>
                  </a:lnTo>
                  <a:lnTo>
                    <a:pt x="598" y="0"/>
                  </a:lnTo>
                  <a:close/>
                </a:path>
              </a:pathLst>
            </a:cu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1600" kern="0" dirty="0">
                <a:solidFill>
                  <a:prstClr val="white"/>
                </a:solidFill>
                <a:latin typeface="Verdana" charset="0"/>
              </a:endParaRPr>
            </a:p>
          </p:txBody>
        </p:sp>
        <p:sp>
          <p:nvSpPr>
            <p:cNvPr id="291" name="Rectangle 290"/>
            <p:cNvSpPr>
              <a:spLocks noChangeAspect="1"/>
            </p:cNvSpPr>
            <p:nvPr/>
          </p:nvSpPr>
          <p:spPr bwMode="gray">
            <a:xfrm>
              <a:off x="2860418" y="1845408"/>
              <a:ext cx="681339" cy="20128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entury Gothic"/>
                </a:rPr>
                <a:t>DATA LAKE</a:t>
              </a:r>
            </a:p>
          </p:txBody>
        </p:sp>
        <p:grpSp>
          <p:nvGrpSpPr>
            <p:cNvPr id="292" name="Group 291"/>
            <p:cNvGrpSpPr>
              <a:grpSpLocks noChangeAspect="1"/>
            </p:cNvGrpSpPr>
            <p:nvPr/>
          </p:nvGrpSpPr>
          <p:grpSpPr>
            <a:xfrm>
              <a:off x="3089538" y="3520610"/>
              <a:ext cx="272154" cy="261284"/>
              <a:chOff x="4243812" y="4307681"/>
              <a:chExt cx="592877" cy="769940"/>
            </a:xfrm>
          </p:grpSpPr>
          <p:sp>
            <p:nvSpPr>
              <p:cNvPr id="294" name="Freeform 60"/>
              <p:cNvSpPr>
                <a:spLocks noEditPoints="1"/>
              </p:cNvSpPr>
              <p:nvPr/>
            </p:nvSpPr>
            <p:spPr bwMode="auto">
              <a:xfrm>
                <a:off x="4243812" y="4307681"/>
                <a:ext cx="592877" cy="769940"/>
              </a:xfrm>
              <a:custGeom>
                <a:avLst/>
                <a:gdLst>
                  <a:gd name="T0" fmla="*/ 156 w 313"/>
                  <a:gd name="T1" fmla="*/ 0 h 407"/>
                  <a:gd name="T2" fmla="*/ 0 w 313"/>
                  <a:gd name="T3" fmla="*/ 61 h 407"/>
                  <a:gd name="T4" fmla="*/ 0 w 313"/>
                  <a:gd name="T5" fmla="*/ 63 h 407"/>
                  <a:gd name="T6" fmla="*/ 0 w 313"/>
                  <a:gd name="T7" fmla="*/ 65 h 407"/>
                  <a:gd name="T8" fmla="*/ 0 w 313"/>
                  <a:gd name="T9" fmla="*/ 349 h 407"/>
                  <a:gd name="T10" fmla="*/ 1 w 313"/>
                  <a:gd name="T11" fmla="*/ 349 h 407"/>
                  <a:gd name="T12" fmla="*/ 156 w 313"/>
                  <a:gd name="T13" fmla="*/ 407 h 407"/>
                  <a:gd name="T14" fmla="*/ 313 w 313"/>
                  <a:gd name="T15" fmla="*/ 345 h 407"/>
                  <a:gd name="T16" fmla="*/ 313 w 313"/>
                  <a:gd name="T17" fmla="*/ 61 h 407"/>
                  <a:gd name="T18" fmla="*/ 156 w 313"/>
                  <a:gd name="T19" fmla="*/ 0 h 407"/>
                  <a:gd name="T20" fmla="*/ 300 w 313"/>
                  <a:gd name="T21" fmla="*/ 87 h 407"/>
                  <a:gd name="T22" fmla="*/ 300 w 313"/>
                  <a:gd name="T23" fmla="*/ 320 h 407"/>
                  <a:gd name="T24" fmla="*/ 300 w 313"/>
                  <a:gd name="T25" fmla="*/ 351 h 407"/>
                  <a:gd name="T26" fmla="*/ 298 w 313"/>
                  <a:gd name="T27" fmla="*/ 351 h 407"/>
                  <a:gd name="T28" fmla="*/ 156 w 313"/>
                  <a:gd name="T29" fmla="*/ 394 h 407"/>
                  <a:gd name="T30" fmla="*/ 14 w 313"/>
                  <a:gd name="T31" fmla="*/ 351 h 407"/>
                  <a:gd name="T32" fmla="*/ 14 w 313"/>
                  <a:gd name="T33" fmla="*/ 344 h 407"/>
                  <a:gd name="T34" fmla="*/ 13 w 313"/>
                  <a:gd name="T35" fmla="*/ 320 h 407"/>
                  <a:gd name="T36" fmla="*/ 13 w 313"/>
                  <a:gd name="T37" fmla="*/ 87 h 407"/>
                  <a:gd name="T38" fmla="*/ 13 w 313"/>
                  <a:gd name="T39" fmla="*/ 61 h 407"/>
                  <a:gd name="T40" fmla="*/ 156 w 313"/>
                  <a:gd name="T41" fmla="*/ 12 h 407"/>
                  <a:gd name="T42" fmla="*/ 300 w 313"/>
                  <a:gd name="T43" fmla="*/ 61 h 407"/>
                  <a:gd name="T44" fmla="*/ 300 w 313"/>
                  <a:gd name="T45" fmla="*/ 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5" name="Oval 61"/>
              <p:cNvSpPr>
                <a:spLocks noChangeArrowheads="1"/>
              </p:cNvSpPr>
              <p:nvPr/>
            </p:nvSpPr>
            <p:spPr bwMode="auto">
              <a:xfrm>
                <a:off x="4291082" y="4831656"/>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6" name="Oval 62"/>
              <p:cNvSpPr>
                <a:spLocks noChangeArrowheads="1"/>
              </p:cNvSpPr>
              <p:nvPr/>
            </p:nvSpPr>
            <p:spPr bwMode="auto">
              <a:xfrm>
                <a:off x="4291082" y="4738719"/>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7" name="Oval 63"/>
              <p:cNvSpPr>
                <a:spLocks noChangeArrowheads="1"/>
              </p:cNvSpPr>
              <p:nvPr/>
            </p:nvSpPr>
            <p:spPr bwMode="auto">
              <a:xfrm>
                <a:off x="4291082" y="4648185"/>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8" name="Oval 64"/>
              <p:cNvSpPr>
                <a:spLocks noChangeArrowheads="1"/>
              </p:cNvSpPr>
              <p:nvPr/>
            </p:nvSpPr>
            <p:spPr bwMode="auto">
              <a:xfrm>
                <a:off x="4291082" y="4555247"/>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299" name="Oval 65"/>
              <p:cNvSpPr>
                <a:spLocks noChangeArrowheads="1"/>
              </p:cNvSpPr>
              <p:nvPr/>
            </p:nvSpPr>
            <p:spPr bwMode="auto">
              <a:xfrm>
                <a:off x="4291082" y="4464713"/>
                <a:ext cx="498337" cy="183472"/>
              </a:xfrm>
              <a:prstGeom prst="ellipse">
                <a:avLst/>
              </a:prstGeom>
              <a:solidFill>
                <a:sysClr val="window" lastClr="FFFFFF">
                  <a:alpha val="90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sp>
            <p:nvSpPr>
              <p:cNvPr id="300" name="Oval 66"/>
              <p:cNvSpPr>
                <a:spLocks noChangeArrowheads="1"/>
              </p:cNvSpPr>
              <p:nvPr/>
            </p:nvSpPr>
            <p:spPr bwMode="auto">
              <a:xfrm>
                <a:off x="4291082" y="4371776"/>
                <a:ext cx="498337" cy="183472"/>
              </a:xfrm>
              <a:prstGeom prst="ellipse">
                <a:avLst/>
              </a:prstGeom>
              <a:solidFill>
                <a:sysClr val="window" lastClr="FFFFFF">
                  <a:alpha val="95000"/>
                </a:sysClr>
              </a:solidFill>
              <a:ln>
                <a:noFill/>
              </a:ln>
            </p:spPr>
            <p:txBody>
              <a:bodyPr vert="horz" wrap="square" lIns="68580" tIns="34290" rIns="68580" bIns="34290" numCol="1" anchor="t" anchorCtr="0" compatLnSpc="1">
                <a:prstTxWarp prst="textNoShape">
                  <a:avLst/>
                </a:prstTxWarp>
              </a:bodyPr>
              <a:lstStyle/>
              <a:p>
                <a:pPr marL="0" marR="0" lvl="0" indent="0" defTabSz="68521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C3C3B"/>
                  </a:solidFill>
                  <a:effectLst/>
                  <a:uLnTx/>
                  <a:uFillTx/>
                  <a:latin typeface="Arial Narrow" pitchFamily="34" charset="0"/>
                  <a:ea typeface="ＭＳ Ｐゴシック" pitchFamily="34" charset="-128"/>
                </a:endParaRPr>
              </a:p>
            </p:txBody>
          </p:sp>
        </p:grpSp>
        <p:sp>
          <p:nvSpPr>
            <p:cNvPr id="293" name="Rectangle 292"/>
            <p:cNvSpPr>
              <a:spLocks noChangeAspect="1"/>
            </p:cNvSpPr>
            <p:nvPr/>
          </p:nvSpPr>
          <p:spPr bwMode="gray">
            <a:xfrm>
              <a:off x="2869829" y="3181350"/>
              <a:ext cx="711571" cy="297019"/>
            </a:xfrm>
            <a:prstGeom prst="rect">
              <a:avLst/>
            </a:prstGeom>
            <a:noFill/>
          </p:spPr>
          <p:txBody>
            <a:bodyPr wrap="square" rtlCol="0">
              <a:spAutoFit/>
            </a:body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sz="700" b="1" i="0" u="none" strike="noStrike" kern="0" cap="none" spc="0" normalizeH="0" baseline="0" noProof="0" dirty="0" smtClean="0">
                  <a:ln>
                    <a:noFill/>
                  </a:ln>
                  <a:solidFill>
                    <a:prstClr val="white"/>
                  </a:solidFill>
                  <a:effectLst/>
                  <a:uLnTx/>
                  <a:uFillTx/>
                  <a:latin typeface="Century Gothic"/>
                </a:rPr>
                <a:t>DATA</a:t>
              </a:r>
              <a:br>
                <a:rPr kumimoji="0" lang="en-US" sz="700" b="1" i="0" u="none" strike="noStrike" kern="0" cap="none" spc="0" normalizeH="0" baseline="0" noProof="0" dirty="0" smtClean="0">
                  <a:ln>
                    <a:noFill/>
                  </a:ln>
                  <a:solidFill>
                    <a:prstClr val="white"/>
                  </a:solidFill>
                  <a:effectLst/>
                  <a:uLnTx/>
                  <a:uFillTx/>
                  <a:latin typeface="Century Gothic"/>
                </a:rPr>
              </a:br>
              <a:r>
                <a:rPr kumimoji="0" lang="en-US" sz="700" b="1" i="0" u="none" strike="noStrike" kern="0" cap="none" spc="0" normalizeH="0" baseline="0" noProof="0" dirty="0" smtClean="0">
                  <a:ln>
                    <a:noFill/>
                  </a:ln>
                  <a:solidFill>
                    <a:prstClr val="white"/>
                  </a:solidFill>
                  <a:effectLst/>
                  <a:uLnTx/>
                  <a:uFillTx/>
                  <a:latin typeface="Century Gothic"/>
                </a:rPr>
                <a:t>WAREHOUSE</a:t>
              </a:r>
              <a:endParaRPr kumimoji="0" lang="en-US" sz="700" b="1" i="0" u="none" strike="noStrike" kern="0" cap="none" spc="0" normalizeH="0" baseline="0" noProof="0" dirty="0">
                <a:ln>
                  <a:noFill/>
                </a:ln>
                <a:solidFill>
                  <a:prstClr val="white"/>
                </a:solidFill>
                <a:effectLst/>
                <a:uLnTx/>
                <a:uFillTx/>
                <a:latin typeface="Century Gothic"/>
              </a:endParaRPr>
            </a:p>
          </p:txBody>
        </p:sp>
      </p:grpSp>
      <p:sp>
        <p:nvSpPr>
          <p:cNvPr id="34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Tree>
    <p:extLst>
      <p:ext uri="{BB962C8B-B14F-4D97-AF65-F5344CB8AC3E}">
        <p14:creationId xmlns:p14="http://schemas.microsoft.com/office/powerpoint/2010/main" val="171082215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9"/>
          <p:cNvSpPr/>
          <p:nvPr/>
        </p:nvSpPr>
        <p:spPr>
          <a:xfrm>
            <a:off x="1455458" y="975715"/>
            <a:ext cx="3770218" cy="3206577"/>
          </a:xfrm>
          <a:prstGeom prst="roundRect">
            <a:avLst>
              <a:gd name="adj" fmla="val 6551"/>
            </a:avLst>
          </a:prstGeom>
          <a:solidFill>
            <a:srgbClr val="BBBCBE">
              <a:lumMod val="20000"/>
              <a:lumOff val="8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3" name="Donut 2"/>
          <p:cNvSpPr/>
          <p:nvPr/>
        </p:nvSpPr>
        <p:spPr>
          <a:xfrm>
            <a:off x="1916337" y="1154773"/>
            <a:ext cx="2848461" cy="2848461"/>
          </a:xfrm>
          <a:prstGeom prst="donut">
            <a:avLst>
              <a:gd name="adj" fmla="val 4474"/>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pPr>
            <a:endParaRPr lang="en-US" sz="700" kern="0" dirty="0" err="1">
              <a:solidFill>
                <a:srgbClr val="5F6062"/>
              </a:solidFill>
            </a:endParaRPr>
          </a:p>
        </p:txBody>
      </p:sp>
      <p:grpSp>
        <p:nvGrpSpPr>
          <p:cNvPr id="4" name="Group 3"/>
          <p:cNvGrpSpPr/>
          <p:nvPr/>
        </p:nvGrpSpPr>
        <p:grpSpPr>
          <a:xfrm>
            <a:off x="7543800" y="4654962"/>
            <a:ext cx="1600200" cy="488538"/>
            <a:chOff x="7543800" y="4654962"/>
            <a:chExt cx="1600200" cy="488538"/>
          </a:xfrm>
        </p:grpSpPr>
        <p:sp>
          <p:nvSpPr>
            <p:cNvPr id="5" name="Rectangle 4"/>
            <p:cNvSpPr/>
            <p:nvPr/>
          </p:nvSpPr>
          <p:spPr>
            <a:xfrm>
              <a:off x="7543800" y="4654962"/>
              <a:ext cx="1600200" cy="4885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sz="700" kern="0" dirty="0" smtClean="0">
                <a:solidFill>
                  <a:prstClr val="white"/>
                </a:solidFill>
              </a:endParaRPr>
            </a:p>
          </p:txBody>
        </p:sp>
        <p:pic>
          <p:nvPicPr>
            <p:cNvPr id="6" name="Picture 5" descr="TDC2017_Theme_mark_RGB__PPT_F.png"/>
            <p:cNvPicPr>
              <a:picLocks noChangeAspect="1"/>
            </p:cNvPicPr>
            <p:nvPr/>
          </p:nvPicPr>
          <p:blipFill>
            <a:blip r:embed="rId2"/>
            <a:stretch>
              <a:fillRect/>
            </a:stretch>
          </p:blipFill>
          <p:spPr>
            <a:xfrm>
              <a:off x="7911755" y="4782071"/>
              <a:ext cx="849631" cy="274320"/>
            </a:xfrm>
            <a:prstGeom prst="rect">
              <a:avLst/>
            </a:prstGeom>
          </p:spPr>
        </p:pic>
      </p:grpSp>
      <p:sp>
        <p:nvSpPr>
          <p:cNvPr id="7" name="Rounded Rectangle 6"/>
          <p:cNvSpPr>
            <a:spLocks noChangeAspect="1"/>
          </p:cNvSpPr>
          <p:nvPr/>
        </p:nvSpPr>
        <p:spPr>
          <a:xfrm>
            <a:off x="1462611" y="4414880"/>
            <a:ext cx="6233590" cy="278535"/>
          </a:xfrm>
          <a:prstGeom prst="roundRect">
            <a:avLst>
              <a:gd name="adj" fmla="val 50000"/>
            </a:avLst>
          </a:prstGeom>
          <a:solidFill>
            <a:srgbClr val="47484A"/>
          </a:solidFill>
          <a:ln w="9525">
            <a:noFill/>
            <a:miter lim="800000"/>
            <a:headEnd/>
            <a:tailEnd/>
          </a:ln>
          <a:effectLst/>
        </p:spPr>
        <p:txBody>
          <a:bodyPr wrap="square" tIns="68580" bIns="68580" rtlCol="0" anchor="t">
            <a:prstTxWarp prst="textNoShape">
              <a:avLst/>
            </a:prstTxWarp>
            <a:noAutofit/>
          </a:bodyPr>
          <a:lstStyle/>
          <a:p>
            <a:pPr marL="0" marR="0" lvl="0" indent="0" algn="ctr" defTabSz="685783"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Verdana" charset="0"/>
            </a:endParaRPr>
          </a:p>
        </p:txBody>
      </p:sp>
      <p:sp>
        <p:nvSpPr>
          <p:cNvPr id="8" name="Rounded Rectangle 7"/>
          <p:cNvSpPr/>
          <p:nvPr/>
        </p:nvSpPr>
        <p:spPr>
          <a:xfrm>
            <a:off x="1458437" y="372450"/>
            <a:ext cx="6240225" cy="278535"/>
          </a:xfrm>
          <a:prstGeom prst="roundRect">
            <a:avLst>
              <a:gd name="adj" fmla="val 50000"/>
            </a:avLst>
          </a:prstGeom>
          <a:solidFill>
            <a:srgbClr val="47484A"/>
          </a:solidFill>
          <a:ln w="19050" cap="flat" cmpd="sng" algn="ctr">
            <a:noFill/>
            <a:prstDash val="solid"/>
            <a:miter lim="800000"/>
          </a:ln>
          <a:effectLst/>
        </p:spPr>
        <p:txBody>
          <a:bodyPr rtlCol="0" anchor="ctr"/>
          <a:lstStyle/>
          <a:p>
            <a:pPr defTabSz="685783" eaLnBrk="0" fontAlgn="base" hangingPunct="0">
              <a:spcBef>
                <a:spcPct val="0"/>
              </a:spcBef>
              <a:spcAft>
                <a:spcPct val="0"/>
              </a:spcAft>
            </a:pPr>
            <a:endParaRPr lang="en-US" sz="700" kern="0" dirty="0">
              <a:solidFill>
                <a:srgbClr val="5F6062"/>
              </a:solidFill>
            </a:endParaRPr>
          </a:p>
        </p:txBody>
      </p:sp>
      <p:grpSp>
        <p:nvGrpSpPr>
          <p:cNvPr id="9" name="Group 8"/>
          <p:cNvGrpSpPr/>
          <p:nvPr/>
        </p:nvGrpSpPr>
        <p:grpSpPr>
          <a:xfrm>
            <a:off x="8027910" y="329184"/>
            <a:ext cx="663277" cy="4358705"/>
            <a:chOff x="8027910" y="329184"/>
            <a:chExt cx="663277" cy="4358705"/>
          </a:xfrm>
        </p:grpSpPr>
        <p:sp>
          <p:nvSpPr>
            <p:cNvPr id="10" name="Rectangle 9"/>
            <p:cNvSpPr/>
            <p:nvPr/>
          </p:nvSpPr>
          <p:spPr>
            <a:xfrm>
              <a:off x="8027910" y="374905"/>
              <a:ext cx="663277" cy="4312984"/>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sp>
          <p:nvSpPr>
            <p:cNvPr id="11" name="Isosceles Triangle 453"/>
            <p:cNvSpPr/>
            <p:nvPr/>
          </p:nvSpPr>
          <p:spPr>
            <a:xfrm>
              <a:off x="8276572" y="329184"/>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grpSp>
      <p:sp>
        <p:nvSpPr>
          <p:cNvPr id="12" name="TextBox 11"/>
          <p:cNvSpPr txBox="1"/>
          <p:nvPr/>
        </p:nvSpPr>
        <p:spPr>
          <a:xfrm>
            <a:off x="8027877" y="109089"/>
            <a:ext cx="663308"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Users</a:t>
            </a:r>
          </a:p>
        </p:txBody>
      </p:sp>
      <p:grpSp>
        <p:nvGrpSpPr>
          <p:cNvPr id="13" name="Group 12"/>
          <p:cNvGrpSpPr/>
          <p:nvPr/>
        </p:nvGrpSpPr>
        <p:grpSpPr>
          <a:xfrm>
            <a:off x="7972484" y="1116828"/>
            <a:ext cx="774094" cy="503442"/>
            <a:chOff x="7464311" y="1754528"/>
            <a:chExt cx="705642" cy="458923"/>
          </a:xfrm>
        </p:grpSpPr>
        <p:sp>
          <p:nvSpPr>
            <p:cNvPr id="14" name="TextBox 13"/>
            <p:cNvSpPr txBox="1"/>
            <p:nvPr/>
          </p:nvSpPr>
          <p:spPr>
            <a:xfrm>
              <a:off x="7464311" y="1905674"/>
              <a:ext cx="705642"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Operational</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Systems</a:t>
              </a:r>
            </a:p>
          </p:txBody>
        </p:sp>
        <p:grpSp>
          <p:nvGrpSpPr>
            <p:cNvPr id="15" name="Group 14"/>
            <p:cNvGrpSpPr>
              <a:grpSpLocks noChangeAspect="1"/>
            </p:cNvGrpSpPr>
            <p:nvPr/>
          </p:nvGrpSpPr>
          <p:grpSpPr>
            <a:xfrm>
              <a:off x="7746333" y="1754528"/>
              <a:ext cx="136131" cy="146304"/>
              <a:chOff x="9513888" y="857377"/>
              <a:chExt cx="925512" cy="1084136"/>
            </a:xfrm>
          </p:grpSpPr>
          <p:sp>
            <p:nvSpPr>
              <p:cNvPr id="16"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17"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18" name="Group 17"/>
          <p:cNvGrpSpPr/>
          <p:nvPr/>
        </p:nvGrpSpPr>
        <p:grpSpPr>
          <a:xfrm>
            <a:off x="8005015" y="1734301"/>
            <a:ext cx="709029" cy="494662"/>
            <a:chOff x="7493965" y="2321563"/>
            <a:chExt cx="646331" cy="450920"/>
          </a:xfrm>
        </p:grpSpPr>
        <p:sp>
          <p:nvSpPr>
            <p:cNvPr id="19" name="TextBox 18"/>
            <p:cNvSpPr txBox="1"/>
            <p:nvPr/>
          </p:nvSpPr>
          <p:spPr>
            <a:xfrm>
              <a:off x="7493965" y="2464706"/>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Customers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Partners</a:t>
              </a:r>
            </a:p>
          </p:txBody>
        </p:sp>
        <p:grpSp>
          <p:nvGrpSpPr>
            <p:cNvPr id="20" name="Group 19"/>
            <p:cNvGrpSpPr>
              <a:grpSpLocks noChangeAspect="1"/>
            </p:cNvGrpSpPr>
            <p:nvPr/>
          </p:nvGrpSpPr>
          <p:grpSpPr>
            <a:xfrm>
              <a:off x="7746333" y="2321563"/>
              <a:ext cx="136131" cy="146304"/>
              <a:chOff x="9513888" y="857377"/>
              <a:chExt cx="925512" cy="1084136"/>
            </a:xfrm>
          </p:grpSpPr>
          <p:sp>
            <p:nvSpPr>
              <p:cNvPr id="21" name="Freeform 6"/>
              <p:cNvSpPr>
                <a:spLocks/>
              </p:cNvSpPr>
              <p:nvPr/>
            </p:nvSpPr>
            <p:spPr bwMode="auto">
              <a:xfrm>
                <a:off x="9513888" y="1306513"/>
                <a:ext cx="925512" cy="635000"/>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2" name="Oval 7"/>
              <p:cNvSpPr>
                <a:spLocks noChangeArrowheads="1"/>
              </p:cNvSpPr>
              <p:nvPr/>
            </p:nvSpPr>
            <p:spPr bwMode="auto">
              <a:xfrm>
                <a:off x="9755188" y="857377"/>
                <a:ext cx="430212" cy="43021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3" name="Group 22"/>
          <p:cNvGrpSpPr/>
          <p:nvPr/>
        </p:nvGrpSpPr>
        <p:grpSpPr>
          <a:xfrm>
            <a:off x="8027877" y="4185737"/>
            <a:ext cx="663308" cy="385508"/>
            <a:chOff x="7514806" y="4571547"/>
            <a:chExt cx="604653" cy="351418"/>
          </a:xfrm>
        </p:grpSpPr>
        <p:sp>
          <p:nvSpPr>
            <p:cNvPr id="24" name="TextBox 23"/>
            <p:cNvSpPr txBox="1"/>
            <p:nvPr/>
          </p:nvSpPr>
          <p:spPr>
            <a:xfrm>
              <a:off x="7514806" y="4722910"/>
              <a:ext cx="604653" cy="200055"/>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Engineers</a:t>
              </a:r>
            </a:p>
          </p:txBody>
        </p:sp>
        <p:grpSp>
          <p:nvGrpSpPr>
            <p:cNvPr id="25" name="Group 24"/>
            <p:cNvGrpSpPr>
              <a:grpSpLocks noChangeAspect="1"/>
            </p:cNvGrpSpPr>
            <p:nvPr/>
          </p:nvGrpSpPr>
          <p:grpSpPr>
            <a:xfrm>
              <a:off x="7746332" y="4571547"/>
              <a:ext cx="136132" cy="146304"/>
              <a:chOff x="7757193" y="4571548"/>
              <a:chExt cx="94500" cy="101561"/>
            </a:xfrm>
          </p:grpSpPr>
          <p:sp>
            <p:nvSpPr>
              <p:cNvPr id="26" name="Freeform 6"/>
              <p:cNvSpPr>
                <a:spLocks/>
              </p:cNvSpPr>
              <p:nvPr/>
            </p:nvSpPr>
            <p:spPr bwMode="auto">
              <a:xfrm>
                <a:off x="7757193" y="4613623"/>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27" name="Oval 7"/>
              <p:cNvSpPr>
                <a:spLocks noChangeArrowheads="1"/>
              </p:cNvSpPr>
              <p:nvPr/>
            </p:nvSpPr>
            <p:spPr bwMode="auto">
              <a:xfrm>
                <a:off x="7782479" y="4571548"/>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28" name="Group 27"/>
          <p:cNvGrpSpPr/>
          <p:nvPr/>
        </p:nvGrpSpPr>
        <p:grpSpPr>
          <a:xfrm>
            <a:off x="8042823" y="3568101"/>
            <a:ext cx="633413" cy="503604"/>
            <a:chOff x="7528430" y="4018928"/>
            <a:chExt cx="577401" cy="459071"/>
          </a:xfrm>
        </p:grpSpPr>
        <p:sp>
          <p:nvSpPr>
            <p:cNvPr id="29" name="TextBox 28"/>
            <p:cNvSpPr txBox="1"/>
            <p:nvPr/>
          </p:nvSpPr>
          <p:spPr>
            <a:xfrm>
              <a:off x="7528430" y="4170222"/>
              <a:ext cx="57740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Data</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Scientists</a:t>
              </a:r>
            </a:p>
          </p:txBody>
        </p:sp>
        <p:grpSp>
          <p:nvGrpSpPr>
            <p:cNvPr id="30" name="Group 29"/>
            <p:cNvGrpSpPr>
              <a:grpSpLocks noChangeAspect="1"/>
            </p:cNvGrpSpPr>
            <p:nvPr/>
          </p:nvGrpSpPr>
          <p:grpSpPr>
            <a:xfrm>
              <a:off x="7746332" y="4018928"/>
              <a:ext cx="136132" cy="146304"/>
              <a:chOff x="7757193" y="4018929"/>
              <a:chExt cx="94500" cy="101561"/>
            </a:xfrm>
          </p:grpSpPr>
          <p:sp>
            <p:nvSpPr>
              <p:cNvPr id="31" name="Freeform 6"/>
              <p:cNvSpPr>
                <a:spLocks/>
              </p:cNvSpPr>
              <p:nvPr/>
            </p:nvSpPr>
            <p:spPr bwMode="auto">
              <a:xfrm>
                <a:off x="7757193" y="4061004"/>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2" name="Oval 7"/>
              <p:cNvSpPr>
                <a:spLocks noChangeArrowheads="1"/>
              </p:cNvSpPr>
              <p:nvPr/>
            </p:nvSpPr>
            <p:spPr bwMode="auto">
              <a:xfrm>
                <a:off x="7782479" y="4018929"/>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3" name="Group 32"/>
          <p:cNvGrpSpPr/>
          <p:nvPr/>
        </p:nvGrpSpPr>
        <p:grpSpPr>
          <a:xfrm>
            <a:off x="8061287" y="2955740"/>
            <a:ext cx="596485" cy="498330"/>
            <a:chOff x="7545261" y="3462851"/>
            <a:chExt cx="543739" cy="454263"/>
          </a:xfrm>
        </p:grpSpPr>
        <p:sp>
          <p:nvSpPr>
            <p:cNvPr id="34" name="TextBox 33"/>
            <p:cNvSpPr txBox="1"/>
            <p:nvPr/>
          </p:nvSpPr>
          <p:spPr>
            <a:xfrm>
              <a:off x="7545261" y="3609337"/>
              <a:ext cx="543739"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Business</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Analysts</a:t>
              </a:r>
            </a:p>
          </p:txBody>
        </p:sp>
        <p:grpSp>
          <p:nvGrpSpPr>
            <p:cNvPr id="35" name="Group 34"/>
            <p:cNvGrpSpPr>
              <a:grpSpLocks noChangeAspect="1"/>
            </p:cNvGrpSpPr>
            <p:nvPr/>
          </p:nvGrpSpPr>
          <p:grpSpPr>
            <a:xfrm>
              <a:off x="7746332" y="3462851"/>
              <a:ext cx="136132" cy="146304"/>
              <a:chOff x="7757193" y="3462852"/>
              <a:chExt cx="94500" cy="101561"/>
            </a:xfrm>
          </p:grpSpPr>
          <p:sp>
            <p:nvSpPr>
              <p:cNvPr id="36" name="Freeform 6"/>
              <p:cNvSpPr>
                <a:spLocks/>
              </p:cNvSpPr>
              <p:nvPr/>
            </p:nvSpPr>
            <p:spPr bwMode="auto">
              <a:xfrm>
                <a:off x="7757193" y="3504927"/>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37" name="Oval 7"/>
              <p:cNvSpPr>
                <a:spLocks noChangeArrowheads="1"/>
              </p:cNvSpPr>
              <p:nvPr/>
            </p:nvSpPr>
            <p:spPr bwMode="auto">
              <a:xfrm>
                <a:off x="7782479" y="3462852"/>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38" name="Group 37"/>
          <p:cNvGrpSpPr/>
          <p:nvPr/>
        </p:nvGrpSpPr>
        <p:grpSpPr>
          <a:xfrm>
            <a:off x="7986549" y="2342995"/>
            <a:ext cx="745957" cy="498714"/>
            <a:chOff x="7477132" y="2868914"/>
            <a:chExt cx="679993" cy="454613"/>
          </a:xfrm>
        </p:grpSpPr>
        <p:sp>
          <p:nvSpPr>
            <p:cNvPr id="39" name="TextBox 38"/>
            <p:cNvSpPr txBox="1"/>
            <p:nvPr/>
          </p:nvSpPr>
          <p:spPr>
            <a:xfrm>
              <a:off x="7477132" y="3015750"/>
              <a:ext cx="679993"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Knowledge</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Workers</a:t>
              </a:r>
            </a:p>
          </p:txBody>
        </p:sp>
        <p:grpSp>
          <p:nvGrpSpPr>
            <p:cNvPr id="40" name="Group 39"/>
            <p:cNvGrpSpPr>
              <a:grpSpLocks noChangeAspect="1"/>
            </p:cNvGrpSpPr>
            <p:nvPr/>
          </p:nvGrpSpPr>
          <p:grpSpPr>
            <a:xfrm>
              <a:off x="7746332" y="2868914"/>
              <a:ext cx="136132" cy="146304"/>
              <a:chOff x="7757193" y="2901277"/>
              <a:chExt cx="94500" cy="101561"/>
            </a:xfrm>
          </p:grpSpPr>
          <p:sp>
            <p:nvSpPr>
              <p:cNvPr id="41" name="Freeform 6"/>
              <p:cNvSpPr>
                <a:spLocks/>
              </p:cNvSpPr>
              <p:nvPr/>
            </p:nvSpPr>
            <p:spPr bwMode="auto">
              <a:xfrm>
                <a:off x="7757193" y="294335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2" name="Oval 7"/>
              <p:cNvSpPr>
                <a:spLocks noChangeArrowheads="1"/>
              </p:cNvSpPr>
              <p:nvPr/>
            </p:nvSpPr>
            <p:spPr bwMode="auto">
              <a:xfrm>
                <a:off x="7782479" y="290127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grpSp>
        <p:nvGrpSpPr>
          <p:cNvPr id="43" name="Group 42"/>
          <p:cNvGrpSpPr/>
          <p:nvPr/>
        </p:nvGrpSpPr>
        <p:grpSpPr>
          <a:xfrm>
            <a:off x="8005015" y="500589"/>
            <a:ext cx="709029" cy="502206"/>
            <a:chOff x="7493965" y="1212272"/>
            <a:chExt cx="646331" cy="457797"/>
          </a:xfrm>
        </p:grpSpPr>
        <p:sp>
          <p:nvSpPr>
            <p:cNvPr id="44" name="TextBox 43"/>
            <p:cNvSpPr txBox="1"/>
            <p:nvPr/>
          </p:nvSpPr>
          <p:spPr>
            <a:xfrm>
              <a:off x="7493965" y="1362292"/>
              <a:ext cx="646331" cy="307777"/>
            </a:xfrm>
            <a:prstGeom prst="rect">
              <a:avLst/>
            </a:prstGeom>
            <a:noFill/>
          </p:spPr>
          <p:txBody>
            <a:bodyPr wrap="non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Marketing</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Executives</a:t>
              </a:r>
            </a:p>
          </p:txBody>
        </p:sp>
        <p:grpSp>
          <p:nvGrpSpPr>
            <p:cNvPr id="45" name="Group 44"/>
            <p:cNvGrpSpPr/>
            <p:nvPr/>
          </p:nvGrpSpPr>
          <p:grpSpPr>
            <a:xfrm>
              <a:off x="7745425" y="1212272"/>
              <a:ext cx="137946" cy="148252"/>
              <a:chOff x="7757194" y="1235617"/>
              <a:chExt cx="94500" cy="101561"/>
            </a:xfrm>
          </p:grpSpPr>
          <p:sp>
            <p:nvSpPr>
              <p:cNvPr id="46" name="Freeform 6"/>
              <p:cNvSpPr>
                <a:spLocks/>
              </p:cNvSpPr>
              <p:nvPr/>
            </p:nvSpPr>
            <p:spPr bwMode="auto">
              <a:xfrm>
                <a:off x="7757194" y="1277692"/>
                <a:ext cx="94500" cy="59486"/>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sp>
            <p:nvSpPr>
              <p:cNvPr id="47" name="Oval 7"/>
              <p:cNvSpPr>
                <a:spLocks noChangeArrowheads="1"/>
              </p:cNvSpPr>
              <p:nvPr/>
            </p:nvSpPr>
            <p:spPr bwMode="auto">
              <a:xfrm>
                <a:off x="7782480" y="1235617"/>
                <a:ext cx="43927" cy="40302"/>
              </a:xfrm>
              <a:prstGeom prst="ellipse">
                <a:avLst/>
              </a:pr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685584"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B447D"/>
                  </a:solidFill>
                  <a:effectLst/>
                  <a:uLnTx/>
                  <a:uFillTx/>
                  <a:latin typeface="Verdana" charset="0"/>
                  <a:ea typeface="ＭＳ Ｐゴシック" pitchFamily="34" charset="-128"/>
                </a:endParaRPr>
              </a:p>
            </p:txBody>
          </p:sp>
        </p:grpSp>
      </p:grpSp>
      <p:sp>
        <p:nvSpPr>
          <p:cNvPr id="48" name="TextBox 47"/>
          <p:cNvSpPr txBox="1"/>
          <p:nvPr/>
        </p:nvSpPr>
        <p:spPr>
          <a:xfrm>
            <a:off x="436334" y="109088"/>
            <a:ext cx="709893" cy="24562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bg1"/>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a:ln>
                  <a:noFill/>
                </a:ln>
                <a:solidFill>
                  <a:srgbClr val="3C3C3B">
                    <a:lumMod val="50000"/>
                  </a:srgbClr>
                </a:solidFill>
                <a:effectLst/>
                <a:uLnTx/>
                <a:uFillTx/>
                <a:latin typeface="Century Gothic"/>
              </a:rPr>
              <a:t>Sources</a:t>
            </a:r>
          </a:p>
        </p:txBody>
      </p:sp>
      <p:grpSp>
        <p:nvGrpSpPr>
          <p:cNvPr id="49" name="Group 48"/>
          <p:cNvGrpSpPr/>
          <p:nvPr/>
        </p:nvGrpSpPr>
        <p:grpSpPr>
          <a:xfrm>
            <a:off x="441793" y="329184"/>
            <a:ext cx="698975" cy="4358704"/>
            <a:chOff x="441793" y="339986"/>
            <a:chExt cx="698975" cy="4358704"/>
          </a:xfrm>
        </p:grpSpPr>
        <p:sp>
          <p:nvSpPr>
            <p:cNvPr id="50" name="Rectangle 49"/>
            <p:cNvSpPr/>
            <p:nvPr/>
          </p:nvSpPr>
          <p:spPr>
            <a:xfrm>
              <a:off x="458393" y="382694"/>
              <a:ext cx="665775" cy="4315996"/>
            </a:xfrm>
            <a:prstGeom prst="rect">
              <a:avLst/>
            </a:prstGeom>
            <a:solidFill>
              <a:schemeClr val="bg1">
                <a:lumMod val="65000"/>
              </a:schemeClr>
            </a:solidFill>
            <a:ln w="25400" cap="flat" cmpd="sng" algn="ctr">
              <a:noFill/>
              <a:prstDash val="solid"/>
            </a:ln>
            <a:effectLst/>
          </p:spPr>
          <p:txBody>
            <a:bodyPr lIns="68562" tIns="34281" rIns="68562" bIns="34281" rtlCol="0" anchor="ctr"/>
            <a:lstStyle/>
            <a:p>
              <a:pPr marL="0" marR="0" lvl="0" indent="0" algn="ctr" defTabSz="685584" eaLnBrk="0" fontAlgn="base" latinLnBrk="0" hangingPunct="0">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p:txBody>
        </p:sp>
        <p:sp>
          <p:nvSpPr>
            <p:cNvPr id="51" name="TextBox 50"/>
            <p:cNvSpPr txBox="1"/>
            <p:nvPr/>
          </p:nvSpPr>
          <p:spPr>
            <a:xfrm>
              <a:off x="519903" y="4418452"/>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erp</a:t>
              </a:r>
            </a:p>
          </p:txBody>
        </p:sp>
        <p:sp>
          <p:nvSpPr>
            <p:cNvPr id="52" name="TextBox 51"/>
            <p:cNvSpPr txBox="1"/>
            <p:nvPr/>
          </p:nvSpPr>
          <p:spPr>
            <a:xfrm>
              <a:off x="519903" y="3973834"/>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scm</a:t>
              </a:r>
            </a:p>
          </p:txBody>
        </p:sp>
        <p:sp>
          <p:nvSpPr>
            <p:cNvPr id="53" name="TextBox 52"/>
            <p:cNvSpPr txBox="1"/>
            <p:nvPr/>
          </p:nvSpPr>
          <p:spPr>
            <a:xfrm>
              <a:off x="519903" y="352544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all" spc="0" normalizeH="0" baseline="0" noProof="0" dirty="0">
                  <a:ln>
                    <a:noFill/>
                  </a:ln>
                  <a:solidFill>
                    <a:srgbClr val="FFFFFF"/>
                  </a:solidFill>
                  <a:effectLst/>
                  <a:uLnTx/>
                  <a:uFillTx/>
                  <a:ea typeface="ＭＳ Ｐゴシック" pitchFamily="34" charset="-128"/>
                  <a:cs typeface="Arial" pitchFamily="34" charset="0"/>
                </a:rPr>
                <a:t>crm</a:t>
              </a:r>
            </a:p>
          </p:txBody>
        </p:sp>
        <p:sp>
          <p:nvSpPr>
            <p:cNvPr id="54" name="TextBox 53"/>
            <p:cNvSpPr txBox="1"/>
            <p:nvPr/>
          </p:nvSpPr>
          <p:spPr>
            <a:xfrm>
              <a:off x="489980" y="1386272"/>
              <a:ext cx="602601"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smtClean="0">
                  <a:ln>
                    <a:noFill/>
                  </a:ln>
                  <a:solidFill>
                    <a:srgbClr val="FFFFFF"/>
                  </a:solidFill>
                  <a:effectLst/>
                  <a:uLnTx/>
                  <a:uFillTx/>
                  <a:ea typeface="ＭＳ Ｐゴシック" pitchFamily="34" charset="-128"/>
                  <a:cs typeface="Arial" pitchFamily="34" charset="0"/>
                </a:rPr>
                <a:t>Sensors</a:t>
              </a:r>
              <a:endPar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endParaRPr>
            </a:p>
          </p:txBody>
        </p:sp>
        <p:sp>
          <p:nvSpPr>
            <p:cNvPr id="55" name="TextBox 54"/>
            <p:cNvSpPr txBox="1"/>
            <p:nvPr/>
          </p:nvSpPr>
          <p:spPr>
            <a:xfrm>
              <a:off x="506519" y="710387"/>
              <a:ext cx="569523"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Audio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and Video</a:t>
              </a:r>
            </a:p>
          </p:txBody>
        </p:sp>
        <p:sp>
          <p:nvSpPr>
            <p:cNvPr id="56" name="TextBox 55"/>
            <p:cNvSpPr txBox="1"/>
            <p:nvPr/>
          </p:nvSpPr>
          <p:spPr>
            <a:xfrm>
              <a:off x="441793" y="2928069"/>
              <a:ext cx="698975" cy="337633"/>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Machine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Logs</a:t>
              </a:r>
            </a:p>
          </p:txBody>
        </p:sp>
        <p:sp>
          <p:nvSpPr>
            <p:cNvPr id="57" name="TextBox 56"/>
            <p:cNvSpPr txBox="1"/>
            <p:nvPr/>
          </p:nvSpPr>
          <p:spPr>
            <a:xfrm>
              <a:off x="519903" y="1832971"/>
              <a:ext cx="542755" cy="219462"/>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Text</a:t>
              </a:r>
            </a:p>
          </p:txBody>
        </p:sp>
        <p:sp>
          <p:nvSpPr>
            <p:cNvPr id="58" name="TextBox 57"/>
            <p:cNvSpPr txBox="1"/>
            <p:nvPr/>
          </p:nvSpPr>
          <p:spPr>
            <a:xfrm>
              <a:off x="523429" y="2269493"/>
              <a:ext cx="535702" cy="455804"/>
            </a:xfrm>
            <a:prstGeom prst="rect">
              <a:avLst/>
            </a:prstGeom>
            <a:noFill/>
          </p:spPr>
          <p:txBody>
            <a:bodyPr wrap="square" rtlCol="0">
              <a:spAutoFit/>
            </a:bodyPr>
            <a:lstStyle/>
            <a:p>
              <a:pPr marL="0" marR="0" lvl="0" indent="0" algn="ctr" defTabSz="685584" eaLnBrk="0" fontAlgn="base" latinLnBrk="0" hangingPunct="0">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Web and </a:t>
              </a:r>
              <a:b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br>
              <a:r>
                <a:rPr kumimoji="0" lang="en-US" sz="700" b="1" i="0" u="none" strike="noStrike" kern="0" cap="none" spc="0" normalizeH="0" baseline="0" noProof="0" dirty="0">
                  <a:ln>
                    <a:noFill/>
                  </a:ln>
                  <a:solidFill>
                    <a:srgbClr val="FFFFFF"/>
                  </a:solidFill>
                  <a:effectLst/>
                  <a:uLnTx/>
                  <a:uFillTx/>
                  <a:ea typeface="ＭＳ Ｐゴシック" pitchFamily="34" charset="-128"/>
                  <a:cs typeface="Arial" pitchFamily="34" charset="0"/>
                </a:rPr>
                <a:t>Social</a:t>
              </a:r>
            </a:p>
          </p:txBody>
        </p:sp>
        <p:sp>
          <p:nvSpPr>
            <p:cNvPr id="59" name="Isosceles Triangle 421"/>
            <p:cNvSpPr/>
            <p:nvPr/>
          </p:nvSpPr>
          <p:spPr>
            <a:xfrm>
              <a:off x="708304" y="339986"/>
              <a:ext cx="165952" cy="54053"/>
            </a:xfrm>
            <a:prstGeom prst="triangle">
              <a:avLst/>
            </a:prstGeom>
            <a:solidFill>
              <a:schemeClr val="bg1">
                <a:lumMod val="65000"/>
              </a:schemeClr>
            </a:solidFill>
            <a:ln w="25400" cap="flat" cmpd="sng" algn="ctr">
              <a:noFill/>
              <a:prstDash val="solid"/>
            </a:ln>
            <a:effectLst/>
          </p:spPr>
          <p:txBody>
            <a:bodyPr lIns="68562" tIns="34281" rIns="68562" bIns="34281" rtlCol="0" anchor="ctr"/>
            <a:lstStyle/>
            <a:p>
              <a:pPr algn="ctr" defTabSz="685584" eaLnBrk="0" fontAlgn="base" hangingPunct="0">
                <a:spcBef>
                  <a:spcPct val="0"/>
                </a:spcBef>
                <a:spcAft>
                  <a:spcPct val="0"/>
                </a:spcAft>
              </a:pPr>
              <a:endParaRPr lang="en-US" sz="600" b="1" kern="0" dirty="0">
                <a:solidFill>
                  <a:srgbClr val="FFFFFF"/>
                </a:solidFill>
                <a:latin typeface="Arial" pitchFamily="34" charset="0"/>
                <a:ea typeface="ＭＳ Ｐゴシック" pitchFamily="34" charset="-128"/>
                <a:cs typeface="Arial" pitchFamily="34" charset="0"/>
              </a:endParaRPr>
            </a:p>
          </p:txBody>
        </p:sp>
        <p:pic>
          <p:nvPicPr>
            <p:cNvPr id="60" name="Picture 59"/>
            <p:cNvPicPr>
              <a:picLocks noChangeAspect="1"/>
            </p:cNvPicPr>
            <p:nvPr/>
          </p:nvPicPr>
          <p:blipFill>
            <a:blip r:embed="rId3"/>
            <a:stretch>
              <a:fillRect/>
            </a:stretch>
          </p:blipFill>
          <p:spPr>
            <a:xfrm>
              <a:off x="698150" y="1647045"/>
              <a:ext cx="186261" cy="186245"/>
            </a:xfrm>
            <a:prstGeom prst="rect">
              <a:avLst/>
            </a:prstGeom>
          </p:spPr>
        </p:pic>
        <p:pic>
          <p:nvPicPr>
            <p:cNvPr id="61" name="Picture 60"/>
            <p:cNvPicPr>
              <a:picLocks noChangeAspect="1"/>
            </p:cNvPicPr>
            <p:nvPr/>
          </p:nvPicPr>
          <p:blipFill>
            <a:blip r:embed="rId4"/>
            <a:stretch>
              <a:fillRect/>
            </a:stretch>
          </p:blipFill>
          <p:spPr>
            <a:xfrm>
              <a:off x="693408" y="2073189"/>
              <a:ext cx="195745" cy="195730"/>
            </a:xfrm>
            <a:prstGeom prst="rect">
              <a:avLst/>
            </a:prstGeom>
          </p:spPr>
        </p:pic>
        <p:pic>
          <p:nvPicPr>
            <p:cNvPr id="62" name="Picture 61"/>
            <p:cNvPicPr>
              <a:picLocks noChangeAspect="1"/>
            </p:cNvPicPr>
            <p:nvPr/>
          </p:nvPicPr>
          <p:blipFill>
            <a:blip r:embed="rId5"/>
            <a:stretch>
              <a:fillRect/>
            </a:stretch>
          </p:blipFill>
          <p:spPr>
            <a:xfrm>
              <a:off x="693408" y="2735605"/>
              <a:ext cx="195745" cy="195730"/>
            </a:xfrm>
            <a:prstGeom prst="rect">
              <a:avLst/>
            </a:prstGeom>
          </p:spPr>
        </p:pic>
        <p:pic>
          <p:nvPicPr>
            <p:cNvPr id="63" name="Picture 62"/>
            <p:cNvPicPr>
              <a:picLocks noChangeAspect="1"/>
            </p:cNvPicPr>
            <p:nvPr/>
          </p:nvPicPr>
          <p:blipFill>
            <a:blip r:embed="rId6"/>
            <a:stretch>
              <a:fillRect/>
            </a:stretch>
          </p:blipFill>
          <p:spPr>
            <a:xfrm>
              <a:off x="679042" y="3300307"/>
              <a:ext cx="224476" cy="224459"/>
            </a:xfrm>
            <a:prstGeom prst="rect">
              <a:avLst/>
            </a:prstGeom>
          </p:spPr>
        </p:pic>
        <p:pic>
          <p:nvPicPr>
            <p:cNvPr id="64" name="Picture 63"/>
            <p:cNvPicPr>
              <a:picLocks noChangeAspect="1"/>
            </p:cNvPicPr>
            <p:nvPr/>
          </p:nvPicPr>
          <p:blipFill>
            <a:blip r:embed="rId7"/>
            <a:stretch>
              <a:fillRect/>
            </a:stretch>
          </p:blipFill>
          <p:spPr>
            <a:xfrm>
              <a:off x="693408" y="3780361"/>
              <a:ext cx="195745" cy="195730"/>
            </a:xfrm>
            <a:prstGeom prst="rect">
              <a:avLst/>
            </a:prstGeom>
          </p:spPr>
        </p:pic>
        <p:pic>
          <p:nvPicPr>
            <p:cNvPr id="65" name="Picture 64"/>
            <p:cNvPicPr>
              <a:picLocks noChangeAspect="1"/>
            </p:cNvPicPr>
            <p:nvPr/>
          </p:nvPicPr>
          <p:blipFill>
            <a:blip r:embed="rId8"/>
            <a:stretch>
              <a:fillRect/>
            </a:stretch>
          </p:blipFill>
          <p:spPr>
            <a:xfrm>
              <a:off x="693408" y="4224493"/>
              <a:ext cx="195745" cy="195730"/>
            </a:xfrm>
            <a:prstGeom prst="rect">
              <a:avLst/>
            </a:prstGeom>
          </p:spPr>
        </p:pic>
        <p:sp>
          <p:nvSpPr>
            <p:cNvPr id="66" name="Freeform 11"/>
            <p:cNvSpPr>
              <a:spLocks noChangeAspect="1" noEditPoints="1"/>
            </p:cNvSpPr>
            <p:nvPr/>
          </p:nvSpPr>
          <p:spPr bwMode="auto">
            <a:xfrm>
              <a:off x="700278" y="499465"/>
              <a:ext cx="182004" cy="209065"/>
            </a:xfrm>
            <a:custGeom>
              <a:avLst/>
              <a:gdLst>
                <a:gd name="T0" fmla="*/ 252 w 371"/>
                <a:gd name="T1" fmla="*/ 146 h 478"/>
                <a:gd name="T2" fmla="*/ 371 w 371"/>
                <a:gd name="T3" fmla="*/ 146 h 478"/>
                <a:gd name="T4" fmla="*/ 371 w 371"/>
                <a:gd name="T5" fmla="*/ 452 h 478"/>
                <a:gd name="T6" fmla="*/ 345 w 371"/>
                <a:gd name="T7" fmla="*/ 478 h 478"/>
                <a:gd name="T8" fmla="*/ 26 w 371"/>
                <a:gd name="T9" fmla="*/ 478 h 478"/>
                <a:gd name="T10" fmla="*/ 0 w 371"/>
                <a:gd name="T11" fmla="*/ 452 h 478"/>
                <a:gd name="T12" fmla="*/ 0 w 371"/>
                <a:gd name="T13" fmla="*/ 27 h 478"/>
                <a:gd name="T14" fmla="*/ 26 w 371"/>
                <a:gd name="T15" fmla="*/ 0 h 478"/>
                <a:gd name="T16" fmla="*/ 225 w 371"/>
                <a:gd name="T17" fmla="*/ 0 h 478"/>
                <a:gd name="T18" fmla="*/ 225 w 371"/>
                <a:gd name="T19" fmla="*/ 120 h 478"/>
                <a:gd name="T20" fmla="*/ 252 w 371"/>
                <a:gd name="T21" fmla="*/ 146 h 478"/>
                <a:gd name="T22" fmla="*/ 278 w 371"/>
                <a:gd name="T23" fmla="*/ 120 h 478"/>
                <a:gd name="T24" fmla="*/ 371 w 371"/>
                <a:gd name="T25" fmla="*/ 120 h 478"/>
                <a:gd name="T26" fmla="*/ 252 w 371"/>
                <a:gd name="T27" fmla="*/ 0 h 478"/>
                <a:gd name="T28" fmla="*/ 252 w 371"/>
                <a:gd name="T29" fmla="*/ 93 h 478"/>
                <a:gd name="T30" fmla="*/ 278 w 371"/>
                <a:gd name="T31" fmla="*/ 120 h 478"/>
                <a:gd name="T32" fmla="*/ 279 w 371"/>
                <a:gd name="T33" fmla="*/ 364 h 478"/>
                <a:gd name="T34" fmla="*/ 279 w 371"/>
                <a:gd name="T35" fmla="*/ 362 h 478"/>
                <a:gd name="T36" fmla="*/ 279 w 371"/>
                <a:gd name="T37" fmla="*/ 360 h 478"/>
                <a:gd name="T38" fmla="*/ 279 w 371"/>
                <a:gd name="T39" fmla="*/ 359 h 478"/>
                <a:gd name="T40" fmla="*/ 279 w 371"/>
                <a:gd name="T41" fmla="*/ 358 h 478"/>
                <a:gd name="T42" fmla="*/ 279 w 371"/>
                <a:gd name="T43" fmla="*/ 191 h 478"/>
                <a:gd name="T44" fmla="*/ 264 w 371"/>
                <a:gd name="T45" fmla="*/ 180 h 478"/>
                <a:gd name="T46" fmla="*/ 129 w 371"/>
                <a:gd name="T47" fmla="*/ 218 h 478"/>
                <a:gd name="T48" fmla="*/ 114 w 371"/>
                <a:gd name="T49" fmla="*/ 236 h 478"/>
                <a:gd name="T50" fmla="*/ 114 w 371"/>
                <a:gd name="T51" fmla="*/ 335 h 478"/>
                <a:gd name="T52" fmla="*/ 99 w 371"/>
                <a:gd name="T53" fmla="*/ 332 h 478"/>
                <a:gd name="T54" fmla="*/ 54 w 371"/>
                <a:gd name="T55" fmla="*/ 377 h 478"/>
                <a:gd name="T56" fmla="*/ 99 w 371"/>
                <a:gd name="T57" fmla="*/ 422 h 478"/>
                <a:gd name="T58" fmla="*/ 143 w 371"/>
                <a:gd name="T59" fmla="*/ 377 h 478"/>
                <a:gd name="T60" fmla="*/ 143 w 371"/>
                <a:gd name="T61" fmla="*/ 372 h 478"/>
                <a:gd name="T62" fmla="*/ 143 w 371"/>
                <a:gd name="T63" fmla="*/ 286 h 478"/>
                <a:gd name="T64" fmla="*/ 250 w 371"/>
                <a:gd name="T65" fmla="*/ 256 h 478"/>
                <a:gd name="T66" fmla="*/ 250 w 371"/>
                <a:gd name="T67" fmla="*/ 317 h 478"/>
                <a:gd name="T68" fmla="*/ 235 w 371"/>
                <a:gd name="T69" fmla="*/ 315 h 478"/>
                <a:gd name="T70" fmla="*/ 190 w 371"/>
                <a:gd name="T71" fmla="*/ 359 h 478"/>
                <a:gd name="T72" fmla="*/ 235 w 371"/>
                <a:gd name="T73" fmla="*/ 404 h 478"/>
                <a:gd name="T74" fmla="*/ 279 w 371"/>
                <a:gd name="T75" fmla="*/ 365 h 478"/>
                <a:gd name="T76" fmla="*/ 279 w 371"/>
                <a:gd name="T77" fmla="*/ 364 h 478"/>
                <a:gd name="T78" fmla="*/ 279 w 371"/>
                <a:gd name="T79" fmla="*/ 36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 h="478">
                  <a:moveTo>
                    <a:pt x="252" y="146"/>
                  </a:moveTo>
                  <a:cubicBezTo>
                    <a:pt x="371" y="146"/>
                    <a:pt x="371" y="146"/>
                    <a:pt x="371" y="146"/>
                  </a:cubicBezTo>
                  <a:cubicBezTo>
                    <a:pt x="371" y="452"/>
                    <a:pt x="371" y="452"/>
                    <a:pt x="371" y="452"/>
                  </a:cubicBezTo>
                  <a:cubicBezTo>
                    <a:pt x="371" y="466"/>
                    <a:pt x="359" y="478"/>
                    <a:pt x="345" y="478"/>
                  </a:cubicBezTo>
                  <a:cubicBezTo>
                    <a:pt x="26" y="478"/>
                    <a:pt x="26" y="478"/>
                    <a:pt x="26" y="478"/>
                  </a:cubicBezTo>
                  <a:cubicBezTo>
                    <a:pt x="11" y="478"/>
                    <a:pt x="0" y="466"/>
                    <a:pt x="0" y="452"/>
                  </a:cubicBezTo>
                  <a:cubicBezTo>
                    <a:pt x="0" y="27"/>
                    <a:pt x="0" y="27"/>
                    <a:pt x="0" y="27"/>
                  </a:cubicBezTo>
                  <a:cubicBezTo>
                    <a:pt x="0" y="12"/>
                    <a:pt x="11" y="0"/>
                    <a:pt x="26" y="0"/>
                  </a:cubicBezTo>
                  <a:cubicBezTo>
                    <a:pt x="225" y="0"/>
                    <a:pt x="225" y="0"/>
                    <a:pt x="225" y="0"/>
                  </a:cubicBezTo>
                  <a:cubicBezTo>
                    <a:pt x="225" y="120"/>
                    <a:pt x="225" y="120"/>
                    <a:pt x="225" y="120"/>
                  </a:cubicBezTo>
                  <a:cubicBezTo>
                    <a:pt x="225" y="135"/>
                    <a:pt x="237" y="146"/>
                    <a:pt x="252" y="146"/>
                  </a:cubicBezTo>
                  <a:close/>
                  <a:moveTo>
                    <a:pt x="278" y="120"/>
                  </a:moveTo>
                  <a:cubicBezTo>
                    <a:pt x="371" y="120"/>
                    <a:pt x="371" y="120"/>
                    <a:pt x="371" y="120"/>
                  </a:cubicBezTo>
                  <a:cubicBezTo>
                    <a:pt x="252" y="0"/>
                    <a:pt x="252" y="0"/>
                    <a:pt x="252" y="0"/>
                  </a:cubicBezTo>
                  <a:cubicBezTo>
                    <a:pt x="252" y="93"/>
                    <a:pt x="252" y="93"/>
                    <a:pt x="252" y="93"/>
                  </a:cubicBezTo>
                  <a:cubicBezTo>
                    <a:pt x="252" y="108"/>
                    <a:pt x="264" y="120"/>
                    <a:pt x="278" y="120"/>
                  </a:cubicBezTo>
                  <a:close/>
                  <a:moveTo>
                    <a:pt x="279" y="364"/>
                  </a:moveTo>
                  <a:cubicBezTo>
                    <a:pt x="279" y="363"/>
                    <a:pt x="279" y="363"/>
                    <a:pt x="279" y="362"/>
                  </a:cubicBezTo>
                  <a:cubicBezTo>
                    <a:pt x="279" y="360"/>
                    <a:pt x="279" y="360"/>
                    <a:pt x="279" y="360"/>
                  </a:cubicBezTo>
                  <a:cubicBezTo>
                    <a:pt x="279" y="360"/>
                    <a:pt x="279" y="360"/>
                    <a:pt x="279" y="359"/>
                  </a:cubicBezTo>
                  <a:cubicBezTo>
                    <a:pt x="279" y="359"/>
                    <a:pt x="279" y="358"/>
                    <a:pt x="279" y="358"/>
                  </a:cubicBezTo>
                  <a:cubicBezTo>
                    <a:pt x="279" y="191"/>
                    <a:pt x="279" y="191"/>
                    <a:pt x="279" y="191"/>
                  </a:cubicBezTo>
                  <a:cubicBezTo>
                    <a:pt x="279" y="183"/>
                    <a:pt x="273" y="178"/>
                    <a:pt x="264" y="180"/>
                  </a:cubicBezTo>
                  <a:cubicBezTo>
                    <a:pt x="129" y="218"/>
                    <a:pt x="129" y="218"/>
                    <a:pt x="129" y="218"/>
                  </a:cubicBezTo>
                  <a:cubicBezTo>
                    <a:pt x="121" y="220"/>
                    <a:pt x="114" y="228"/>
                    <a:pt x="114" y="236"/>
                  </a:cubicBezTo>
                  <a:cubicBezTo>
                    <a:pt x="114" y="335"/>
                    <a:pt x="114" y="335"/>
                    <a:pt x="114" y="335"/>
                  </a:cubicBezTo>
                  <a:cubicBezTo>
                    <a:pt x="109" y="333"/>
                    <a:pt x="104" y="332"/>
                    <a:pt x="99" y="332"/>
                  </a:cubicBezTo>
                  <a:cubicBezTo>
                    <a:pt x="74" y="332"/>
                    <a:pt x="54" y="352"/>
                    <a:pt x="54" y="377"/>
                  </a:cubicBezTo>
                  <a:cubicBezTo>
                    <a:pt x="54" y="402"/>
                    <a:pt x="74" y="422"/>
                    <a:pt x="99" y="422"/>
                  </a:cubicBezTo>
                  <a:cubicBezTo>
                    <a:pt x="123" y="422"/>
                    <a:pt x="143" y="402"/>
                    <a:pt x="143" y="377"/>
                  </a:cubicBezTo>
                  <a:cubicBezTo>
                    <a:pt x="143" y="375"/>
                    <a:pt x="143" y="374"/>
                    <a:pt x="143" y="372"/>
                  </a:cubicBezTo>
                  <a:cubicBezTo>
                    <a:pt x="143" y="286"/>
                    <a:pt x="143" y="286"/>
                    <a:pt x="143" y="286"/>
                  </a:cubicBezTo>
                  <a:cubicBezTo>
                    <a:pt x="250" y="256"/>
                    <a:pt x="250" y="256"/>
                    <a:pt x="250" y="256"/>
                  </a:cubicBezTo>
                  <a:cubicBezTo>
                    <a:pt x="250" y="317"/>
                    <a:pt x="250" y="317"/>
                    <a:pt x="250" y="317"/>
                  </a:cubicBezTo>
                  <a:cubicBezTo>
                    <a:pt x="245" y="316"/>
                    <a:pt x="240" y="315"/>
                    <a:pt x="235" y="315"/>
                  </a:cubicBezTo>
                  <a:cubicBezTo>
                    <a:pt x="210" y="315"/>
                    <a:pt x="190" y="335"/>
                    <a:pt x="190" y="359"/>
                  </a:cubicBezTo>
                  <a:cubicBezTo>
                    <a:pt x="190" y="384"/>
                    <a:pt x="210" y="404"/>
                    <a:pt x="235" y="404"/>
                  </a:cubicBezTo>
                  <a:cubicBezTo>
                    <a:pt x="257" y="404"/>
                    <a:pt x="276" y="387"/>
                    <a:pt x="279" y="365"/>
                  </a:cubicBezTo>
                  <a:cubicBezTo>
                    <a:pt x="279" y="365"/>
                    <a:pt x="279" y="364"/>
                    <a:pt x="279" y="364"/>
                  </a:cubicBezTo>
                  <a:cubicBezTo>
                    <a:pt x="279" y="364"/>
                    <a:pt x="279" y="364"/>
                    <a:pt x="279" y="364"/>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67" name="Group 66"/>
            <p:cNvGrpSpPr>
              <a:grpSpLocks noChangeAspect="1"/>
            </p:cNvGrpSpPr>
            <p:nvPr/>
          </p:nvGrpSpPr>
          <p:grpSpPr>
            <a:xfrm>
              <a:off x="645647" y="1221143"/>
              <a:ext cx="291266" cy="155588"/>
              <a:chOff x="7762780" y="1874167"/>
              <a:chExt cx="909301" cy="495228"/>
            </a:xfrm>
            <a:solidFill>
              <a:sysClr val="window" lastClr="FFFFFF">
                <a:lumMod val="95000"/>
              </a:sysClr>
            </a:solidFill>
          </p:grpSpPr>
          <p:sp>
            <p:nvSpPr>
              <p:cNvPr id="68" name="Freeform 192"/>
              <p:cNvSpPr>
                <a:spLocks/>
              </p:cNvSpPr>
              <p:nvPr/>
            </p:nvSpPr>
            <p:spPr bwMode="auto">
              <a:xfrm rot="2739330">
                <a:off x="8183131" y="18804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69" name="Freeform 193"/>
              <p:cNvSpPr>
                <a:spLocks/>
              </p:cNvSpPr>
              <p:nvPr/>
            </p:nvSpPr>
            <p:spPr bwMode="auto">
              <a:xfrm rot="2739330">
                <a:off x="8154657" y="19480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0" name="Oval 194"/>
              <p:cNvSpPr>
                <a:spLocks noChangeArrowheads="1"/>
              </p:cNvSpPr>
              <p:nvPr/>
            </p:nvSpPr>
            <p:spPr bwMode="auto">
              <a:xfrm rot="2739330">
                <a:off x="8119998" y="2030428"/>
                <a:ext cx="184051" cy="18405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nvGrpSpPr>
              <p:cNvPr id="71" name="Group 70"/>
              <p:cNvGrpSpPr/>
              <p:nvPr/>
            </p:nvGrpSpPr>
            <p:grpSpPr>
              <a:xfrm rot="10800000">
                <a:off x="7762780" y="1874167"/>
                <a:ext cx="517423" cy="488950"/>
                <a:chOff x="8307058" y="2032845"/>
                <a:chExt cx="517423" cy="488950"/>
              </a:xfrm>
              <a:grpFill/>
            </p:grpSpPr>
            <p:sp>
              <p:nvSpPr>
                <p:cNvPr id="72" name="Freeform 192"/>
                <p:cNvSpPr>
                  <a:spLocks/>
                </p:cNvSpPr>
                <p:nvPr/>
              </p:nvSpPr>
              <p:spPr bwMode="auto">
                <a:xfrm rot="2739330">
                  <a:off x="8335531" y="2032845"/>
                  <a:ext cx="488950" cy="488950"/>
                </a:xfrm>
                <a:custGeom>
                  <a:avLst/>
                  <a:gdLst>
                    <a:gd name="T0" fmla="*/ 243 w 298"/>
                    <a:gd name="T1" fmla="*/ 271 h 298"/>
                    <a:gd name="T2" fmla="*/ 180 w 298"/>
                    <a:gd name="T3" fmla="*/ 118 h 298"/>
                    <a:gd name="T4" fmla="*/ 27 w 298"/>
                    <a:gd name="T5" fmla="*/ 55 h 298"/>
                    <a:gd name="T6" fmla="*/ 0 w 298"/>
                    <a:gd name="T7" fmla="*/ 28 h 298"/>
                    <a:gd name="T8" fmla="*/ 27 w 298"/>
                    <a:gd name="T9" fmla="*/ 0 h 298"/>
                    <a:gd name="T10" fmla="*/ 298 w 298"/>
                    <a:gd name="T11" fmla="*/ 271 h 298"/>
                    <a:gd name="T12" fmla="*/ 270 w 298"/>
                    <a:gd name="T13" fmla="*/ 298 h 298"/>
                    <a:gd name="T14" fmla="*/ 243 w 298"/>
                    <a:gd name="T15" fmla="*/ 271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8">
                      <a:moveTo>
                        <a:pt x="243" y="271"/>
                      </a:moveTo>
                      <a:cubicBezTo>
                        <a:pt x="243" y="211"/>
                        <a:pt x="219" y="157"/>
                        <a:pt x="180" y="118"/>
                      </a:cubicBezTo>
                      <a:cubicBezTo>
                        <a:pt x="141" y="79"/>
                        <a:pt x="87" y="55"/>
                        <a:pt x="27" y="55"/>
                      </a:cubicBezTo>
                      <a:cubicBezTo>
                        <a:pt x="12" y="55"/>
                        <a:pt x="0" y="43"/>
                        <a:pt x="0" y="28"/>
                      </a:cubicBezTo>
                      <a:cubicBezTo>
                        <a:pt x="0" y="13"/>
                        <a:pt x="12" y="0"/>
                        <a:pt x="27" y="0"/>
                      </a:cubicBezTo>
                      <a:cubicBezTo>
                        <a:pt x="177" y="0"/>
                        <a:pt x="298" y="121"/>
                        <a:pt x="298" y="271"/>
                      </a:cubicBezTo>
                      <a:cubicBezTo>
                        <a:pt x="298" y="286"/>
                        <a:pt x="286" y="298"/>
                        <a:pt x="270" y="298"/>
                      </a:cubicBezTo>
                      <a:cubicBezTo>
                        <a:pt x="255" y="298"/>
                        <a:pt x="243" y="286"/>
                        <a:pt x="243" y="27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sp>
              <p:nvSpPr>
                <p:cNvPr id="73" name="Freeform 193"/>
                <p:cNvSpPr>
                  <a:spLocks/>
                </p:cNvSpPr>
                <p:nvPr/>
              </p:nvSpPr>
              <p:spPr bwMode="auto">
                <a:xfrm rot="2739330">
                  <a:off x="8307057" y="2100491"/>
                  <a:ext cx="351433" cy="351432"/>
                </a:xfrm>
                <a:custGeom>
                  <a:avLst/>
                  <a:gdLst>
                    <a:gd name="T0" fmla="*/ 159 w 214"/>
                    <a:gd name="T1" fmla="*/ 187 h 214"/>
                    <a:gd name="T2" fmla="*/ 27 w 214"/>
                    <a:gd name="T3" fmla="*/ 55 h 214"/>
                    <a:gd name="T4" fmla="*/ 0 w 214"/>
                    <a:gd name="T5" fmla="*/ 28 h 214"/>
                    <a:gd name="T6" fmla="*/ 27 w 214"/>
                    <a:gd name="T7" fmla="*/ 0 h 214"/>
                    <a:gd name="T8" fmla="*/ 214 w 214"/>
                    <a:gd name="T9" fmla="*/ 187 h 214"/>
                    <a:gd name="T10" fmla="*/ 186 w 214"/>
                    <a:gd name="T11" fmla="*/ 214 h 214"/>
                    <a:gd name="T12" fmla="*/ 159 w 214"/>
                    <a:gd name="T13" fmla="*/ 187 h 214"/>
                  </a:gdLst>
                  <a:ahLst/>
                  <a:cxnLst>
                    <a:cxn ang="0">
                      <a:pos x="T0" y="T1"/>
                    </a:cxn>
                    <a:cxn ang="0">
                      <a:pos x="T2" y="T3"/>
                    </a:cxn>
                    <a:cxn ang="0">
                      <a:pos x="T4" y="T5"/>
                    </a:cxn>
                    <a:cxn ang="0">
                      <a:pos x="T6" y="T7"/>
                    </a:cxn>
                    <a:cxn ang="0">
                      <a:pos x="T8" y="T9"/>
                    </a:cxn>
                    <a:cxn ang="0">
                      <a:pos x="T10" y="T11"/>
                    </a:cxn>
                    <a:cxn ang="0">
                      <a:pos x="T12" y="T13"/>
                    </a:cxn>
                  </a:cxnLst>
                  <a:rect l="0" t="0" r="r" b="b"/>
                  <a:pathLst>
                    <a:path w="214" h="214">
                      <a:moveTo>
                        <a:pt x="159" y="187"/>
                      </a:moveTo>
                      <a:cubicBezTo>
                        <a:pt x="159" y="114"/>
                        <a:pt x="100" y="55"/>
                        <a:pt x="27" y="55"/>
                      </a:cubicBezTo>
                      <a:cubicBezTo>
                        <a:pt x="12" y="55"/>
                        <a:pt x="0" y="43"/>
                        <a:pt x="0" y="28"/>
                      </a:cubicBezTo>
                      <a:cubicBezTo>
                        <a:pt x="0" y="13"/>
                        <a:pt x="12" y="0"/>
                        <a:pt x="27" y="0"/>
                      </a:cubicBezTo>
                      <a:cubicBezTo>
                        <a:pt x="130" y="0"/>
                        <a:pt x="214" y="84"/>
                        <a:pt x="214" y="187"/>
                      </a:cubicBezTo>
                      <a:cubicBezTo>
                        <a:pt x="214" y="202"/>
                        <a:pt x="201" y="214"/>
                        <a:pt x="186" y="214"/>
                      </a:cubicBezTo>
                      <a:cubicBezTo>
                        <a:pt x="171" y="214"/>
                        <a:pt x="159" y="202"/>
                        <a:pt x="159" y="1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3C3C3B"/>
                    </a:solidFill>
                    <a:effectLst/>
                    <a:uLnTx/>
                    <a:uFillTx/>
                  </a:endParaRPr>
                </a:p>
              </p:txBody>
            </p:sp>
          </p:grpSp>
        </p:grpSp>
      </p:grpSp>
      <p:sp>
        <p:nvSpPr>
          <p:cNvPr id="74" name="Rectangle 73"/>
          <p:cNvSpPr/>
          <p:nvPr/>
        </p:nvSpPr>
        <p:spPr>
          <a:xfrm>
            <a:off x="1559917" y="4438131"/>
            <a:ext cx="1259455" cy="223907"/>
          </a:xfrm>
          <a:prstGeom prst="rect">
            <a:avLst/>
          </a:prstGeom>
          <a:noFill/>
        </p:spPr>
        <p:txBody>
          <a:bodyPr wrap="square" rtlCol="0">
            <a:spAutoFit/>
          </a:bodyPr>
          <a:lstStyle/>
          <a:p>
            <a:pPr algn="ctr" defTabSz="685783" eaLnBrk="0" fontAlgn="base" hangingPunct="0">
              <a:lnSpc>
                <a:spcPct val="95000"/>
              </a:lnSpc>
              <a:spcBef>
                <a:spcPts val="300"/>
              </a:spcBef>
              <a:spcAft>
                <a:spcPct val="0"/>
              </a:spcAft>
              <a:defRPr/>
            </a:pPr>
            <a:r>
              <a:rPr lang="en-US" sz="900" kern="0" dirty="0">
                <a:solidFill>
                  <a:schemeClr val="bg1"/>
                </a:solidFill>
              </a:rPr>
              <a:t>Metadata</a:t>
            </a:r>
          </a:p>
        </p:txBody>
      </p:sp>
      <p:grpSp>
        <p:nvGrpSpPr>
          <p:cNvPr id="75" name="Group 74"/>
          <p:cNvGrpSpPr/>
          <p:nvPr/>
        </p:nvGrpSpPr>
        <p:grpSpPr>
          <a:xfrm>
            <a:off x="3350189" y="4455707"/>
            <a:ext cx="1002289" cy="194669"/>
            <a:chOff x="3350189" y="862328"/>
            <a:chExt cx="1002289" cy="194669"/>
          </a:xfrm>
        </p:grpSpPr>
        <p:sp>
          <p:nvSpPr>
            <p:cNvPr id="76" name="TextBox 75"/>
            <p:cNvSpPr txBox="1"/>
            <p:nvPr/>
          </p:nvSpPr>
          <p:spPr>
            <a:xfrm>
              <a:off x="3411925" y="862328"/>
              <a:ext cx="940553"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OPERATIONAL</a:t>
              </a:r>
              <a:endParaRPr lang="en-US" sz="700" dirty="0">
                <a:solidFill>
                  <a:prstClr val="white"/>
                </a:solidFill>
              </a:endParaRPr>
            </a:p>
          </p:txBody>
        </p:sp>
        <p:grpSp>
          <p:nvGrpSpPr>
            <p:cNvPr id="77" name="Group 76"/>
            <p:cNvGrpSpPr/>
            <p:nvPr/>
          </p:nvGrpSpPr>
          <p:grpSpPr>
            <a:xfrm>
              <a:off x="3350189" y="880141"/>
              <a:ext cx="159044" cy="159043"/>
              <a:chOff x="39688" y="211139"/>
              <a:chExt cx="1882775" cy="1882776"/>
            </a:xfrm>
            <a:solidFill>
              <a:srgbClr val="BFBFBF"/>
            </a:solidFill>
          </p:grpSpPr>
          <p:sp>
            <p:nvSpPr>
              <p:cNvPr id="78" name="Freeform 103"/>
              <p:cNvSpPr>
                <a:spLocks/>
              </p:cNvSpPr>
              <p:nvPr/>
            </p:nvSpPr>
            <p:spPr bwMode="auto">
              <a:xfrm>
                <a:off x="450851" y="211139"/>
                <a:ext cx="1109663" cy="639763"/>
              </a:xfrm>
              <a:custGeom>
                <a:avLst/>
                <a:gdLst>
                  <a:gd name="T0" fmla="*/ 79 w 456"/>
                  <a:gd name="T1" fmla="*/ 243 h 263"/>
                  <a:gd name="T2" fmla="*/ 211 w 456"/>
                  <a:gd name="T3" fmla="*/ 187 h 263"/>
                  <a:gd name="T4" fmla="*/ 211 w 456"/>
                  <a:gd name="T5" fmla="*/ 227 h 263"/>
                  <a:gd name="T6" fmla="*/ 251 w 456"/>
                  <a:gd name="T7" fmla="*/ 251 h 263"/>
                  <a:gd name="T8" fmla="*/ 433 w 456"/>
                  <a:gd name="T9" fmla="*/ 153 h 263"/>
                  <a:gd name="T10" fmla="*/ 433 w 456"/>
                  <a:gd name="T11" fmla="*/ 110 h 263"/>
                  <a:gd name="T12" fmla="*/ 251 w 456"/>
                  <a:gd name="T13" fmla="*/ 12 h 263"/>
                  <a:gd name="T14" fmla="*/ 211 w 456"/>
                  <a:gd name="T15" fmla="*/ 36 h 263"/>
                  <a:gd name="T16" fmla="*/ 211 w 456"/>
                  <a:gd name="T17" fmla="*/ 74 h 263"/>
                  <a:gd name="T18" fmla="*/ 0 w 456"/>
                  <a:gd name="T19" fmla="*/ 162 h 263"/>
                  <a:gd name="T20" fmla="*/ 79 w 456"/>
                  <a:gd name="T2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63">
                    <a:moveTo>
                      <a:pt x="79" y="243"/>
                    </a:moveTo>
                    <a:cubicBezTo>
                      <a:pt x="115" y="209"/>
                      <a:pt x="162" y="189"/>
                      <a:pt x="211" y="187"/>
                    </a:cubicBezTo>
                    <a:cubicBezTo>
                      <a:pt x="211" y="227"/>
                      <a:pt x="211" y="227"/>
                      <a:pt x="211" y="227"/>
                    </a:cubicBezTo>
                    <a:cubicBezTo>
                      <a:pt x="211" y="252"/>
                      <a:pt x="229" y="263"/>
                      <a:pt x="251" y="251"/>
                    </a:cubicBezTo>
                    <a:cubicBezTo>
                      <a:pt x="433" y="153"/>
                      <a:pt x="433" y="153"/>
                      <a:pt x="433" y="153"/>
                    </a:cubicBezTo>
                    <a:cubicBezTo>
                      <a:pt x="456" y="141"/>
                      <a:pt x="456" y="122"/>
                      <a:pt x="433" y="110"/>
                    </a:cubicBezTo>
                    <a:cubicBezTo>
                      <a:pt x="251" y="12"/>
                      <a:pt x="251" y="12"/>
                      <a:pt x="251" y="12"/>
                    </a:cubicBezTo>
                    <a:cubicBezTo>
                      <a:pt x="229" y="0"/>
                      <a:pt x="211" y="11"/>
                      <a:pt x="211" y="36"/>
                    </a:cubicBezTo>
                    <a:cubicBezTo>
                      <a:pt x="211" y="74"/>
                      <a:pt x="211" y="74"/>
                      <a:pt x="211" y="74"/>
                    </a:cubicBezTo>
                    <a:cubicBezTo>
                      <a:pt x="132" y="76"/>
                      <a:pt x="57" y="107"/>
                      <a:pt x="0" y="162"/>
                    </a:cubicBezTo>
                    <a:lnTo>
                      <a:pt x="79"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79" name="Freeform 104"/>
              <p:cNvSpPr>
                <a:spLocks/>
              </p:cNvSpPr>
              <p:nvPr/>
            </p:nvSpPr>
            <p:spPr bwMode="auto">
              <a:xfrm>
                <a:off x="39688" y="576264"/>
                <a:ext cx="639763" cy="1103313"/>
              </a:xfrm>
              <a:custGeom>
                <a:avLst/>
                <a:gdLst>
                  <a:gd name="T0" fmla="*/ 161 w 263"/>
                  <a:gd name="T1" fmla="*/ 454 h 454"/>
                  <a:gd name="T2" fmla="*/ 243 w 263"/>
                  <a:gd name="T3" fmla="*/ 376 h 454"/>
                  <a:gd name="T4" fmla="*/ 187 w 263"/>
                  <a:gd name="T5" fmla="*/ 245 h 454"/>
                  <a:gd name="T6" fmla="*/ 227 w 263"/>
                  <a:gd name="T7" fmla="*/ 245 h 454"/>
                  <a:gd name="T8" fmla="*/ 251 w 263"/>
                  <a:gd name="T9" fmla="*/ 205 h 454"/>
                  <a:gd name="T10" fmla="*/ 153 w 263"/>
                  <a:gd name="T11" fmla="*/ 22 h 454"/>
                  <a:gd name="T12" fmla="*/ 110 w 263"/>
                  <a:gd name="T13" fmla="*/ 22 h 454"/>
                  <a:gd name="T14" fmla="*/ 12 w 263"/>
                  <a:gd name="T15" fmla="*/ 205 h 454"/>
                  <a:gd name="T16" fmla="*/ 36 w 263"/>
                  <a:gd name="T17" fmla="*/ 245 h 454"/>
                  <a:gd name="T18" fmla="*/ 74 w 263"/>
                  <a:gd name="T19" fmla="*/ 245 h 454"/>
                  <a:gd name="T20" fmla="*/ 161 w 263"/>
                  <a:gd name="T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454">
                    <a:moveTo>
                      <a:pt x="161" y="454"/>
                    </a:moveTo>
                    <a:cubicBezTo>
                      <a:pt x="243" y="376"/>
                      <a:pt x="243" y="376"/>
                      <a:pt x="243" y="376"/>
                    </a:cubicBezTo>
                    <a:cubicBezTo>
                      <a:pt x="209" y="340"/>
                      <a:pt x="189" y="294"/>
                      <a:pt x="187" y="245"/>
                    </a:cubicBezTo>
                    <a:cubicBezTo>
                      <a:pt x="227" y="245"/>
                      <a:pt x="227" y="245"/>
                      <a:pt x="227" y="245"/>
                    </a:cubicBezTo>
                    <a:cubicBezTo>
                      <a:pt x="252" y="245"/>
                      <a:pt x="263" y="227"/>
                      <a:pt x="251" y="205"/>
                    </a:cubicBezTo>
                    <a:cubicBezTo>
                      <a:pt x="153" y="22"/>
                      <a:pt x="153" y="22"/>
                      <a:pt x="153" y="22"/>
                    </a:cubicBezTo>
                    <a:cubicBezTo>
                      <a:pt x="141" y="0"/>
                      <a:pt x="122" y="0"/>
                      <a:pt x="110" y="22"/>
                    </a:cubicBezTo>
                    <a:cubicBezTo>
                      <a:pt x="12" y="205"/>
                      <a:pt x="12" y="205"/>
                      <a:pt x="12" y="205"/>
                    </a:cubicBezTo>
                    <a:cubicBezTo>
                      <a:pt x="0" y="227"/>
                      <a:pt x="11" y="245"/>
                      <a:pt x="36" y="245"/>
                    </a:cubicBezTo>
                    <a:cubicBezTo>
                      <a:pt x="74" y="245"/>
                      <a:pt x="74" y="245"/>
                      <a:pt x="74" y="245"/>
                    </a:cubicBezTo>
                    <a:cubicBezTo>
                      <a:pt x="76" y="323"/>
                      <a:pt x="107" y="397"/>
                      <a:pt x="161" y="4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0" name="Freeform 105"/>
              <p:cNvSpPr>
                <a:spLocks/>
              </p:cNvSpPr>
              <p:nvPr/>
            </p:nvSpPr>
            <p:spPr bwMode="auto">
              <a:xfrm>
                <a:off x="404813" y="1455740"/>
                <a:ext cx="1116013" cy="638175"/>
              </a:xfrm>
              <a:custGeom>
                <a:avLst/>
                <a:gdLst>
                  <a:gd name="T0" fmla="*/ 379 w 459"/>
                  <a:gd name="T1" fmla="*/ 16 h 262"/>
                  <a:gd name="T2" fmla="*/ 245 w 459"/>
                  <a:gd name="T3" fmla="*/ 75 h 262"/>
                  <a:gd name="T4" fmla="*/ 245 w 459"/>
                  <a:gd name="T5" fmla="*/ 36 h 262"/>
                  <a:gd name="T6" fmla="*/ 205 w 459"/>
                  <a:gd name="T7" fmla="*/ 12 h 262"/>
                  <a:gd name="T8" fmla="*/ 22 w 459"/>
                  <a:gd name="T9" fmla="*/ 109 h 262"/>
                  <a:gd name="T10" fmla="*/ 22 w 459"/>
                  <a:gd name="T11" fmla="*/ 153 h 262"/>
                  <a:gd name="T12" fmla="*/ 205 w 459"/>
                  <a:gd name="T13" fmla="*/ 251 h 262"/>
                  <a:gd name="T14" fmla="*/ 245 w 459"/>
                  <a:gd name="T15" fmla="*/ 226 h 262"/>
                  <a:gd name="T16" fmla="*/ 245 w 459"/>
                  <a:gd name="T17" fmla="*/ 188 h 262"/>
                  <a:gd name="T18" fmla="*/ 459 w 459"/>
                  <a:gd name="T19" fmla="*/ 96 h 262"/>
                  <a:gd name="T20" fmla="*/ 379 w 459"/>
                  <a:gd name="T21" fmla="*/ 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9" h="262">
                    <a:moveTo>
                      <a:pt x="379" y="16"/>
                    </a:moveTo>
                    <a:cubicBezTo>
                      <a:pt x="343" y="52"/>
                      <a:pt x="296" y="73"/>
                      <a:pt x="245" y="75"/>
                    </a:cubicBezTo>
                    <a:cubicBezTo>
                      <a:pt x="245" y="36"/>
                      <a:pt x="245" y="36"/>
                      <a:pt x="245" y="36"/>
                    </a:cubicBezTo>
                    <a:cubicBezTo>
                      <a:pt x="245" y="11"/>
                      <a:pt x="227" y="0"/>
                      <a:pt x="205" y="12"/>
                    </a:cubicBezTo>
                    <a:cubicBezTo>
                      <a:pt x="22" y="109"/>
                      <a:pt x="22" y="109"/>
                      <a:pt x="22" y="109"/>
                    </a:cubicBezTo>
                    <a:cubicBezTo>
                      <a:pt x="0" y="121"/>
                      <a:pt x="0" y="141"/>
                      <a:pt x="22" y="153"/>
                    </a:cubicBezTo>
                    <a:cubicBezTo>
                      <a:pt x="205" y="251"/>
                      <a:pt x="205" y="251"/>
                      <a:pt x="205" y="251"/>
                    </a:cubicBezTo>
                    <a:cubicBezTo>
                      <a:pt x="227" y="262"/>
                      <a:pt x="245" y="252"/>
                      <a:pt x="245" y="226"/>
                    </a:cubicBezTo>
                    <a:cubicBezTo>
                      <a:pt x="245" y="188"/>
                      <a:pt x="245" y="188"/>
                      <a:pt x="245" y="188"/>
                    </a:cubicBezTo>
                    <a:cubicBezTo>
                      <a:pt x="326" y="186"/>
                      <a:pt x="401" y="154"/>
                      <a:pt x="459" y="96"/>
                    </a:cubicBezTo>
                    <a:lnTo>
                      <a:pt x="37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81" name="Freeform 106"/>
              <p:cNvSpPr>
                <a:spLocks/>
              </p:cNvSpPr>
              <p:nvPr/>
            </p:nvSpPr>
            <p:spPr bwMode="auto">
              <a:xfrm>
                <a:off x="1284288" y="603252"/>
                <a:ext cx="638175" cy="1128713"/>
              </a:xfrm>
              <a:custGeom>
                <a:avLst/>
                <a:gdLst>
                  <a:gd name="T0" fmla="*/ 226 w 262"/>
                  <a:gd name="T1" fmla="*/ 219 h 464"/>
                  <a:gd name="T2" fmla="*/ 188 w 262"/>
                  <a:gd name="T3" fmla="*/ 219 h 464"/>
                  <a:gd name="T4" fmla="*/ 92 w 262"/>
                  <a:gd name="T5" fmla="*/ 0 h 464"/>
                  <a:gd name="T6" fmla="*/ 13 w 262"/>
                  <a:gd name="T7" fmla="*/ 81 h 464"/>
                  <a:gd name="T8" fmla="*/ 75 w 262"/>
                  <a:gd name="T9" fmla="*/ 219 h 464"/>
                  <a:gd name="T10" fmla="*/ 36 w 262"/>
                  <a:gd name="T11" fmla="*/ 219 h 464"/>
                  <a:gd name="T12" fmla="*/ 12 w 262"/>
                  <a:gd name="T13" fmla="*/ 259 h 464"/>
                  <a:gd name="T14" fmla="*/ 109 w 262"/>
                  <a:gd name="T15" fmla="*/ 441 h 464"/>
                  <a:gd name="T16" fmla="*/ 153 w 262"/>
                  <a:gd name="T17" fmla="*/ 441 h 464"/>
                  <a:gd name="T18" fmla="*/ 251 w 262"/>
                  <a:gd name="T19" fmla="*/ 259 h 464"/>
                  <a:gd name="T20" fmla="*/ 226 w 262"/>
                  <a:gd name="T21" fmla="*/ 21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464">
                    <a:moveTo>
                      <a:pt x="226" y="219"/>
                    </a:moveTo>
                    <a:cubicBezTo>
                      <a:pt x="188" y="219"/>
                      <a:pt x="188" y="219"/>
                      <a:pt x="188" y="219"/>
                    </a:cubicBezTo>
                    <a:cubicBezTo>
                      <a:pt x="186" y="135"/>
                      <a:pt x="152" y="58"/>
                      <a:pt x="92" y="0"/>
                    </a:cubicBezTo>
                    <a:cubicBezTo>
                      <a:pt x="13" y="81"/>
                      <a:pt x="13" y="81"/>
                      <a:pt x="13" y="81"/>
                    </a:cubicBezTo>
                    <a:cubicBezTo>
                      <a:pt x="51" y="118"/>
                      <a:pt x="73" y="166"/>
                      <a:pt x="75" y="219"/>
                    </a:cubicBezTo>
                    <a:cubicBezTo>
                      <a:pt x="36" y="219"/>
                      <a:pt x="36" y="219"/>
                      <a:pt x="36" y="219"/>
                    </a:cubicBezTo>
                    <a:cubicBezTo>
                      <a:pt x="11" y="219"/>
                      <a:pt x="0" y="237"/>
                      <a:pt x="12" y="259"/>
                    </a:cubicBezTo>
                    <a:cubicBezTo>
                      <a:pt x="109" y="441"/>
                      <a:pt x="109" y="441"/>
                      <a:pt x="109" y="441"/>
                    </a:cubicBezTo>
                    <a:cubicBezTo>
                      <a:pt x="121" y="464"/>
                      <a:pt x="141" y="464"/>
                      <a:pt x="153" y="441"/>
                    </a:cubicBezTo>
                    <a:cubicBezTo>
                      <a:pt x="251" y="259"/>
                      <a:pt x="251" y="259"/>
                      <a:pt x="251" y="259"/>
                    </a:cubicBezTo>
                    <a:cubicBezTo>
                      <a:pt x="262" y="237"/>
                      <a:pt x="252" y="219"/>
                      <a:pt x="22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grpSp>
        <p:nvGrpSpPr>
          <p:cNvPr id="82" name="Group 81"/>
          <p:cNvGrpSpPr/>
          <p:nvPr/>
        </p:nvGrpSpPr>
        <p:grpSpPr>
          <a:xfrm>
            <a:off x="6590044" y="4455707"/>
            <a:ext cx="700392" cy="194669"/>
            <a:chOff x="6590044" y="862328"/>
            <a:chExt cx="700392" cy="194669"/>
          </a:xfrm>
        </p:grpSpPr>
        <p:sp>
          <p:nvSpPr>
            <p:cNvPr id="83" name="TextBox 82"/>
            <p:cNvSpPr txBox="1"/>
            <p:nvPr/>
          </p:nvSpPr>
          <p:spPr>
            <a:xfrm>
              <a:off x="6625865" y="862328"/>
              <a:ext cx="664571"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BUSINESS</a:t>
              </a:r>
              <a:endParaRPr lang="en-US" sz="700" dirty="0">
                <a:solidFill>
                  <a:prstClr val="white"/>
                </a:solidFill>
              </a:endParaRPr>
            </a:p>
          </p:txBody>
        </p:sp>
        <p:grpSp>
          <p:nvGrpSpPr>
            <p:cNvPr id="84" name="Group 83"/>
            <p:cNvGrpSpPr/>
            <p:nvPr/>
          </p:nvGrpSpPr>
          <p:grpSpPr>
            <a:xfrm>
              <a:off x="6590044" y="883865"/>
              <a:ext cx="101492" cy="151595"/>
              <a:chOff x="6863290" y="2180089"/>
              <a:chExt cx="250825" cy="374650"/>
            </a:xfrm>
            <a:solidFill>
              <a:srgbClr val="BFBFBF"/>
            </a:solidFill>
          </p:grpSpPr>
          <p:sp>
            <p:nvSpPr>
              <p:cNvPr id="85" name="Freeform 179"/>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6" name="Freeform 180"/>
              <p:cNvSpPr>
                <a:spLocks/>
              </p:cNvSpPr>
              <p:nvPr/>
            </p:nvSpPr>
            <p:spPr bwMode="auto">
              <a:xfrm>
                <a:off x="6936315" y="2491239"/>
                <a:ext cx="104775" cy="63500"/>
              </a:xfrm>
              <a:custGeom>
                <a:avLst/>
                <a:gdLst>
                  <a:gd name="T0" fmla="*/ 164 w 328"/>
                  <a:gd name="T1" fmla="*/ 33 h 202"/>
                  <a:gd name="T2" fmla="*/ 164 w 328"/>
                  <a:gd name="T3" fmla="*/ 33 h 202"/>
                  <a:gd name="T4" fmla="*/ 178 w 328"/>
                  <a:gd name="T5" fmla="*/ 32 h 202"/>
                  <a:gd name="T6" fmla="*/ 192 w 328"/>
                  <a:gd name="T7" fmla="*/ 31 h 202"/>
                  <a:gd name="T8" fmla="*/ 221 w 328"/>
                  <a:gd name="T9" fmla="*/ 27 h 202"/>
                  <a:gd name="T10" fmla="*/ 248 w 328"/>
                  <a:gd name="T11" fmla="*/ 21 h 202"/>
                  <a:gd name="T12" fmla="*/ 273 w 328"/>
                  <a:gd name="T13" fmla="*/ 15 h 202"/>
                  <a:gd name="T14" fmla="*/ 312 w 328"/>
                  <a:gd name="T15" fmla="*/ 4 h 202"/>
                  <a:gd name="T16" fmla="*/ 324 w 328"/>
                  <a:gd name="T17" fmla="*/ 1 h 202"/>
                  <a:gd name="T18" fmla="*/ 328 w 328"/>
                  <a:gd name="T19" fmla="*/ 0 h 202"/>
                  <a:gd name="T20" fmla="*/ 328 w 328"/>
                  <a:gd name="T21" fmla="*/ 0 h 202"/>
                  <a:gd name="T22" fmla="*/ 328 w 328"/>
                  <a:gd name="T23" fmla="*/ 21 h 202"/>
                  <a:gd name="T24" fmla="*/ 325 w 328"/>
                  <a:gd name="T25" fmla="*/ 41 h 202"/>
                  <a:gd name="T26" fmla="*/ 322 w 328"/>
                  <a:gd name="T27" fmla="*/ 60 h 202"/>
                  <a:gd name="T28" fmla="*/ 318 w 328"/>
                  <a:gd name="T29" fmla="*/ 79 h 202"/>
                  <a:gd name="T30" fmla="*/ 312 w 328"/>
                  <a:gd name="T31" fmla="*/ 97 h 202"/>
                  <a:gd name="T32" fmla="*/ 305 w 328"/>
                  <a:gd name="T33" fmla="*/ 114 h 202"/>
                  <a:gd name="T34" fmla="*/ 297 w 328"/>
                  <a:gd name="T35" fmla="*/ 129 h 202"/>
                  <a:gd name="T36" fmla="*/ 287 w 328"/>
                  <a:gd name="T37" fmla="*/ 144 h 202"/>
                  <a:gd name="T38" fmla="*/ 277 w 328"/>
                  <a:gd name="T39" fmla="*/ 157 h 202"/>
                  <a:gd name="T40" fmla="*/ 263 w 328"/>
                  <a:gd name="T41" fmla="*/ 167 h 202"/>
                  <a:gd name="T42" fmla="*/ 250 w 328"/>
                  <a:gd name="T43" fmla="*/ 178 h 202"/>
                  <a:gd name="T44" fmla="*/ 236 w 328"/>
                  <a:gd name="T45" fmla="*/ 187 h 202"/>
                  <a:gd name="T46" fmla="*/ 219 w 328"/>
                  <a:gd name="T47" fmla="*/ 194 h 202"/>
                  <a:gd name="T48" fmla="*/ 203 w 328"/>
                  <a:gd name="T49" fmla="*/ 198 h 202"/>
                  <a:gd name="T50" fmla="*/ 184 w 328"/>
                  <a:gd name="T51" fmla="*/ 201 h 202"/>
                  <a:gd name="T52" fmla="*/ 164 w 328"/>
                  <a:gd name="T53" fmla="*/ 202 h 202"/>
                  <a:gd name="T54" fmla="*/ 164 w 328"/>
                  <a:gd name="T55" fmla="*/ 202 h 202"/>
                  <a:gd name="T56" fmla="*/ 144 w 328"/>
                  <a:gd name="T57" fmla="*/ 201 h 202"/>
                  <a:gd name="T58" fmla="*/ 126 w 328"/>
                  <a:gd name="T59" fmla="*/ 198 h 202"/>
                  <a:gd name="T60" fmla="*/ 108 w 328"/>
                  <a:gd name="T61" fmla="*/ 194 h 202"/>
                  <a:gd name="T62" fmla="*/ 93 w 328"/>
                  <a:gd name="T63" fmla="*/ 187 h 202"/>
                  <a:gd name="T64" fmla="*/ 79 w 328"/>
                  <a:gd name="T65" fmla="*/ 178 h 202"/>
                  <a:gd name="T66" fmla="*/ 64 w 328"/>
                  <a:gd name="T67" fmla="*/ 167 h 202"/>
                  <a:gd name="T68" fmla="*/ 52 w 328"/>
                  <a:gd name="T69" fmla="*/ 157 h 202"/>
                  <a:gd name="T70" fmla="*/ 42 w 328"/>
                  <a:gd name="T71" fmla="*/ 144 h 202"/>
                  <a:gd name="T72" fmla="*/ 32 w 328"/>
                  <a:gd name="T73" fmla="*/ 129 h 202"/>
                  <a:gd name="T74" fmla="*/ 24 w 328"/>
                  <a:gd name="T75" fmla="*/ 114 h 202"/>
                  <a:gd name="T76" fmla="*/ 17 w 328"/>
                  <a:gd name="T77" fmla="*/ 97 h 202"/>
                  <a:gd name="T78" fmla="*/ 11 w 328"/>
                  <a:gd name="T79" fmla="*/ 79 h 202"/>
                  <a:gd name="T80" fmla="*/ 6 w 328"/>
                  <a:gd name="T81" fmla="*/ 60 h 202"/>
                  <a:gd name="T82" fmla="*/ 2 w 328"/>
                  <a:gd name="T83" fmla="*/ 41 h 202"/>
                  <a:gd name="T84" fmla="*/ 1 w 328"/>
                  <a:gd name="T85" fmla="*/ 21 h 202"/>
                  <a:gd name="T86" fmla="*/ 0 w 328"/>
                  <a:gd name="T87" fmla="*/ 0 h 202"/>
                  <a:gd name="T88" fmla="*/ 0 w 328"/>
                  <a:gd name="T89" fmla="*/ 0 h 202"/>
                  <a:gd name="T90" fmla="*/ 14 w 328"/>
                  <a:gd name="T91" fmla="*/ 4 h 202"/>
                  <a:gd name="T92" fmla="*/ 55 w 328"/>
                  <a:gd name="T93" fmla="*/ 15 h 202"/>
                  <a:gd name="T94" fmla="*/ 80 w 328"/>
                  <a:gd name="T95" fmla="*/ 21 h 202"/>
                  <a:gd name="T96" fmla="*/ 107 w 328"/>
                  <a:gd name="T97" fmla="*/ 27 h 202"/>
                  <a:gd name="T98" fmla="*/ 136 w 328"/>
                  <a:gd name="T99" fmla="*/ 31 h 202"/>
                  <a:gd name="T100" fmla="*/ 150 w 328"/>
                  <a:gd name="T101" fmla="*/ 32 h 202"/>
                  <a:gd name="T102" fmla="*/ 164 w 328"/>
                  <a:gd name="T10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02">
                    <a:moveTo>
                      <a:pt x="164" y="33"/>
                    </a:moveTo>
                    <a:lnTo>
                      <a:pt x="164" y="33"/>
                    </a:lnTo>
                    <a:lnTo>
                      <a:pt x="178" y="32"/>
                    </a:lnTo>
                    <a:lnTo>
                      <a:pt x="192" y="31"/>
                    </a:lnTo>
                    <a:lnTo>
                      <a:pt x="221" y="27"/>
                    </a:lnTo>
                    <a:lnTo>
                      <a:pt x="248" y="21"/>
                    </a:lnTo>
                    <a:lnTo>
                      <a:pt x="273" y="15"/>
                    </a:lnTo>
                    <a:lnTo>
                      <a:pt x="312" y="4"/>
                    </a:lnTo>
                    <a:lnTo>
                      <a:pt x="324" y="1"/>
                    </a:lnTo>
                    <a:lnTo>
                      <a:pt x="328" y="0"/>
                    </a:lnTo>
                    <a:lnTo>
                      <a:pt x="328" y="0"/>
                    </a:lnTo>
                    <a:lnTo>
                      <a:pt x="328" y="21"/>
                    </a:lnTo>
                    <a:lnTo>
                      <a:pt x="325" y="41"/>
                    </a:lnTo>
                    <a:lnTo>
                      <a:pt x="322" y="60"/>
                    </a:lnTo>
                    <a:lnTo>
                      <a:pt x="318" y="79"/>
                    </a:lnTo>
                    <a:lnTo>
                      <a:pt x="312" y="97"/>
                    </a:lnTo>
                    <a:lnTo>
                      <a:pt x="305" y="114"/>
                    </a:lnTo>
                    <a:lnTo>
                      <a:pt x="297" y="129"/>
                    </a:lnTo>
                    <a:lnTo>
                      <a:pt x="287" y="144"/>
                    </a:lnTo>
                    <a:lnTo>
                      <a:pt x="277" y="157"/>
                    </a:lnTo>
                    <a:lnTo>
                      <a:pt x="263" y="167"/>
                    </a:lnTo>
                    <a:lnTo>
                      <a:pt x="250" y="178"/>
                    </a:lnTo>
                    <a:lnTo>
                      <a:pt x="236" y="187"/>
                    </a:lnTo>
                    <a:lnTo>
                      <a:pt x="219" y="194"/>
                    </a:lnTo>
                    <a:lnTo>
                      <a:pt x="203" y="198"/>
                    </a:lnTo>
                    <a:lnTo>
                      <a:pt x="184" y="201"/>
                    </a:lnTo>
                    <a:lnTo>
                      <a:pt x="164" y="202"/>
                    </a:lnTo>
                    <a:lnTo>
                      <a:pt x="164" y="202"/>
                    </a:lnTo>
                    <a:lnTo>
                      <a:pt x="144" y="201"/>
                    </a:lnTo>
                    <a:lnTo>
                      <a:pt x="126" y="198"/>
                    </a:lnTo>
                    <a:lnTo>
                      <a:pt x="108" y="194"/>
                    </a:lnTo>
                    <a:lnTo>
                      <a:pt x="93" y="187"/>
                    </a:lnTo>
                    <a:lnTo>
                      <a:pt x="79" y="178"/>
                    </a:lnTo>
                    <a:lnTo>
                      <a:pt x="64" y="167"/>
                    </a:lnTo>
                    <a:lnTo>
                      <a:pt x="52" y="157"/>
                    </a:lnTo>
                    <a:lnTo>
                      <a:pt x="42" y="144"/>
                    </a:lnTo>
                    <a:lnTo>
                      <a:pt x="32" y="129"/>
                    </a:lnTo>
                    <a:lnTo>
                      <a:pt x="24" y="114"/>
                    </a:lnTo>
                    <a:lnTo>
                      <a:pt x="17" y="97"/>
                    </a:lnTo>
                    <a:lnTo>
                      <a:pt x="11" y="79"/>
                    </a:lnTo>
                    <a:lnTo>
                      <a:pt x="6" y="60"/>
                    </a:lnTo>
                    <a:lnTo>
                      <a:pt x="2" y="41"/>
                    </a:lnTo>
                    <a:lnTo>
                      <a:pt x="1" y="21"/>
                    </a:lnTo>
                    <a:lnTo>
                      <a:pt x="0" y="0"/>
                    </a:lnTo>
                    <a:lnTo>
                      <a:pt x="0" y="0"/>
                    </a:lnTo>
                    <a:lnTo>
                      <a:pt x="14" y="4"/>
                    </a:lnTo>
                    <a:lnTo>
                      <a:pt x="55" y="15"/>
                    </a:lnTo>
                    <a:lnTo>
                      <a:pt x="80" y="21"/>
                    </a:lnTo>
                    <a:lnTo>
                      <a:pt x="107" y="27"/>
                    </a:lnTo>
                    <a:lnTo>
                      <a:pt x="136" y="31"/>
                    </a:lnTo>
                    <a:lnTo>
                      <a:pt x="150" y="32"/>
                    </a:lnTo>
                    <a:lnTo>
                      <a:pt x="164" y="33"/>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7" name="Freeform 181"/>
              <p:cNvSpPr>
                <a:spLocks noEditPoints="1"/>
              </p:cNvSpPr>
              <p:nvPr/>
            </p:nvSpPr>
            <p:spPr bwMode="auto">
              <a:xfrm>
                <a:off x="6863290" y="2180089"/>
                <a:ext cx="250825" cy="301625"/>
              </a:xfrm>
              <a:custGeom>
                <a:avLst/>
                <a:gdLst>
                  <a:gd name="T0" fmla="*/ 357 w 792"/>
                  <a:gd name="T1" fmla="*/ 1 h 947"/>
                  <a:gd name="T2" fmla="*/ 279 w 792"/>
                  <a:gd name="T3" fmla="*/ 18 h 947"/>
                  <a:gd name="T4" fmla="*/ 208 w 792"/>
                  <a:gd name="T5" fmla="*/ 49 h 947"/>
                  <a:gd name="T6" fmla="*/ 144 w 792"/>
                  <a:gd name="T7" fmla="*/ 93 h 947"/>
                  <a:gd name="T8" fmla="*/ 91 w 792"/>
                  <a:gd name="T9" fmla="*/ 148 h 947"/>
                  <a:gd name="T10" fmla="*/ 48 w 792"/>
                  <a:gd name="T11" fmla="*/ 213 h 947"/>
                  <a:gd name="T12" fmla="*/ 18 w 792"/>
                  <a:gd name="T13" fmla="*/ 286 h 947"/>
                  <a:gd name="T14" fmla="*/ 3 w 792"/>
                  <a:gd name="T15" fmla="*/ 365 h 947"/>
                  <a:gd name="T16" fmla="*/ 1 w 792"/>
                  <a:gd name="T17" fmla="*/ 425 h 947"/>
                  <a:gd name="T18" fmla="*/ 13 w 792"/>
                  <a:gd name="T19" fmla="*/ 498 h 947"/>
                  <a:gd name="T20" fmla="*/ 47 w 792"/>
                  <a:gd name="T21" fmla="*/ 584 h 947"/>
                  <a:gd name="T22" fmla="*/ 135 w 792"/>
                  <a:gd name="T23" fmla="*/ 729 h 947"/>
                  <a:gd name="T24" fmla="*/ 196 w 792"/>
                  <a:gd name="T25" fmla="*/ 830 h 947"/>
                  <a:gd name="T26" fmla="*/ 198 w 792"/>
                  <a:gd name="T27" fmla="*/ 851 h 947"/>
                  <a:gd name="T28" fmla="*/ 217 w 792"/>
                  <a:gd name="T29" fmla="*/ 883 h 947"/>
                  <a:gd name="T30" fmla="*/ 260 w 792"/>
                  <a:gd name="T31" fmla="*/ 916 h 947"/>
                  <a:gd name="T32" fmla="*/ 328 w 792"/>
                  <a:gd name="T33" fmla="*/ 941 h 947"/>
                  <a:gd name="T34" fmla="*/ 395 w 792"/>
                  <a:gd name="T35" fmla="*/ 947 h 947"/>
                  <a:gd name="T36" fmla="*/ 483 w 792"/>
                  <a:gd name="T37" fmla="*/ 936 h 947"/>
                  <a:gd name="T38" fmla="*/ 544 w 792"/>
                  <a:gd name="T39" fmla="*/ 909 h 947"/>
                  <a:gd name="T40" fmla="*/ 581 w 792"/>
                  <a:gd name="T41" fmla="*/ 874 h 947"/>
                  <a:gd name="T42" fmla="*/ 593 w 792"/>
                  <a:gd name="T43" fmla="*/ 843 h 947"/>
                  <a:gd name="T44" fmla="*/ 601 w 792"/>
                  <a:gd name="T45" fmla="*/ 814 h 947"/>
                  <a:gd name="T46" fmla="*/ 692 w 792"/>
                  <a:gd name="T47" fmla="*/ 677 h 947"/>
                  <a:gd name="T48" fmla="*/ 761 w 792"/>
                  <a:gd name="T49" fmla="*/ 550 h 947"/>
                  <a:gd name="T50" fmla="*/ 782 w 792"/>
                  <a:gd name="T51" fmla="*/ 480 h 947"/>
                  <a:gd name="T52" fmla="*/ 792 w 792"/>
                  <a:gd name="T53" fmla="*/ 406 h 947"/>
                  <a:gd name="T54" fmla="*/ 787 w 792"/>
                  <a:gd name="T55" fmla="*/ 344 h 947"/>
                  <a:gd name="T56" fmla="*/ 768 w 792"/>
                  <a:gd name="T57" fmla="*/ 267 h 947"/>
                  <a:gd name="T58" fmla="*/ 735 w 792"/>
                  <a:gd name="T59" fmla="*/ 196 h 947"/>
                  <a:gd name="T60" fmla="*/ 689 w 792"/>
                  <a:gd name="T61" fmla="*/ 134 h 947"/>
                  <a:gd name="T62" fmla="*/ 633 w 792"/>
                  <a:gd name="T63" fmla="*/ 81 h 947"/>
                  <a:gd name="T64" fmla="*/ 568 w 792"/>
                  <a:gd name="T65" fmla="*/ 40 h 947"/>
                  <a:gd name="T66" fmla="*/ 495 w 792"/>
                  <a:gd name="T67" fmla="*/ 12 h 947"/>
                  <a:gd name="T68" fmla="*/ 418 w 792"/>
                  <a:gd name="T69" fmla="*/ 0 h 947"/>
                  <a:gd name="T70" fmla="*/ 534 w 792"/>
                  <a:gd name="T71" fmla="*/ 731 h 947"/>
                  <a:gd name="T72" fmla="*/ 526 w 792"/>
                  <a:gd name="T73" fmla="*/ 753 h 947"/>
                  <a:gd name="T74" fmla="*/ 500 w 792"/>
                  <a:gd name="T75" fmla="*/ 775 h 947"/>
                  <a:gd name="T76" fmla="*/ 457 w 792"/>
                  <a:gd name="T77" fmla="*/ 795 h 947"/>
                  <a:gd name="T78" fmla="*/ 395 w 792"/>
                  <a:gd name="T79" fmla="*/ 803 h 947"/>
                  <a:gd name="T80" fmla="*/ 348 w 792"/>
                  <a:gd name="T81" fmla="*/ 798 h 947"/>
                  <a:gd name="T82" fmla="*/ 301 w 792"/>
                  <a:gd name="T83" fmla="*/ 781 h 947"/>
                  <a:gd name="T84" fmla="*/ 270 w 792"/>
                  <a:gd name="T85" fmla="*/ 759 h 947"/>
                  <a:gd name="T86" fmla="*/ 257 w 792"/>
                  <a:gd name="T87" fmla="*/ 736 h 947"/>
                  <a:gd name="T88" fmla="*/ 249 w 792"/>
                  <a:gd name="T89" fmla="*/ 710 h 947"/>
                  <a:gd name="T90" fmla="*/ 186 w 792"/>
                  <a:gd name="T91" fmla="*/ 614 h 947"/>
                  <a:gd name="T92" fmla="*/ 139 w 792"/>
                  <a:gd name="T93" fmla="*/ 527 h 947"/>
                  <a:gd name="T94" fmla="*/ 117 w 792"/>
                  <a:gd name="T95" fmla="*/ 438 h 947"/>
                  <a:gd name="T96" fmla="*/ 117 w 792"/>
                  <a:gd name="T97" fmla="*/ 396 h 947"/>
                  <a:gd name="T98" fmla="*/ 149 w 792"/>
                  <a:gd name="T99" fmla="*/ 291 h 947"/>
                  <a:gd name="T100" fmla="*/ 217 w 792"/>
                  <a:gd name="T101" fmla="*/ 206 h 947"/>
                  <a:gd name="T102" fmla="*/ 311 w 792"/>
                  <a:gd name="T103" fmla="*/ 155 h 947"/>
                  <a:gd name="T104" fmla="*/ 379 w 792"/>
                  <a:gd name="T105" fmla="*/ 142 h 947"/>
                  <a:gd name="T106" fmla="*/ 421 w 792"/>
                  <a:gd name="T107" fmla="*/ 143 h 947"/>
                  <a:gd name="T108" fmla="*/ 501 w 792"/>
                  <a:gd name="T109" fmla="*/ 165 h 947"/>
                  <a:gd name="T110" fmla="*/ 589 w 792"/>
                  <a:gd name="T111" fmla="*/ 225 h 947"/>
                  <a:gd name="T112" fmla="*/ 649 w 792"/>
                  <a:gd name="T113" fmla="*/ 315 h 947"/>
                  <a:gd name="T114" fmla="*/ 670 w 792"/>
                  <a:gd name="T115" fmla="*/ 410 h 947"/>
                  <a:gd name="T116" fmla="*/ 669 w 792"/>
                  <a:gd name="T117" fmla="*/ 452 h 947"/>
                  <a:gd name="T118" fmla="*/ 650 w 792"/>
                  <a:gd name="T119" fmla="*/ 527 h 947"/>
                  <a:gd name="T120" fmla="*/ 604 w 792"/>
                  <a:gd name="T121" fmla="*/ 614 h 947"/>
                  <a:gd name="T122" fmla="*/ 540 w 792"/>
                  <a:gd name="T123" fmla="*/ 71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2" h="947">
                    <a:moveTo>
                      <a:pt x="397" y="0"/>
                    </a:moveTo>
                    <a:lnTo>
                      <a:pt x="397" y="0"/>
                    </a:lnTo>
                    <a:lnTo>
                      <a:pt x="377" y="0"/>
                    </a:lnTo>
                    <a:lnTo>
                      <a:pt x="357" y="1"/>
                    </a:lnTo>
                    <a:lnTo>
                      <a:pt x="336" y="5"/>
                    </a:lnTo>
                    <a:lnTo>
                      <a:pt x="317" y="9"/>
                    </a:lnTo>
                    <a:lnTo>
                      <a:pt x="298" y="12"/>
                    </a:lnTo>
                    <a:lnTo>
                      <a:pt x="279" y="18"/>
                    </a:lnTo>
                    <a:lnTo>
                      <a:pt x="260" y="24"/>
                    </a:lnTo>
                    <a:lnTo>
                      <a:pt x="242" y="32"/>
                    </a:lnTo>
                    <a:lnTo>
                      <a:pt x="226" y="40"/>
                    </a:lnTo>
                    <a:lnTo>
                      <a:pt x="208" y="49"/>
                    </a:lnTo>
                    <a:lnTo>
                      <a:pt x="191" y="59"/>
                    </a:lnTo>
                    <a:lnTo>
                      <a:pt x="175" y="69"/>
                    </a:lnTo>
                    <a:lnTo>
                      <a:pt x="160" y="81"/>
                    </a:lnTo>
                    <a:lnTo>
                      <a:pt x="144" y="93"/>
                    </a:lnTo>
                    <a:lnTo>
                      <a:pt x="130" y="106"/>
                    </a:lnTo>
                    <a:lnTo>
                      <a:pt x="117" y="119"/>
                    </a:lnTo>
                    <a:lnTo>
                      <a:pt x="104" y="134"/>
                    </a:lnTo>
                    <a:lnTo>
                      <a:pt x="91" y="148"/>
                    </a:lnTo>
                    <a:lnTo>
                      <a:pt x="79" y="163"/>
                    </a:lnTo>
                    <a:lnTo>
                      <a:pt x="68" y="179"/>
                    </a:lnTo>
                    <a:lnTo>
                      <a:pt x="57" y="196"/>
                    </a:lnTo>
                    <a:lnTo>
                      <a:pt x="48" y="213"/>
                    </a:lnTo>
                    <a:lnTo>
                      <a:pt x="40" y="230"/>
                    </a:lnTo>
                    <a:lnTo>
                      <a:pt x="31" y="248"/>
                    </a:lnTo>
                    <a:lnTo>
                      <a:pt x="25" y="267"/>
                    </a:lnTo>
                    <a:lnTo>
                      <a:pt x="18" y="286"/>
                    </a:lnTo>
                    <a:lnTo>
                      <a:pt x="13" y="305"/>
                    </a:lnTo>
                    <a:lnTo>
                      <a:pt x="9" y="324"/>
                    </a:lnTo>
                    <a:lnTo>
                      <a:pt x="5" y="344"/>
                    </a:lnTo>
                    <a:lnTo>
                      <a:pt x="3" y="365"/>
                    </a:lnTo>
                    <a:lnTo>
                      <a:pt x="1" y="386"/>
                    </a:lnTo>
                    <a:lnTo>
                      <a:pt x="0" y="406"/>
                    </a:lnTo>
                    <a:lnTo>
                      <a:pt x="0" y="406"/>
                    </a:lnTo>
                    <a:lnTo>
                      <a:pt x="1" y="425"/>
                    </a:lnTo>
                    <a:lnTo>
                      <a:pt x="3" y="443"/>
                    </a:lnTo>
                    <a:lnTo>
                      <a:pt x="5" y="462"/>
                    </a:lnTo>
                    <a:lnTo>
                      <a:pt x="9" y="480"/>
                    </a:lnTo>
                    <a:lnTo>
                      <a:pt x="13" y="498"/>
                    </a:lnTo>
                    <a:lnTo>
                      <a:pt x="19" y="516"/>
                    </a:lnTo>
                    <a:lnTo>
                      <a:pt x="25" y="533"/>
                    </a:lnTo>
                    <a:lnTo>
                      <a:pt x="31" y="550"/>
                    </a:lnTo>
                    <a:lnTo>
                      <a:pt x="47" y="584"/>
                    </a:lnTo>
                    <a:lnTo>
                      <a:pt x="63" y="616"/>
                    </a:lnTo>
                    <a:lnTo>
                      <a:pt x="81" y="646"/>
                    </a:lnTo>
                    <a:lnTo>
                      <a:pt x="99" y="675"/>
                    </a:lnTo>
                    <a:lnTo>
                      <a:pt x="135" y="729"/>
                    </a:lnTo>
                    <a:lnTo>
                      <a:pt x="167" y="775"/>
                    </a:lnTo>
                    <a:lnTo>
                      <a:pt x="179" y="796"/>
                    </a:lnTo>
                    <a:lnTo>
                      <a:pt x="189" y="814"/>
                    </a:lnTo>
                    <a:lnTo>
                      <a:pt x="196" y="830"/>
                    </a:lnTo>
                    <a:lnTo>
                      <a:pt x="197" y="837"/>
                    </a:lnTo>
                    <a:lnTo>
                      <a:pt x="197" y="843"/>
                    </a:lnTo>
                    <a:lnTo>
                      <a:pt x="197" y="843"/>
                    </a:lnTo>
                    <a:lnTo>
                      <a:pt x="198" y="851"/>
                    </a:lnTo>
                    <a:lnTo>
                      <a:pt x="201" y="858"/>
                    </a:lnTo>
                    <a:lnTo>
                      <a:pt x="204" y="866"/>
                    </a:lnTo>
                    <a:lnTo>
                      <a:pt x="210" y="874"/>
                    </a:lnTo>
                    <a:lnTo>
                      <a:pt x="217" y="883"/>
                    </a:lnTo>
                    <a:lnTo>
                      <a:pt x="226" y="892"/>
                    </a:lnTo>
                    <a:lnTo>
                      <a:pt x="236" y="901"/>
                    </a:lnTo>
                    <a:lnTo>
                      <a:pt x="247" y="909"/>
                    </a:lnTo>
                    <a:lnTo>
                      <a:pt x="260" y="916"/>
                    </a:lnTo>
                    <a:lnTo>
                      <a:pt x="276" y="923"/>
                    </a:lnTo>
                    <a:lnTo>
                      <a:pt x="291" y="930"/>
                    </a:lnTo>
                    <a:lnTo>
                      <a:pt x="309" y="936"/>
                    </a:lnTo>
                    <a:lnTo>
                      <a:pt x="328" y="941"/>
                    </a:lnTo>
                    <a:lnTo>
                      <a:pt x="350" y="945"/>
                    </a:lnTo>
                    <a:lnTo>
                      <a:pt x="371" y="946"/>
                    </a:lnTo>
                    <a:lnTo>
                      <a:pt x="395" y="947"/>
                    </a:lnTo>
                    <a:lnTo>
                      <a:pt x="395" y="947"/>
                    </a:lnTo>
                    <a:lnTo>
                      <a:pt x="420" y="946"/>
                    </a:lnTo>
                    <a:lnTo>
                      <a:pt x="443" y="945"/>
                    </a:lnTo>
                    <a:lnTo>
                      <a:pt x="463" y="941"/>
                    </a:lnTo>
                    <a:lnTo>
                      <a:pt x="483" y="936"/>
                    </a:lnTo>
                    <a:lnTo>
                      <a:pt x="500" y="930"/>
                    </a:lnTo>
                    <a:lnTo>
                      <a:pt x="517" y="923"/>
                    </a:lnTo>
                    <a:lnTo>
                      <a:pt x="531" y="916"/>
                    </a:lnTo>
                    <a:lnTo>
                      <a:pt x="544" y="909"/>
                    </a:lnTo>
                    <a:lnTo>
                      <a:pt x="556" y="901"/>
                    </a:lnTo>
                    <a:lnTo>
                      <a:pt x="565" y="892"/>
                    </a:lnTo>
                    <a:lnTo>
                      <a:pt x="574" y="883"/>
                    </a:lnTo>
                    <a:lnTo>
                      <a:pt x="581" y="874"/>
                    </a:lnTo>
                    <a:lnTo>
                      <a:pt x="586" y="866"/>
                    </a:lnTo>
                    <a:lnTo>
                      <a:pt x="589" y="858"/>
                    </a:lnTo>
                    <a:lnTo>
                      <a:pt x="592" y="851"/>
                    </a:lnTo>
                    <a:lnTo>
                      <a:pt x="593" y="843"/>
                    </a:lnTo>
                    <a:lnTo>
                      <a:pt x="593" y="843"/>
                    </a:lnTo>
                    <a:lnTo>
                      <a:pt x="593" y="837"/>
                    </a:lnTo>
                    <a:lnTo>
                      <a:pt x="595" y="830"/>
                    </a:lnTo>
                    <a:lnTo>
                      <a:pt x="601" y="814"/>
                    </a:lnTo>
                    <a:lnTo>
                      <a:pt x="611" y="796"/>
                    </a:lnTo>
                    <a:lnTo>
                      <a:pt x="624" y="775"/>
                    </a:lnTo>
                    <a:lnTo>
                      <a:pt x="656" y="730"/>
                    </a:lnTo>
                    <a:lnTo>
                      <a:pt x="692" y="677"/>
                    </a:lnTo>
                    <a:lnTo>
                      <a:pt x="711" y="647"/>
                    </a:lnTo>
                    <a:lnTo>
                      <a:pt x="729" y="616"/>
                    </a:lnTo>
                    <a:lnTo>
                      <a:pt x="745" y="585"/>
                    </a:lnTo>
                    <a:lnTo>
                      <a:pt x="761" y="550"/>
                    </a:lnTo>
                    <a:lnTo>
                      <a:pt x="767" y="534"/>
                    </a:lnTo>
                    <a:lnTo>
                      <a:pt x="773" y="516"/>
                    </a:lnTo>
                    <a:lnTo>
                      <a:pt x="779" y="499"/>
                    </a:lnTo>
                    <a:lnTo>
                      <a:pt x="782" y="480"/>
                    </a:lnTo>
                    <a:lnTo>
                      <a:pt x="787" y="462"/>
                    </a:lnTo>
                    <a:lnTo>
                      <a:pt x="790" y="444"/>
                    </a:lnTo>
                    <a:lnTo>
                      <a:pt x="791" y="425"/>
                    </a:lnTo>
                    <a:lnTo>
                      <a:pt x="792" y="406"/>
                    </a:lnTo>
                    <a:lnTo>
                      <a:pt x="792" y="406"/>
                    </a:lnTo>
                    <a:lnTo>
                      <a:pt x="791" y="386"/>
                    </a:lnTo>
                    <a:lnTo>
                      <a:pt x="790" y="365"/>
                    </a:lnTo>
                    <a:lnTo>
                      <a:pt x="787" y="344"/>
                    </a:lnTo>
                    <a:lnTo>
                      <a:pt x="784" y="324"/>
                    </a:lnTo>
                    <a:lnTo>
                      <a:pt x="780" y="305"/>
                    </a:lnTo>
                    <a:lnTo>
                      <a:pt x="774" y="286"/>
                    </a:lnTo>
                    <a:lnTo>
                      <a:pt x="768" y="267"/>
                    </a:lnTo>
                    <a:lnTo>
                      <a:pt x="761" y="248"/>
                    </a:lnTo>
                    <a:lnTo>
                      <a:pt x="754" y="230"/>
                    </a:lnTo>
                    <a:lnTo>
                      <a:pt x="744" y="213"/>
                    </a:lnTo>
                    <a:lnTo>
                      <a:pt x="735" y="196"/>
                    </a:lnTo>
                    <a:lnTo>
                      <a:pt x="725" y="179"/>
                    </a:lnTo>
                    <a:lnTo>
                      <a:pt x="713" y="163"/>
                    </a:lnTo>
                    <a:lnTo>
                      <a:pt x="703" y="148"/>
                    </a:lnTo>
                    <a:lnTo>
                      <a:pt x="689" y="134"/>
                    </a:lnTo>
                    <a:lnTo>
                      <a:pt x="676" y="119"/>
                    </a:lnTo>
                    <a:lnTo>
                      <a:pt x="663" y="106"/>
                    </a:lnTo>
                    <a:lnTo>
                      <a:pt x="649" y="93"/>
                    </a:lnTo>
                    <a:lnTo>
                      <a:pt x="633" y="81"/>
                    </a:lnTo>
                    <a:lnTo>
                      <a:pt x="618" y="69"/>
                    </a:lnTo>
                    <a:lnTo>
                      <a:pt x="602" y="59"/>
                    </a:lnTo>
                    <a:lnTo>
                      <a:pt x="586" y="49"/>
                    </a:lnTo>
                    <a:lnTo>
                      <a:pt x="568" y="40"/>
                    </a:lnTo>
                    <a:lnTo>
                      <a:pt x="551" y="32"/>
                    </a:lnTo>
                    <a:lnTo>
                      <a:pt x="533" y="24"/>
                    </a:lnTo>
                    <a:lnTo>
                      <a:pt x="514" y="18"/>
                    </a:lnTo>
                    <a:lnTo>
                      <a:pt x="495" y="12"/>
                    </a:lnTo>
                    <a:lnTo>
                      <a:pt x="476" y="9"/>
                    </a:lnTo>
                    <a:lnTo>
                      <a:pt x="457" y="5"/>
                    </a:lnTo>
                    <a:lnTo>
                      <a:pt x="438" y="1"/>
                    </a:lnTo>
                    <a:lnTo>
                      <a:pt x="418" y="0"/>
                    </a:lnTo>
                    <a:lnTo>
                      <a:pt x="397" y="0"/>
                    </a:lnTo>
                    <a:lnTo>
                      <a:pt x="397" y="0"/>
                    </a:lnTo>
                    <a:close/>
                    <a:moveTo>
                      <a:pt x="534" y="731"/>
                    </a:moveTo>
                    <a:lnTo>
                      <a:pt x="534" y="731"/>
                    </a:lnTo>
                    <a:lnTo>
                      <a:pt x="533" y="736"/>
                    </a:lnTo>
                    <a:lnTo>
                      <a:pt x="532" y="741"/>
                    </a:lnTo>
                    <a:lnTo>
                      <a:pt x="530" y="747"/>
                    </a:lnTo>
                    <a:lnTo>
                      <a:pt x="526" y="753"/>
                    </a:lnTo>
                    <a:lnTo>
                      <a:pt x="521" y="759"/>
                    </a:lnTo>
                    <a:lnTo>
                      <a:pt x="515" y="765"/>
                    </a:lnTo>
                    <a:lnTo>
                      <a:pt x="508" y="771"/>
                    </a:lnTo>
                    <a:lnTo>
                      <a:pt x="500" y="775"/>
                    </a:lnTo>
                    <a:lnTo>
                      <a:pt x="491" y="781"/>
                    </a:lnTo>
                    <a:lnTo>
                      <a:pt x="481" y="786"/>
                    </a:lnTo>
                    <a:lnTo>
                      <a:pt x="469" y="791"/>
                    </a:lnTo>
                    <a:lnTo>
                      <a:pt x="457" y="795"/>
                    </a:lnTo>
                    <a:lnTo>
                      <a:pt x="443" y="798"/>
                    </a:lnTo>
                    <a:lnTo>
                      <a:pt x="428" y="800"/>
                    </a:lnTo>
                    <a:lnTo>
                      <a:pt x="413" y="803"/>
                    </a:lnTo>
                    <a:lnTo>
                      <a:pt x="395" y="803"/>
                    </a:lnTo>
                    <a:lnTo>
                      <a:pt x="395" y="803"/>
                    </a:lnTo>
                    <a:lnTo>
                      <a:pt x="378" y="803"/>
                    </a:lnTo>
                    <a:lnTo>
                      <a:pt x="363" y="800"/>
                    </a:lnTo>
                    <a:lnTo>
                      <a:pt x="348" y="798"/>
                    </a:lnTo>
                    <a:lnTo>
                      <a:pt x="335" y="795"/>
                    </a:lnTo>
                    <a:lnTo>
                      <a:pt x="323" y="791"/>
                    </a:lnTo>
                    <a:lnTo>
                      <a:pt x="311" y="786"/>
                    </a:lnTo>
                    <a:lnTo>
                      <a:pt x="301" y="781"/>
                    </a:lnTo>
                    <a:lnTo>
                      <a:pt x="291" y="775"/>
                    </a:lnTo>
                    <a:lnTo>
                      <a:pt x="283" y="771"/>
                    </a:lnTo>
                    <a:lnTo>
                      <a:pt x="276" y="765"/>
                    </a:lnTo>
                    <a:lnTo>
                      <a:pt x="270" y="759"/>
                    </a:lnTo>
                    <a:lnTo>
                      <a:pt x="265" y="753"/>
                    </a:lnTo>
                    <a:lnTo>
                      <a:pt x="261" y="747"/>
                    </a:lnTo>
                    <a:lnTo>
                      <a:pt x="258" y="741"/>
                    </a:lnTo>
                    <a:lnTo>
                      <a:pt x="257" y="736"/>
                    </a:lnTo>
                    <a:lnTo>
                      <a:pt x="255" y="731"/>
                    </a:lnTo>
                    <a:lnTo>
                      <a:pt x="255" y="731"/>
                    </a:lnTo>
                    <a:lnTo>
                      <a:pt x="254" y="722"/>
                    </a:lnTo>
                    <a:lnTo>
                      <a:pt x="249" y="710"/>
                    </a:lnTo>
                    <a:lnTo>
                      <a:pt x="243" y="698"/>
                    </a:lnTo>
                    <a:lnTo>
                      <a:pt x="234" y="684"/>
                    </a:lnTo>
                    <a:lnTo>
                      <a:pt x="211" y="652"/>
                    </a:lnTo>
                    <a:lnTo>
                      <a:pt x="186" y="614"/>
                    </a:lnTo>
                    <a:lnTo>
                      <a:pt x="173" y="593"/>
                    </a:lnTo>
                    <a:lnTo>
                      <a:pt x="160" y="572"/>
                    </a:lnTo>
                    <a:lnTo>
                      <a:pt x="148" y="549"/>
                    </a:lnTo>
                    <a:lnTo>
                      <a:pt x="139" y="527"/>
                    </a:lnTo>
                    <a:lnTo>
                      <a:pt x="129" y="502"/>
                    </a:lnTo>
                    <a:lnTo>
                      <a:pt x="122" y="477"/>
                    </a:lnTo>
                    <a:lnTo>
                      <a:pt x="118" y="452"/>
                    </a:lnTo>
                    <a:lnTo>
                      <a:pt x="117" y="438"/>
                    </a:lnTo>
                    <a:lnTo>
                      <a:pt x="116" y="424"/>
                    </a:lnTo>
                    <a:lnTo>
                      <a:pt x="116" y="424"/>
                    </a:lnTo>
                    <a:lnTo>
                      <a:pt x="117" y="410"/>
                    </a:lnTo>
                    <a:lnTo>
                      <a:pt x="117" y="396"/>
                    </a:lnTo>
                    <a:lnTo>
                      <a:pt x="122" y="368"/>
                    </a:lnTo>
                    <a:lnTo>
                      <a:pt x="129" y="341"/>
                    </a:lnTo>
                    <a:lnTo>
                      <a:pt x="139" y="315"/>
                    </a:lnTo>
                    <a:lnTo>
                      <a:pt x="149" y="291"/>
                    </a:lnTo>
                    <a:lnTo>
                      <a:pt x="164" y="267"/>
                    </a:lnTo>
                    <a:lnTo>
                      <a:pt x="180" y="246"/>
                    </a:lnTo>
                    <a:lnTo>
                      <a:pt x="198" y="225"/>
                    </a:lnTo>
                    <a:lnTo>
                      <a:pt x="217" y="206"/>
                    </a:lnTo>
                    <a:lnTo>
                      <a:pt x="239" y="191"/>
                    </a:lnTo>
                    <a:lnTo>
                      <a:pt x="261" y="176"/>
                    </a:lnTo>
                    <a:lnTo>
                      <a:pt x="286" y="165"/>
                    </a:lnTo>
                    <a:lnTo>
                      <a:pt x="311" y="155"/>
                    </a:lnTo>
                    <a:lnTo>
                      <a:pt x="338" y="148"/>
                    </a:lnTo>
                    <a:lnTo>
                      <a:pt x="351" y="146"/>
                    </a:lnTo>
                    <a:lnTo>
                      <a:pt x="365" y="143"/>
                    </a:lnTo>
                    <a:lnTo>
                      <a:pt x="379" y="142"/>
                    </a:lnTo>
                    <a:lnTo>
                      <a:pt x="394" y="142"/>
                    </a:lnTo>
                    <a:lnTo>
                      <a:pt x="394" y="142"/>
                    </a:lnTo>
                    <a:lnTo>
                      <a:pt x="408" y="142"/>
                    </a:lnTo>
                    <a:lnTo>
                      <a:pt x="421" y="143"/>
                    </a:lnTo>
                    <a:lnTo>
                      <a:pt x="435" y="146"/>
                    </a:lnTo>
                    <a:lnTo>
                      <a:pt x="450" y="148"/>
                    </a:lnTo>
                    <a:lnTo>
                      <a:pt x="476" y="155"/>
                    </a:lnTo>
                    <a:lnTo>
                      <a:pt x="501" y="165"/>
                    </a:lnTo>
                    <a:lnTo>
                      <a:pt x="526" y="176"/>
                    </a:lnTo>
                    <a:lnTo>
                      <a:pt x="549" y="191"/>
                    </a:lnTo>
                    <a:lnTo>
                      <a:pt x="570" y="206"/>
                    </a:lnTo>
                    <a:lnTo>
                      <a:pt x="589" y="225"/>
                    </a:lnTo>
                    <a:lnTo>
                      <a:pt x="607" y="246"/>
                    </a:lnTo>
                    <a:lnTo>
                      <a:pt x="623" y="267"/>
                    </a:lnTo>
                    <a:lnTo>
                      <a:pt x="637" y="291"/>
                    </a:lnTo>
                    <a:lnTo>
                      <a:pt x="649" y="315"/>
                    </a:lnTo>
                    <a:lnTo>
                      <a:pt x="658" y="341"/>
                    </a:lnTo>
                    <a:lnTo>
                      <a:pt x="664" y="368"/>
                    </a:lnTo>
                    <a:lnTo>
                      <a:pt x="669" y="396"/>
                    </a:lnTo>
                    <a:lnTo>
                      <a:pt x="670" y="410"/>
                    </a:lnTo>
                    <a:lnTo>
                      <a:pt x="670" y="424"/>
                    </a:lnTo>
                    <a:lnTo>
                      <a:pt x="670" y="424"/>
                    </a:lnTo>
                    <a:lnTo>
                      <a:pt x="670" y="438"/>
                    </a:lnTo>
                    <a:lnTo>
                      <a:pt x="669" y="452"/>
                    </a:lnTo>
                    <a:lnTo>
                      <a:pt x="668" y="463"/>
                    </a:lnTo>
                    <a:lnTo>
                      <a:pt x="666" y="477"/>
                    </a:lnTo>
                    <a:lnTo>
                      <a:pt x="660" y="502"/>
                    </a:lnTo>
                    <a:lnTo>
                      <a:pt x="650" y="527"/>
                    </a:lnTo>
                    <a:lnTo>
                      <a:pt x="641" y="549"/>
                    </a:lnTo>
                    <a:lnTo>
                      <a:pt x="629" y="572"/>
                    </a:lnTo>
                    <a:lnTo>
                      <a:pt x="617" y="593"/>
                    </a:lnTo>
                    <a:lnTo>
                      <a:pt x="604" y="614"/>
                    </a:lnTo>
                    <a:lnTo>
                      <a:pt x="579" y="652"/>
                    </a:lnTo>
                    <a:lnTo>
                      <a:pt x="556" y="684"/>
                    </a:lnTo>
                    <a:lnTo>
                      <a:pt x="548" y="698"/>
                    </a:lnTo>
                    <a:lnTo>
                      <a:pt x="540" y="710"/>
                    </a:lnTo>
                    <a:lnTo>
                      <a:pt x="536" y="722"/>
                    </a:lnTo>
                    <a:lnTo>
                      <a:pt x="534" y="731"/>
                    </a:lnTo>
                    <a:lnTo>
                      <a:pt x="534" y="73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8" name="Freeform 182"/>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sp>
            <p:nvSpPr>
              <p:cNvPr id="89" name="Freeform 183"/>
              <p:cNvSpPr>
                <a:spLocks/>
              </p:cNvSpPr>
              <p:nvPr/>
            </p:nvSpPr>
            <p:spPr bwMode="auto">
              <a:xfrm>
                <a:off x="6972828" y="2265814"/>
                <a:ext cx="31750" cy="114300"/>
              </a:xfrm>
              <a:custGeom>
                <a:avLst/>
                <a:gdLst>
                  <a:gd name="T0" fmla="*/ 104 w 104"/>
                  <a:gd name="T1" fmla="*/ 289 h 363"/>
                  <a:gd name="T2" fmla="*/ 104 w 104"/>
                  <a:gd name="T3" fmla="*/ 289 h 363"/>
                  <a:gd name="T4" fmla="*/ 104 w 104"/>
                  <a:gd name="T5" fmla="*/ 300 h 363"/>
                  <a:gd name="T6" fmla="*/ 104 w 104"/>
                  <a:gd name="T7" fmla="*/ 300 h 363"/>
                  <a:gd name="T8" fmla="*/ 102 w 104"/>
                  <a:gd name="T9" fmla="*/ 314 h 363"/>
                  <a:gd name="T10" fmla="*/ 100 w 104"/>
                  <a:gd name="T11" fmla="*/ 326 h 363"/>
                  <a:gd name="T12" fmla="*/ 95 w 104"/>
                  <a:gd name="T13" fmla="*/ 337 h 363"/>
                  <a:gd name="T14" fmla="*/ 89 w 104"/>
                  <a:gd name="T15" fmla="*/ 345 h 363"/>
                  <a:gd name="T16" fmla="*/ 82 w 104"/>
                  <a:gd name="T17" fmla="*/ 353 h 363"/>
                  <a:gd name="T18" fmla="*/ 73 w 104"/>
                  <a:gd name="T19" fmla="*/ 358 h 363"/>
                  <a:gd name="T20" fmla="*/ 63 w 104"/>
                  <a:gd name="T21" fmla="*/ 362 h 363"/>
                  <a:gd name="T22" fmla="*/ 52 w 104"/>
                  <a:gd name="T23" fmla="*/ 363 h 363"/>
                  <a:gd name="T24" fmla="*/ 52 w 104"/>
                  <a:gd name="T25" fmla="*/ 363 h 363"/>
                  <a:gd name="T26" fmla="*/ 40 w 104"/>
                  <a:gd name="T27" fmla="*/ 362 h 363"/>
                  <a:gd name="T28" fmla="*/ 31 w 104"/>
                  <a:gd name="T29" fmla="*/ 358 h 363"/>
                  <a:gd name="T30" fmla="*/ 21 w 104"/>
                  <a:gd name="T31" fmla="*/ 353 h 363"/>
                  <a:gd name="T32" fmla="*/ 14 w 104"/>
                  <a:gd name="T33" fmla="*/ 345 h 363"/>
                  <a:gd name="T34" fmla="*/ 8 w 104"/>
                  <a:gd name="T35" fmla="*/ 337 h 363"/>
                  <a:gd name="T36" fmla="*/ 3 w 104"/>
                  <a:gd name="T37" fmla="*/ 326 h 363"/>
                  <a:gd name="T38" fmla="*/ 1 w 104"/>
                  <a:gd name="T39" fmla="*/ 314 h 363"/>
                  <a:gd name="T40" fmla="*/ 0 w 104"/>
                  <a:gd name="T41" fmla="*/ 300 h 363"/>
                  <a:gd name="T42" fmla="*/ 0 w 104"/>
                  <a:gd name="T43" fmla="*/ 300 h 363"/>
                  <a:gd name="T44" fmla="*/ 0 w 104"/>
                  <a:gd name="T45" fmla="*/ 289 h 363"/>
                  <a:gd name="T46" fmla="*/ 0 w 104"/>
                  <a:gd name="T47" fmla="*/ 289 h 363"/>
                  <a:gd name="T48" fmla="*/ 0 w 104"/>
                  <a:gd name="T49" fmla="*/ 74 h 363"/>
                  <a:gd name="T50" fmla="*/ 0 w 104"/>
                  <a:gd name="T51" fmla="*/ 74 h 363"/>
                  <a:gd name="T52" fmla="*/ 0 w 104"/>
                  <a:gd name="T53" fmla="*/ 63 h 363"/>
                  <a:gd name="T54" fmla="*/ 0 w 104"/>
                  <a:gd name="T55" fmla="*/ 63 h 363"/>
                  <a:gd name="T56" fmla="*/ 1 w 104"/>
                  <a:gd name="T57" fmla="*/ 50 h 363"/>
                  <a:gd name="T58" fmla="*/ 3 w 104"/>
                  <a:gd name="T59" fmla="*/ 37 h 363"/>
                  <a:gd name="T60" fmla="*/ 8 w 104"/>
                  <a:gd name="T61" fmla="*/ 26 h 363"/>
                  <a:gd name="T62" fmla="*/ 14 w 104"/>
                  <a:gd name="T63" fmla="*/ 18 h 363"/>
                  <a:gd name="T64" fmla="*/ 22 w 104"/>
                  <a:gd name="T65" fmla="*/ 9 h 363"/>
                  <a:gd name="T66" fmla="*/ 31 w 104"/>
                  <a:gd name="T67" fmla="*/ 5 h 363"/>
                  <a:gd name="T68" fmla="*/ 42 w 104"/>
                  <a:gd name="T69" fmla="*/ 1 h 363"/>
                  <a:gd name="T70" fmla="*/ 52 w 104"/>
                  <a:gd name="T71" fmla="*/ 0 h 363"/>
                  <a:gd name="T72" fmla="*/ 52 w 104"/>
                  <a:gd name="T73" fmla="*/ 0 h 363"/>
                  <a:gd name="T74" fmla="*/ 63 w 104"/>
                  <a:gd name="T75" fmla="*/ 1 h 363"/>
                  <a:gd name="T76" fmla="*/ 74 w 104"/>
                  <a:gd name="T77" fmla="*/ 5 h 363"/>
                  <a:gd name="T78" fmla="*/ 82 w 104"/>
                  <a:gd name="T79" fmla="*/ 9 h 363"/>
                  <a:gd name="T80" fmla="*/ 90 w 104"/>
                  <a:gd name="T81" fmla="*/ 18 h 363"/>
                  <a:gd name="T82" fmla="*/ 96 w 104"/>
                  <a:gd name="T83" fmla="*/ 26 h 363"/>
                  <a:gd name="T84" fmla="*/ 100 w 104"/>
                  <a:gd name="T85" fmla="*/ 37 h 363"/>
                  <a:gd name="T86" fmla="*/ 104 w 104"/>
                  <a:gd name="T87" fmla="*/ 50 h 363"/>
                  <a:gd name="T88" fmla="*/ 104 w 104"/>
                  <a:gd name="T89" fmla="*/ 63 h 363"/>
                  <a:gd name="T90" fmla="*/ 104 w 104"/>
                  <a:gd name="T91" fmla="*/ 63 h 363"/>
                  <a:gd name="T92" fmla="*/ 104 w 104"/>
                  <a:gd name="T93" fmla="*/ 74 h 363"/>
                  <a:gd name="T94" fmla="*/ 104 w 104"/>
                  <a:gd name="T95" fmla="*/ 74 h 363"/>
                  <a:gd name="T96" fmla="*/ 104 w 104"/>
                  <a:gd name="T97" fmla="*/ 178 h 363"/>
                  <a:gd name="T98" fmla="*/ 104 w 104"/>
                  <a:gd name="T99" fmla="*/ 28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363">
                    <a:moveTo>
                      <a:pt x="104" y="289"/>
                    </a:moveTo>
                    <a:lnTo>
                      <a:pt x="104" y="289"/>
                    </a:lnTo>
                    <a:lnTo>
                      <a:pt x="104" y="300"/>
                    </a:lnTo>
                    <a:lnTo>
                      <a:pt x="104" y="300"/>
                    </a:lnTo>
                    <a:lnTo>
                      <a:pt x="102" y="314"/>
                    </a:lnTo>
                    <a:lnTo>
                      <a:pt x="100" y="326"/>
                    </a:lnTo>
                    <a:lnTo>
                      <a:pt x="95" y="337"/>
                    </a:lnTo>
                    <a:lnTo>
                      <a:pt x="89" y="345"/>
                    </a:lnTo>
                    <a:lnTo>
                      <a:pt x="82" y="353"/>
                    </a:lnTo>
                    <a:lnTo>
                      <a:pt x="73" y="358"/>
                    </a:lnTo>
                    <a:lnTo>
                      <a:pt x="63" y="362"/>
                    </a:lnTo>
                    <a:lnTo>
                      <a:pt x="52" y="363"/>
                    </a:lnTo>
                    <a:lnTo>
                      <a:pt x="52" y="363"/>
                    </a:lnTo>
                    <a:lnTo>
                      <a:pt x="40" y="362"/>
                    </a:lnTo>
                    <a:lnTo>
                      <a:pt x="31" y="358"/>
                    </a:lnTo>
                    <a:lnTo>
                      <a:pt x="21" y="353"/>
                    </a:lnTo>
                    <a:lnTo>
                      <a:pt x="14" y="345"/>
                    </a:lnTo>
                    <a:lnTo>
                      <a:pt x="8" y="337"/>
                    </a:lnTo>
                    <a:lnTo>
                      <a:pt x="3" y="326"/>
                    </a:lnTo>
                    <a:lnTo>
                      <a:pt x="1" y="314"/>
                    </a:lnTo>
                    <a:lnTo>
                      <a:pt x="0" y="300"/>
                    </a:lnTo>
                    <a:lnTo>
                      <a:pt x="0" y="300"/>
                    </a:lnTo>
                    <a:lnTo>
                      <a:pt x="0" y="289"/>
                    </a:lnTo>
                    <a:lnTo>
                      <a:pt x="0" y="289"/>
                    </a:lnTo>
                    <a:lnTo>
                      <a:pt x="0" y="74"/>
                    </a:lnTo>
                    <a:lnTo>
                      <a:pt x="0" y="74"/>
                    </a:lnTo>
                    <a:lnTo>
                      <a:pt x="0" y="63"/>
                    </a:lnTo>
                    <a:lnTo>
                      <a:pt x="0" y="63"/>
                    </a:lnTo>
                    <a:lnTo>
                      <a:pt x="1" y="50"/>
                    </a:lnTo>
                    <a:lnTo>
                      <a:pt x="3" y="37"/>
                    </a:lnTo>
                    <a:lnTo>
                      <a:pt x="8" y="26"/>
                    </a:lnTo>
                    <a:lnTo>
                      <a:pt x="14" y="18"/>
                    </a:lnTo>
                    <a:lnTo>
                      <a:pt x="22" y="9"/>
                    </a:lnTo>
                    <a:lnTo>
                      <a:pt x="31" y="5"/>
                    </a:lnTo>
                    <a:lnTo>
                      <a:pt x="42" y="1"/>
                    </a:lnTo>
                    <a:lnTo>
                      <a:pt x="52" y="0"/>
                    </a:lnTo>
                    <a:lnTo>
                      <a:pt x="52" y="0"/>
                    </a:lnTo>
                    <a:lnTo>
                      <a:pt x="63" y="1"/>
                    </a:lnTo>
                    <a:lnTo>
                      <a:pt x="74" y="5"/>
                    </a:lnTo>
                    <a:lnTo>
                      <a:pt x="82" y="9"/>
                    </a:lnTo>
                    <a:lnTo>
                      <a:pt x="90" y="18"/>
                    </a:lnTo>
                    <a:lnTo>
                      <a:pt x="96" y="26"/>
                    </a:lnTo>
                    <a:lnTo>
                      <a:pt x="100" y="37"/>
                    </a:lnTo>
                    <a:lnTo>
                      <a:pt x="104" y="50"/>
                    </a:lnTo>
                    <a:lnTo>
                      <a:pt x="104" y="63"/>
                    </a:lnTo>
                    <a:lnTo>
                      <a:pt x="104" y="63"/>
                    </a:lnTo>
                    <a:lnTo>
                      <a:pt x="104" y="74"/>
                    </a:lnTo>
                    <a:lnTo>
                      <a:pt x="104" y="74"/>
                    </a:lnTo>
                    <a:lnTo>
                      <a:pt x="104" y="178"/>
                    </a:lnTo>
                    <a:lnTo>
                      <a:pt x="104" y="289"/>
                    </a:lnTo>
                  </a:path>
                </a:pathLst>
              </a:custGeom>
              <a:grpFill/>
              <a:ln>
                <a:noFill/>
              </a:ln>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90" name="Group 89"/>
          <p:cNvGrpSpPr/>
          <p:nvPr/>
        </p:nvGrpSpPr>
        <p:grpSpPr>
          <a:xfrm>
            <a:off x="4876563" y="4455707"/>
            <a:ext cx="1044776" cy="194669"/>
            <a:chOff x="4865677" y="862328"/>
            <a:chExt cx="1044776" cy="194669"/>
          </a:xfrm>
        </p:grpSpPr>
        <p:sp>
          <p:nvSpPr>
            <p:cNvPr id="91" name="TextBox 90"/>
            <p:cNvSpPr txBox="1"/>
            <p:nvPr/>
          </p:nvSpPr>
          <p:spPr>
            <a:xfrm>
              <a:off x="4993607" y="862328"/>
              <a:ext cx="91684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TECHNICAL</a:t>
              </a:r>
              <a:endParaRPr lang="en-US" sz="700" dirty="0">
                <a:solidFill>
                  <a:prstClr val="white"/>
                </a:solidFill>
              </a:endParaRPr>
            </a:p>
          </p:txBody>
        </p:sp>
        <p:sp>
          <p:nvSpPr>
            <p:cNvPr id="92" name="TextBox 91"/>
            <p:cNvSpPr txBox="1"/>
            <p:nvPr/>
          </p:nvSpPr>
          <p:spPr>
            <a:xfrm>
              <a:off x="4865677" y="862328"/>
              <a:ext cx="388824"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srgbClr val="BFBFBF"/>
                  </a:solidFill>
                </a:rPr>
                <a:t>&lt;/&gt;</a:t>
              </a:r>
              <a:endParaRPr lang="en-US" sz="700" dirty="0">
                <a:solidFill>
                  <a:srgbClr val="BFBFBF"/>
                </a:solidFill>
              </a:endParaRPr>
            </a:p>
          </p:txBody>
        </p:sp>
      </p:grpSp>
      <p:sp>
        <p:nvSpPr>
          <p:cNvPr id="93" name="Rounded Rectangle 92"/>
          <p:cNvSpPr/>
          <p:nvPr/>
        </p:nvSpPr>
        <p:spPr>
          <a:xfrm>
            <a:off x="5564530" y="978407"/>
            <a:ext cx="2137441" cy="3209544"/>
          </a:xfrm>
          <a:prstGeom prst="roundRect">
            <a:avLst>
              <a:gd name="adj" fmla="val 9652"/>
            </a:avLst>
          </a:prstGeom>
          <a:solidFill>
            <a:srgbClr val="0079DB">
              <a:lumMod val="50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94" name="TextBox 93"/>
          <p:cNvSpPr txBox="1"/>
          <p:nvPr/>
        </p:nvSpPr>
        <p:spPr>
          <a:xfrm>
            <a:off x="5814404" y="706368"/>
            <a:ext cx="1490536"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smtClean="0">
                <a:solidFill>
                  <a:srgbClr val="3C3C3B">
                    <a:lumMod val="50000"/>
                  </a:srgbClr>
                </a:solidFill>
              </a:rPr>
              <a:t>Analytic Techniques</a:t>
            </a:r>
            <a:endParaRPr lang="en-US" dirty="0">
              <a:solidFill>
                <a:srgbClr val="3C3C3B">
                  <a:lumMod val="50000"/>
                </a:srgbClr>
              </a:solidFill>
            </a:endParaRPr>
          </a:p>
        </p:txBody>
      </p:sp>
      <p:sp>
        <p:nvSpPr>
          <p:cNvPr id="95" name="TextBox 94"/>
          <p:cNvSpPr txBox="1"/>
          <p:nvPr/>
        </p:nvSpPr>
        <p:spPr>
          <a:xfrm>
            <a:off x="2144717" y="706368"/>
            <a:ext cx="2391700"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eaLnBrk="0" fontAlgn="base" hangingPunct="0">
              <a:spcAft>
                <a:spcPct val="0"/>
              </a:spcAft>
              <a:defRPr/>
            </a:pPr>
            <a:r>
              <a:rPr lang="en-US" dirty="0">
                <a:solidFill>
                  <a:srgbClr val="3C3C3B">
                    <a:lumMod val="50000"/>
                  </a:srgbClr>
                </a:solidFill>
              </a:rPr>
              <a:t>Data </a:t>
            </a:r>
            <a:r>
              <a:rPr lang="en-US">
                <a:solidFill>
                  <a:srgbClr val="3C3C3B">
                    <a:lumMod val="50000"/>
                  </a:srgbClr>
                </a:solidFill>
              </a:rPr>
              <a:t>Storage </a:t>
            </a:r>
            <a:r>
              <a:rPr lang="en-US" smtClean="0">
                <a:solidFill>
                  <a:srgbClr val="3C3C3B">
                    <a:lumMod val="50000"/>
                  </a:srgbClr>
                </a:solidFill>
              </a:rPr>
              <a:t>Types</a:t>
            </a:r>
            <a:endParaRPr lang="en-US" dirty="0">
              <a:solidFill>
                <a:srgbClr val="3C3C3B">
                  <a:lumMod val="50000"/>
                </a:srgbClr>
              </a:solidFill>
            </a:endParaRPr>
          </a:p>
        </p:txBody>
      </p:sp>
      <p:sp>
        <p:nvSpPr>
          <p:cNvPr id="96" name="TextBox 95"/>
          <p:cNvSpPr txBox="1"/>
          <p:nvPr/>
        </p:nvSpPr>
        <p:spPr>
          <a:xfrm>
            <a:off x="5762938" y="1106256"/>
            <a:ext cx="780078"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QUERIES, REPORTS, DASHBOARDS</a:t>
            </a:r>
            <a:endParaRPr lang="en-US" sz="700" dirty="0">
              <a:solidFill>
                <a:prstClr val="white"/>
              </a:solidFill>
            </a:endParaRPr>
          </a:p>
        </p:txBody>
      </p:sp>
      <p:sp>
        <p:nvSpPr>
          <p:cNvPr id="97" name="TextBox 96"/>
          <p:cNvSpPr txBox="1"/>
          <p:nvPr/>
        </p:nvSpPr>
        <p:spPr>
          <a:xfrm>
            <a:off x="6664372" y="1169623"/>
            <a:ext cx="838369"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VISUALIZATION FUNCTIONS</a:t>
            </a:r>
            <a:endParaRPr lang="en-US" sz="700" dirty="0">
              <a:solidFill>
                <a:prstClr val="white"/>
              </a:solidFill>
            </a:endParaRPr>
          </a:p>
        </p:txBody>
      </p:sp>
      <p:sp>
        <p:nvSpPr>
          <p:cNvPr id="98" name="TextBox 97"/>
          <p:cNvSpPr txBox="1"/>
          <p:nvPr/>
        </p:nvSpPr>
        <p:spPr>
          <a:xfrm>
            <a:off x="5926943" y="3353986"/>
            <a:ext cx="1399622"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CONTENT ANALYTICS, SENTIMENT EXTRACTION</a:t>
            </a:r>
            <a:endParaRPr lang="en-US" sz="700" dirty="0">
              <a:solidFill>
                <a:prstClr val="white"/>
              </a:solidFill>
            </a:endParaRPr>
          </a:p>
        </p:txBody>
      </p:sp>
      <p:sp>
        <p:nvSpPr>
          <p:cNvPr id="99" name="TextBox 98"/>
          <p:cNvSpPr txBox="1"/>
          <p:nvPr/>
        </p:nvSpPr>
        <p:spPr>
          <a:xfrm>
            <a:off x="5861689" y="1911699"/>
            <a:ext cx="58257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PATH &amp; PATTERN</a:t>
            </a:r>
            <a:endParaRPr lang="en-US" sz="700" dirty="0">
              <a:solidFill>
                <a:prstClr val="white"/>
              </a:solidFill>
            </a:endParaRPr>
          </a:p>
        </p:txBody>
      </p:sp>
      <p:sp>
        <p:nvSpPr>
          <p:cNvPr id="100" name="TextBox 99"/>
          <p:cNvSpPr txBox="1"/>
          <p:nvPr/>
        </p:nvSpPr>
        <p:spPr>
          <a:xfrm>
            <a:off x="6736392" y="1911699"/>
            <a:ext cx="6943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a:t>
            </a:r>
            <a:endParaRPr lang="en-US" sz="700" dirty="0">
              <a:solidFill>
                <a:prstClr val="white"/>
              </a:solidFill>
            </a:endParaRPr>
          </a:p>
        </p:txBody>
      </p:sp>
      <p:sp>
        <p:nvSpPr>
          <p:cNvPr id="101" name="TextBox 100"/>
          <p:cNvSpPr txBox="1"/>
          <p:nvPr/>
        </p:nvSpPr>
        <p:spPr>
          <a:xfrm>
            <a:off x="5761249" y="2699559"/>
            <a:ext cx="783456"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TIME SERIES</a:t>
            </a:r>
            <a:endParaRPr lang="en-US" sz="700" dirty="0">
              <a:solidFill>
                <a:prstClr val="white"/>
              </a:solidFill>
            </a:endParaRPr>
          </a:p>
        </p:txBody>
      </p:sp>
      <p:sp>
        <p:nvSpPr>
          <p:cNvPr id="102" name="TextBox 101"/>
          <p:cNvSpPr txBox="1"/>
          <p:nvPr/>
        </p:nvSpPr>
        <p:spPr>
          <a:xfrm>
            <a:off x="6600080" y="2597224"/>
            <a:ext cx="966952" cy="399340"/>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 STATISTICS &amp; MACHINE LEARNING</a:t>
            </a:r>
            <a:endParaRPr lang="en-US" sz="700" dirty="0">
              <a:solidFill>
                <a:prstClr val="white"/>
              </a:solidFill>
            </a:endParaRPr>
          </a:p>
        </p:txBody>
      </p:sp>
      <p:sp>
        <p:nvSpPr>
          <p:cNvPr id="103" name="Left-Right Arrow 177"/>
          <p:cNvSpPr/>
          <p:nvPr/>
        </p:nvSpPr>
        <p:spPr>
          <a:xfrm>
            <a:off x="1031345" y="2866851"/>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4" name="Left-Right Arrow 178"/>
          <p:cNvSpPr/>
          <p:nvPr/>
        </p:nvSpPr>
        <p:spPr>
          <a:xfrm>
            <a:off x="1031346" y="3691658"/>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5" name="Freeform 104"/>
          <p:cNvSpPr/>
          <p:nvPr/>
        </p:nvSpPr>
        <p:spPr>
          <a:xfrm rot="9792642">
            <a:off x="1068142"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06" name="Left-Right Arrow 177"/>
          <p:cNvSpPr/>
          <p:nvPr/>
        </p:nvSpPr>
        <p:spPr>
          <a:xfrm>
            <a:off x="5132262" y="204231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7" name="Left-Right Arrow 177"/>
          <p:cNvSpPr/>
          <p:nvPr/>
        </p:nvSpPr>
        <p:spPr>
          <a:xfrm>
            <a:off x="5132262" y="3691658"/>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8" name="Left-Right Arrow 178"/>
          <p:cNvSpPr/>
          <p:nvPr/>
        </p:nvSpPr>
        <p:spPr>
          <a:xfrm>
            <a:off x="5132258" y="2866989"/>
            <a:ext cx="527746"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09" name="Freeform 108"/>
          <p:cNvSpPr>
            <a:spLocks noChangeAspect="1"/>
          </p:cNvSpPr>
          <p:nvPr/>
        </p:nvSpPr>
        <p:spPr>
          <a:xfrm rot="9792642">
            <a:off x="5182525" y="1013203"/>
            <a:ext cx="493776" cy="435328"/>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sp>
        <p:nvSpPr>
          <p:cNvPr id="110" name="Freeform 4408"/>
          <p:cNvSpPr>
            <a:spLocks noEditPoints="1"/>
          </p:cNvSpPr>
          <p:nvPr/>
        </p:nvSpPr>
        <p:spPr bwMode="auto">
          <a:xfrm>
            <a:off x="6920027" y="2138211"/>
            <a:ext cx="327059" cy="327059"/>
          </a:xfrm>
          <a:custGeom>
            <a:avLst/>
            <a:gdLst>
              <a:gd name="T0" fmla="*/ 0 w 568"/>
              <a:gd name="T1" fmla="*/ 284 h 568"/>
              <a:gd name="T2" fmla="*/ 568 w 568"/>
              <a:gd name="T3" fmla="*/ 284 h 568"/>
              <a:gd name="T4" fmla="*/ 538 w 568"/>
              <a:gd name="T5" fmla="*/ 200 h 568"/>
              <a:gd name="T6" fmla="*/ 389 w 568"/>
              <a:gd name="T7" fmla="*/ 204 h 568"/>
              <a:gd name="T8" fmla="*/ 293 w 568"/>
              <a:gd name="T9" fmla="*/ 144 h 568"/>
              <a:gd name="T10" fmla="*/ 275 w 568"/>
              <a:gd name="T11" fmla="*/ 89 h 568"/>
              <a:gd name="T12" fmla="*/ 538 w 568"/>
              <a:gd name="T13" fmla="*/ 200 h 568"/>
              <a:gd name="T14" fmla="*/ 199 w 568"/>
              <a:gd name="T15" fmla="*/ 317 h 568"/>
              <a:gd name="T16" fmla="*/ 199 w 568"/>
              <a:gd name="T17" fmla="*/ 296 h 568"/>
              <a:gd name="T18" fmla="*/ 249 w 568"/>
              <a:gd name="T19" fmla="*/ 175 h 568"/>
              <a:gd name="T20" fmla="*/ 359 w 568"/>
              <a:gd name="T21" fmla="*/ 215 h 568"/>
              <a:gd name="T22" fmla="*/ 343 w 568"/>
              <a:gd name="T23" fmla="*/ 261 h 568"/>
              <a:gd name="T24" fmla="*/ 307 w 568"/>
              <a:gd name="T25" fmla="*/ 17 h 568"/>
              <a:gd name="T26" fmla="*/ 249 w 568"/>
              <a:gd name="T27" fmla="*/ 81 h 568"/>
              <a:gd name="T28" fmla="*/ 104 w 568"/>
              <a:gd name="T29" fmla="*/ 86 h 568"/>
              <a:gd name="T30" fmla="*/ 307 w 568"/>
              <a:gd name="T31" fmla="*/ 17 h 568"/>
              <a:gd name="T32" fmla="*/ 203 w 568"/>
              <a:gd name="T33" fmla="*/ 117 h 568"/>
              <a:gd name="T34" fmla="*/ 222 w 568"/>
              <a:gd name="T35" fmla="*/ 167 h 568"/>
              <a:gd name="T36" fmla="*/ 185 w 568"/>
              <a:gd name="T37" fmla="*/ 319 h 568"/>
              <a:gd name="T38" fmla="*/ 155 w 568"/>
              <a:gd name="T39" fmla="*/ 380 h 568"/>
              <a:gd name="T40" fmla="*/ 16 w 568"/>
              <a:gd name="T41" fmla="*/ 284 h 568"/>
              <a:gd name="T42" fmla="*/ 88 w 568"/>
              <a:gd name="T43" fmla="*/ 465 h 568"/>
              <a:gd name="T44" fmla="*/ 194 w 568"/>
              <a:gd name="T45" fmla="*/ 411 h 568"/>
              <a:gd name="T46" fmla="*/ 88 w 568"/>
              <a:gd name="T47" fmla="*/ 465 h 568"/>
              <a:gd name="T48" fmla="*/ 206 w 568"/>
              <a:gd name="T49" fmla="*/ 410 h 568"/>
              <a:gd name="T50" fmla="*/ 235 w 568"/>
              <a:gd name="T51" fmla="*/ 334 h 568"/>
              <a:gd name="T52" fmla="*/ 389 w 568"/>
              <a:gd name="T53" fmla="*/ 298 h 568"/>
              <a:gd name="T54" fmla="*/ 419 w 568"/>
              <a:gd name="T55" fmla="*/ 515 h 568"/>
              <a:gd name="T56" fmla="*/ 260 w 568"/>
              <a:gd name="T57" fmla="*/ 550 h 568"/>
              <a:gd name="T58" fmla="*/ 417 w 568"/>
              <a:gd name="T59" fmla="*/ 289 h 568"/>
              <a:gd name="T60" fmla="*/ 434 w 568"/>
              <a:gd name="T61" fmla="*/ 239 h 568"/>
              <a:gd name="T62" fmla="*/ 552 w 568"/>
              <a:gd name="T63"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568">
                <a:moveTo>
                  <a:pt x="284" y="0"/>
                </a:moveTo>
                <a:cubicBezTo>
                  <a:pt x="128" y="0"/>
                  <a:pt x="0" y="128"/>
                  <a:pt x="0" y="284"/>
                </a:cubicBezTo>
                <a:cubicBezTo>
                  <a:pt x="0" y="440"/>
                  <a:pt x="128" y="568"/>
                  <a:pt x="284" y="568"/>
                </a:cubicBezTo>
                <a:cubicBezTo>
                  <a:pt x="440" y="568"/>
                  <a:pt x="568" y="440"/>
                  <a:pt x="568" y="284"/>
                </a:cubicBezTo>
                <a:cubicBezTo>
                  <a:pt x="568" y="128"/>
                  <a:pt x="440" y="0"/>
                  <a:pt x="284" y="0"/>
                </a:cubicBezTo>
                <a:close/>
                <a:moveTo>
                  <a:pt x="538" y="200"/>
                </a:moveTo>
                <a:cubicBezTo>
                  <a:pt x="522" y="203"/>
                  <a:pt x="482" y="210"/>
                  <a:pt x="430" y="228"/>
                </a:cubicBezTo>
                <a:cubicBezTo>
                  <a:pt x="422" y="213"/>
                  <a:pt x="406" y="204"/>
                  <a:pt x="389" y="204"/>
                </a:cubicBezTo>
                <a:cubicBezTo>
                  <a:pt x="382" y="204"/>
                  <a:pt x="375" y="206"/>
                  <a:pt x="369" y="208"/>
                </a:cubicBezTo>
                <a:cubicBezTo>
                  <a:pt x="347" y="182"/>
                  <a:pt x="320" y="161"/>
                  <a:pt x="293" y="144"/>
                </a:cubicBezTo>
                <a:cubicBezTo>
                  <a:pt x="295" y="139"/>
                  <a:pt x="296" y="134"/>
                  <a:pt x="296" y="128"/>
                </a:cubicBezTo>
                <a:cubicBezTo>
                  <a:pt x="296" y="112"/>
                  <a:pt x="288" y="97"/>
                  <a:pt x="275" y="89"/>
                </a:cubicBezTo>
                <a:cubicBezTo>
                  <a:pt x="296" y="53"/>
                  <a:pt x="314" y="27"/>
                  <a:pt x="320" y="19"/>
                </a:cubicBezTo>
                <a:cubicBezTo>
                  <a:pt x="423" y="33"/>
                  <a:pt x="507" y="105"/>
                  <a:pt x="538" y="200"/>
                </a:cubicBezTo>
                <a:close/>
                <a:moveTo>
                  <a:pt x="226" y="325"/>
                </a:moveTo>
                <a:cubicBezTo>
                  <a:pt x="218" y="320"/>
                  <a:pt x="209" y="317"/>
                  <a:pt x="199" y="317"/>
                </a:cubicBezTo>
                <a:cubicBezTo>
                  <a:pt x="198" y="317"/>
                  <a:pt x="198" y="317"/>
                  <a:pt x="197" y="317"/>
                </a:cubicBezTo>
                <a:cubicBezTo>
                  <a:pt x="198" y="310"/>
                  <a:pt x="198" y="303"/>
                  <a:pt x="199" y="296"/>
                </a:cubicBezTo>
                <a:cubicBezTo>
                  <a:pt x="203" y="253"/>
                  <a:pt x="217" y="211"/>
                  <a:pt x="233" y="172"/>
                </a:cubicBezTo>
                <a:cubicBezTo>
                  <a:pt x="238" y="174"/>
                  <a:pt x="243" y="175"/>
                  <a:pt x="249" y="175"/>
                </a:cubicBezTo>
                <a:cubicBezTo>
                  <a:pt x="265" y="175"/>
                  <a:pt x="279" y="167"/>
                  <a:pt x="288" y="155"/>
                </a:cubicBezTo>
                <a:cubicBezTo>
                  <a:pt x="313" y="170"/>
                  <a:pt x="338" y="190"/>
                  <a:pt x="359" y="215"/>
                </a:cubicBezTo>
                <a:cubicBezTo>
                  <a:pt x="349" y="223"/>
                  <a:pt x="342" y="236"/>
                  <a:pt x="342" y="251"/>
                </a:cubicBezTo>
                <a:cubicBezTo>
                  <a:pt x="342" y="254"/>
                  <a:pt x="342" y="258"/>
                  <a:pt x="343" y="261"/>
                </a:cubicBezTo>
                <a:cubicBezTo>
                  <a:pt x="306" y="278"/>
                  <a:pt x="266" y="299"/>
                  <a:pt x="226" y="325"/>
                </a:cubicBezTo>
                <a:close/>
                <a:moveTo>
                  <a:pt x="307" y="17"/>
                </a:moveTo>
                <a:cubicBezTo>
                  <a:pt x="298" y="29"/>
                  <a:pt x="282" y="53"/>
                  <a:pt x="264" y="84"/>
                </a:cubicBezTo>
                <a:cubicBezTo>
                  <a:pt x="259" y="82"/>
                  <a:pt x="254" y="81"/>
                  <a:pt x="249" y="81"/>
                </a:cubicBezTo>
                <a:cubicBezTo>
                  <a:pt x="231" y="81"/>
                  <a:pt x="215" y="91"/>
                  <a:pt x="207" y="106"/>
                </a:cubicBezTo>
                <a:cubicBezTo>
                  <a:pt x="163" y="92"/>
                  <a:pt x="124" y="87"/>
                  <a:pt x="104" y="86"/>
                </a:cubicBezTo>
                <a:cubicBezTo>
                  <a:pt x="152" y="43"/>
                  <a:pt x="215" y="16"/>
                  <a:pt x="284" y="16"/>
                </a:cubicBezTo>
                <a:cubicBezTo>
                  <a:pt x="292" y="16"/>
                  <a:pt x="299" y="17"/>
                  <a:pt x="307" y="17"/>
                </a:cubicBezTo>
                <a:close/>
                <a:moveTo>
                  <a:pt x="93" y="97"/>
                </a:moveTo>
                <a:cubicBezTo>
                  <a:pt x="104" y="98"/>
                  <a:pt x="149" y="101"/>
                  <a:pt x="203" y="117"/>
                </a:cubicBezTo>
                <a:cubicBezTo>
                  <a:pt x="202" y="121"/>
                  <a:pt x="202" y="124"/>
                  <a:pt x="202" y="128"/>
                </a:cubicBezTo>
                <a:cubicBezTo>
                  <a:pt x="202" y="144"/>
                  <a:pt x="210" y="158"/>
                  <a:pt x="222" y="167"/>
                </a:cubicBezTo>
                <a:cubicBezTo>
                  <a:pt x="206" y="207"/>
                  <a:pt x="192" y="251"/>
                  <a:pt x="187" y="294"/>
                </a:cubicBezTo>
                <a:cubicBezTo>
                  <a:pt x="186" y="303"/>
                  <a:pt x="186" y="311"/>
                  <a:pt x="185" y="319"/>
                </a:cubicBezTo>
                <a:cubicBezTo>
                  <a:pt x="166" y="325"/>
                  <a:pt x="152" y="343"/>
                  <a:pt x="152" y="364"/>
                </a:cubicBezTo>
                <a:cubicBezTo>
                  <a:pt x="152" y="369"/>
                  <a:pt x="153" y="375"/>
                  <a:pt x="155" y="380"/>
                </a:cubicBezTo>
                <a:cubicBezTo>
                  <a:pt x="129" y="402"/>
                  <a:pt x="103" y="428"/>
                  <a:pt x="80" y="456"/>
                </a:cubicBezTo>
                <a:cubicBezTo>
                  <a:pt x="40" y="410"/>
                  <a:pt x="16" y="350"/>
                  <a:pt x="16" y="284"/>
                </a:cubicBezTo>
                <a:cubicBezTo>
                  <a:pt x="16" y="211"/>
                  <a:pt x="46" y="145"/>
                  <a:pt x="93" y="97"/>
                </a:cubicBezTo>
                <a:close/>
                <a:moveTo>
                  <a:pt x="88" y="465"/>
                </a:moveTo>
                <a:cubicBezTo>
                  <a:pt x="110" y="438"/>
                  <a:pt x="135" y="413"/>
                  <a:pt x="160" y="391"/>
                </a:cubicBezTo>
                <a:cubicBezTo>
                  <a:pt x="168" y="402"/>
                  <a:pt x="180" y="409"/>
                  <a:pt x="194" y="411"/>
                </a:cubicBezTo>
                <a:cubicBezTo>
                  <a:pt x="207" y="473"/>
                  <a:pt x="232" y="524"/>
                  <a:pt x="245" y="549"/>
                </a:cubicBezTo>
                <a:cubicBezTo>
                  <a:pt x="183" y="540"/>
                  <a:pt x="128" y="509"/>
                  <a:pt x="88" y="465"/>
                </a:cubicBezTo>
                <a:close/>
                <a:moveTo>
                  <a:pt x="260" y="550"/>
                </a:moveTo>
                <a:cubicBezTo>
                  <a:pt x="249" y="531"/>
                  <a:pt x="221" y="478"/>
                  <a:pt x="206" y="410"/>
                </a:cubicBezTo>
                <a:cubicBezTo>
                  <a:pt x="229" y="407"/>
                  <a:pt x="246" y="388"/>
                  <a:pt x="246" y="364"/>
                </a:cubicBezTo>
                <a:cubicBezTo>
                  <a:pt x="246" y="352"/>
                  <a:pt x="242" y="342"/>
                  <a:pt x="235" y="334"/>
                </a:cubicBezTo>
                <a:cubicBezTo>
                  <a:pt x="273" y="309"/>
                  <a:pt x="311" y="288"/>
                  <a:pt x="347" y="272"/>
                </a:cubicBezTo>
                <a:cubicBezTo>
                  <a:pt x="355" y="288"/>
                  <a:pt x="371" y="298"/>
                  <a:pt x="389" y="298"/>
                </a:cubicBezTo>
                <a:cubicBezTo>
                  <a:pt x="395" y="298"/>
                  <a:pt x="401" y="297"/>
                  <a:pt x="406" y="295"/>
                </a:cubicBezTo>
                <a:cubicBezTo>
                  <a:pt x="429" y="356"/>
                  <a:pt x="434" y="429"/>
                  <a:pt x="419" y="515"/>
                </a:cubicBezTo>
                <a:cubicBezTo>
                  <a:pt x="379" y="538"/>
                  <a:pt x="333" y="552"/>
                  <a:pt x="284" y="552"/>
                </a:cubicBezTo>
                <a:cubicBezTo>
                  <a:pt x="276" y="552"/>
                  <a:pt x="268" y="551"/>
                  <a:pt x="260" y="550"/>
                </a:cubicBezTo>
                <a:close/>
                <a:moveTo>
                  <a:pt x="433" y="506"/>
                </a:moveTo>
                <a:cubicBezTo>
                  <a:pt x="446" y="423"/>
                  <a:pt x="440" y="350"/>
                  <a:pt x="417" y="289"/>
                </a:cubicBezTo>
                <a:cubicBezTo>
                  <a:pt x="428" y="280"/>
                  <a:pt x="436" y="267"/>
                  <a:pt x="436" y="251"/>
                </a:cubicBezTo>
                <a:cubicBezTo>
                  <a:pt x="436" y="247"/>
                  <a:pt x="435" y="243"/>
                  <a:pt x="434" y="239"/>
                </a:cubicBezTo>
                <a:cubicBezTo>
                  <a:pt x="488" y="221"/>
                  <a:pt x="528" y="214"/>
                  <a:pt x="542" y="212"/>
                </a:cubicBezTo>
                <a:cubicBezTo>
                  <a:pt x="548" y="235"/>
                  <a:pt x="552" y="259"/>
                  <a:pt x="552" y="284"/>
                </a:cubicBezTo>
                <a:cubicBezTo>
                  <a:pt x="552" y="377"/>
                  <a:pt x="504" y="458"/>
                  <a:pt x="433" y="5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1" name="Freeform 4409"/>
          <p:cNvSpPr>
            <a:spLocks noEditPoints="1"/>
          </p:cNvSpPr>
          <p:nvPr/>
        </p:nvSpPr>
        <p:spPr bwMode="auto">
          <a:xfrm>
            <a:off x="5964630" y="2231491"/>
            <a:ext cx="376694" cy="271006"/>
          </a:xfrm>
          <a:custGeom>
            <a:avLst/>
            <a:gdLst>
              <a:gd name="T0" fmla="*/ 523 w 564"/>
              <a:gd name="T1" fmla="*/ 245 h 406"/>
              <a:gd name="T2" fmla="*/ 523 w 564"/>
              <a:gd name="T3" fmla="*/ 163 h 406"/>
              <a:gd name="T4" fmla="*/ 330 w 564"/>
              <a:gd name="T5" fmla="*/ 196 h 406"/>
              <a:gd name="T6" fmla="*/ 404 w 564"/>
              <a:gd name="T7" fmla="*/ 49 h 406"/>
              <a:gd name="T8" fmla="*/ 523 w 564"/>
              <a:gd name="T9" fmla="*/ 82 h 406"/>
              <a:gd name="T10" fmla="*/ 523 w 564"/>
              <a:gd name="T11" fmla="*/ 0 h 406"/>
              <a:gd name="T12" fmla="*/ 396 w 564"/>
              <a:gd name="T13" fmla="*/ 33 h 406"/>
              <a:gd name="T14" fmla="*/ 280 w 564"/>
              <a:gd name="T15" fmla="*/ 152 h 406"/>
              <a:gd name="T16" fmla="*/ 168 w 564"/>
              <a:gd name="T17" fmla="*/ 33 h 406"/>
              <a:gd name="T18" fmla="*/ 41 w 564"/>
              <a:gd name="T19" fmla="*/ 0 h 406"/>
              <a:gd name="T20" fmla="*/ 41 w 564"/>
              <a:gd name="T21" fmla="*/ 82 h 406"/>
              <a:gd name="T22" fmla="*/ 160 w 564"/>
              <a:gd name="T23" fmla="*/ 49 h 406"/>
              <a:gd name="T24" fmla="*/ 230 w 564"/>
              <a:gd name="T25" fmla="*/ 196 h 406"/>
              <a:gd name="T26" fmla="*/ 41 w 564"/>
              <a:gd name="T27" fmla="*/ 163 h 406"/>
              <a:gd name="T28" fmla="*/ 41 w 564"/>
              <a:gd name="T29" fmla="*/ 245 h 406"/>
              <a:gd name="T30" fmla="*/ 231 w 564"/>
              <a:gd name="T31" fmla="*/ 212 h 406"/>
              <a:gd name="T32" fmla="*/ 160 w 564"/>
              <a:gd name="T33" fmla="*/ 357 h 406"/>
              <a:gd name="T34" fmla="*/ 41 w 564"/>
              <a:gd name="T35" fmla="*/ 324 h 406"/>
              <a:gd name="T36" fmla="*/ 41 w 564"/>
              <a:gd name="T37" fmla="*/ 406 h 406"/>
              <a:gd name="T38" fmla="*/ 168 w 564"/>
              <a:gd name="T39" fmla="*/ 373 h 406"/>
              <a:gd name="T40" fmla="*/ 280 w 564"/>
              <a:gd name="T41" fmla="*/ 252 h 406"/>
              <a:gd name="T42" fmla="*/ 396 w 564"/>
              <a:gd name="T43" fmla="*/ 373 h 406"/>
              <a:gd name="T44" fmla="*/ 523 w 564"/>
              <a:gd name="T45" fmla="*/ 406 h 406"/>
              <a:gd name="T46" fmla="*/ 523 w 564"/>
              <a:gd name="T47" fmla="*/ 324 h 406"/>
              <a:gd name="T48" fmla="*/ 404 w 564"/>
              <a:gd name="T49" fmla="*/ 357 h 406"/>
              <a:gd name="T50" fmla="*/ 329 w 564"/>
              <a:gd name="T51" fmla="*/ 212 h 406"/>
              <a:gd name="T52" fmla="*/ 523 w 564"/>
              <a:gd name="T53" fmla="*/ 179 h 406"/>
              <a:gd name="T54" fmla="*/ 523 w 564"/>
              <a:gd name="T55" fmla="*/ 229 h 406"/>
              <a:gd name="T56" fmla="*/ 523 w 564"/>
              <a:gd name="T57" fmla="*/ 179 h 406"/>
              <a:gd name="T58" fmla="*/ 548 w 564"/>
              <a:gd name="T59" fmla="*/ 41 h 406"/>
              <a:gd name="T60" fmla="*/ 498 w 564"/>
              <a:gd name="T61" fmla="*/ 41 h 406"/>
              <a:gd name="T62" fmla="*/ 41 w 564"/>
              <a:gd name="T63" fmla="*/ 66 h 406"/>
              <a:gd name="T64" fmla="*/ 41 w 564"/>
              <a:gd name="T65" fmla="*/ 16 h 406"/>
              <a:gd name="T66" fmla="*/ 41 w 564"/>
              <a:gd name="T67" fmla="*/ 66 h 406"/>
              <a:gd name="T68" fmla="*/ 16 w 564"/>
              <a:gd name="T69" fmla="*/ 204 h 406"/>
              <a:gd name="T70" fmla="*/ 66 w 564"/>
              <a:gd name="T71" fmla="*/ 204 h 406"/>
              <a:gd name="T72" fmla="*/ 41 w 564"/>
              <a:gd name="T73" fmla="*/ 390 h 406"/>
              <a:gd name="T74" fmla="*/ 41 w 564"/>
              <a:gd name="T75" fmla="*/ 340 h 406"/>
              <a:gd name="T76" fmla="*/ 41 w 564"/>
              <a:gd name="T77" fmla="*/ 390 h 406"/>
              <a:gd name="T78" fmla="*/ 548 w 564"/>
              <a:gd name="T79" fmla="*/ 365 h 406"/>
              <a:gd name="T80" fmla="*/ 498 w 564"/>
              <a:gd name="T81" fmla="*/ 365 h 406"/>
              <a:gd name="T82" fmla="*/ 246 w 564"/>
              <a:gd name="T83" fmla="*/ 202 h 406"/>
              <a:gd name="T84" fmla="*/ 314 w 564"/>
              <a:gd name="T85" fmla="*/ 202 h 406"/>
              <a:gd name="T86" fmla="*/ 246 w 564"/>
              <a:gd name="T87" fmla="*/ 20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406">
                <a:moveTo>
                  <a:pt x="483" y="212"/>
                </a:moveTo>
                <a:cubicBezTo>
                  <a:pt x="486" y="231"/>
                  <a:pt x="503" y="245"/>
                  <a:pt x="523" y="245"/>
                </a:cubicBezTo>
                <a:cubicBezTo>
                  <a:pt x="546" y="245"/>
                  <a:pt x="564" y="227"/>
                  <a:pt x="564" y="204"/>
                </a:cubicBezTo>
                <a:cubicBezTo>
                  <a:pt x="564" y="181"/>
                  <a:pt x="546" y="163"/>
                  <a:pt x="523" y="163"/>
                </a:cubicBezTo>
                <a:cubicBezTo>
                  <a:pt x="503" y="163"/>
                  <a:pt x="487" y="177"/>
                  <a:pt x="483" y="196"/>
                </a:cubicBezTo>
                <a:cubicBezTo>
                  <a:pt x="330" y="196"/>
                  <a:pt x="330" y="196"/>
                  <a:pt x="330" y="196"/>
                </a:cubicBezTo>
                <a:cubicBezTo>
                  <a:pt x="328" y="186"/>
                  <a:pt x="324" y="176"/>
                  <a:pt x="318" y="169"/>
                </a:cubicBezTo>
                <a:cubicBezTo>
                  <a:pt x="404" y="49"/>
                  <a:pt x="404" y="49"/>
                  <a:pt x="404" y="49"/>
                </a:cubicBezTo>
                <a:cubicBezTo>
                  <a:pt x="483" y="49"/>
                  <a:pt x="483" y="49"/>
                  <a:pt x="483" y="49"/>
                </a:cubicBezTo>
                <a:cubicBezTo>
                  <a:pt x="486" y="68"/>
                  <a:pt x="503" y="82"/>
                  <a:pt x="523" y="82"/>
                </a:cubicBezTo>
                <a:cubicBezTo>
                  <a:pt x="546" y="82"/>
                  <a:pt x="564" y="64"/>
                  <a:pt x="564" y="41"/>
                </a:cubicBezTo>
                <a:cubicBezTo>
                  <a:pt x="564" y="18"/>
                  <a:pt x="546" y="0"/>
                  <a:pt x="523" y="0"/>
                </a:cubicBezTo>
                <a:cubicBezTo>
                  <a:pt x="503" y="0"/>
                  <a:pt x="486" y="14"/>
                  <a:pt x="483" y="33"/>
                </a:cubicBezTo>
                <a:cubicBezTo>
                  <a:pt x="396" y="33"/>
                  <a:pt x="396" y="33"/>
                  <a:pt x="396" y="33"/>
                </a:cubicBezTo>
                <a:cubicBezTo>
                  <a:pt x="305" y="159"/>
                  <a:pt x="305" y="159"/>
                  <a:pt x="305" y="159"/>
                </a:cubicBezTo>
                <a:cubicBezTo>
                  <a:pt x="298" y="155"/>
                  <a:pt x="289" y="152"/>
                  <a:pt x="280" y="152"/>
                </a:cubicBezTo>
                <a:cubicBezTo>
                  <a:pt x="272" y="152"/>
                  <a:pt x="264" y="154"/>
                  <a:pt x="258" y="157"/>
                </a:cubicBezTo>
                <a:cubicBezTo>
                  <a:pt x="168" y="33"/>
                  <a:pt x="168" y="33"/>
                  <a:pt x="168" y="33"/>
                </a:cubicBezTo>
                <a:cubicBezTo>
                  <a:pt x="81" y="33"/>
                  <a:pt x="81" y="33"/>
                  <a:pt x="81" y="33"/>
                </a:cubicBezTo>
                <a:cubicBezTo>
                  <a:pt x="78" y="14"/>
                  <a:pt x="61" y="0"/>
                  <a:pt x="41" y="0"/>
                </a:cubicBezTo>
                <a:cubicBezTo>
                  <a:pt x="18" y="0"/>
                  <a:pt x="0" y="18"/>
                  <a:pt x="0" y="41"/>
                </a:cubicBezTo>
                <a:cubicBezTo>
                  <a:pt x="0" y="64"/>
                  <a:pt x="18" y="82"/>
                  <a:pt x="41" y="82"/>
                </a:cubicBezTo>
                <a:cubicBezTo>
                  <a:pt x="61" y="82"/>
                  <a:pt x="78" y="68"/>
                  <a:pt x="81" y="49"/>
                </a:cubicBezTo>
                <a:cubicBezTo>
                  <a:pt x="160" y="49"/>
                  <a:pt x="160" y="49"/>
                  <a:pt x="160" y="49"/>
                </a:cubicBezTo>
                <a:cubicBezTo>
                  <a:pt x="245" y="167"/>
                  <a:pt x="245" y="167"/>
                  <a:pt x="245" y="167"/>
                </a:cubicBezTo>
                <a:cubicBezTo>
                  <a:pt x="237" y="174"/>
                  <a:pt x="232" y="184"/>
                  <a:pt x="230" y="196"/>
                </a:cubicBezTo>
                <a:cubicBezTo>
                  <a:pt x="81" y="196"/>
                  <a:pt x="81" y="196"/>
                  <a:pt x="81" y="196"/>
                </a:cubicBezTo>
                <a:cubicBezTo>
                  <a:pt x="77" y="177"/>
                  <a:pt x="61" y="163"/>
                  <a:pt x="41" y="163"/>
                </a:cubicBezTo>
                <a:cubicBezTo>
                  <a:pt x="18" y="163"/>
                  <a:pt x="0" y="181"/>
                  <a:pt x="0" y="204"/>
                </a:cubicBezTo>
                <a:cubicBezTo>
                  <a:pt x="0" y="227"/>
                  <a:pt x="18" y="245"/>
                  <a:pt x="41" y="245"/>
                </a:cubicBezTo>
                <a:cubicBezTo>
                  <a:pt x="61" y="245"/>
                  <a:pt x="78" y="231"/>
                  <a:pt x="81" y="212"/>
                </a:cubicBezTo>
                <a:cubicBezTo>
                  <a:pt x="231" y="212"/>
                  <a:pt x="231" y="212"/>
                  <a:pt x="231" y="212"/>
                </a:cubicBezTo>
                <a:cubicBezTo>
                  <a:pt x="233" y="222"/>
                  <a:pt x="238" y="231"/>
                  <a:pt x="246" y="238"/>
                </a:cubicBezTo>
                <a:cubicBezTo>
                  <a:pt x="160" y="357"/>
                  <a:pt x="160" y="357"/>
                  <a:pt x="160" y="357"/>
                </a:cubicBezTo>
                <a:cubicBezTo>
                  <a:pt x="81" y="357"/>
                  <a:pt x="81" y="357"/>
                  <a:pt x="81" y="357"/>
                </a:cubicBezTo>
                <a:cubicBezTo>
                  <a:pt x="78" y="338"/>
                  <a:pt x="61" y="324"/>
                  <a:pt x="41" y="324"/>
                </a:cubicBezTo>
                <a:cubicBezTo>
                  <a:pt x="18" y="324"/>
                  <a:pt x="0" y="342"/>
                  <a:pt x="0" y="365"/>
                </a:cubicBezTo>
                <a:cubicBezTo>
                  <a:pt x="0" y="388"/>
                  <a:pt x="18" y="406"/>
                  <a:pt x="41" y="406"/>
                </a:cubicBezTo>
                <a:cubicBezTo>
                  <a:pt x="61" y="406"/>
                  <a:pt x="78" y="392"/>
                  <a:pt x="81" y="373"/>
                </a:cubicBezTo>
                <a:cubicBezTo>
                  <a:pt x="168" y="373"/>
                  <a:pt x="168" y="373"/>
                  <a:pt x="168" y="373"/>
                </a:cubicBezTo>
                <a:cubicBezTo>
                  <a:pt x="259" y="247"/>
                  <a:pt x="259" y="247"/>
                  <a:pt x="259" y="247"/>
                </a:cubicBezTo>
                <a:cubicBezTo>
                  <a:pt x="265" y="250"/>
                  <a:pt x="272" y="252"/>
                  <a:pt x="280" y="252"/>
                </a:cubicBezTo>
                <a:cubicBezTo>
                  <a:pt x="289" y="252"/>
                  <a:pt x="297" y="250"/>
                  <a:pt x="304" y="246"/>
                </a:cubicBezTo>
                <a:cubicBezTo>
                  <a:pt x="396" y="373"/>
                  <a:pt x="396" y="373"/>
                  <a:pt x="396" y="373"/>
                </a:cubicBezTo>
                <a:cubicBezTo>
                  <a:pt x="483" y="373"/>
                  <a:pt x="483" y="373"/>
                  <a:pt x="483" y="373"/>
                </a:cubicBezTo>
                <a:cubicBezTo>
                  <a:pt x="486" y="392"/>
                  <a:pt x="503" y="406"/>
                  <a:pt x="523" y="406"/>
                </a:cubicBezTo>
                <a:cubicBezTo>
                  <a:pt x="546" y="406"/>
                  <a:pt x="564" y="388"/>
                  <a:pt x="564" y="365"/>
                </a:cubicBezTo>
                <a:cubicBezTo>
                  <a:pt x="564" y="342"/>
                  <a:pt x="546" y="324"/>
                  <a:pt x="523" y="324"/>
                </a:cubicBezTo>
                <a:cubicBezTo>
                  <a:pt x="503" y="324"/>
                  <a:pt x="486" y="338"/>
                  <a:pt x="483" y="357"/>
                </a:cubicBezTo>
                <a:cubicBezTo>
                  <a:pt x="404" y="357"/>
                  <a:pt x="404" y="357"/>
                  <a:pt x="404" y="357"/>
                </a:cubicBezTo>
                <a:cubicBezTo>
                  <a:pt x="317" y="236"/>
                  <a:pt x="317" y="236"/>
                  <a:pt x="317" y="236"/>
                </a:cubicBezTo>
                <a:cubicBezTo>
                  <a:pt x="323" y="229"/>
                  <a:pt x="327" y="221"/>
                  <a:pt x="329" y="212"/>
                </a:cubicBezTo>
                <a:lnTo>
                  <a:pt x="483" y="212"/>
                </a:lnTo>
                <a:close/>
                <a:moveTo>
                  <a:pt x="523" y="179"/>
                </a:moveTo>
                <a:cubicBezTo>
                  <a:pt x="537" y="179"/>
                  <a:pt x="548" y="190"/>
                  <a:pt x="548" y="204"/>
                </a:cubicBezTo>
                <a:cubicBezTo>
                  <a:pt x="548" y="218"/>
                  <a:pt x="537" y="229"/>
                  <a:pt x="523" y="229"/>
                </a:cubicBezTo>
                <a:cubicBezTo>
                  <a:pt x="509" y="229"/>
                  <a:pt x="498" y="218"/>
                  <a:pt x="498" y="204"/>
                </a:cubicBezTo>
                <a:cubicBezTo>
                  <a:pt x="498" y="190"/>
                  <a:pt x="509" y="179"/>
                  <a:pt x="523" y="179"/>
                </a:cubicBezTo>
                <a:close/>
                <a:moveTo>
                  <a:pt x="523" y="16"/>
                </a:moveTo>
                <a:cubicBezTo>
                  <a:pt x="537" y="16"/>
                  <a:pt x="548" y="27"/>
                  <a:pt x="548" y="41"/>
                </a:cubicBezTo>
                <a:cubicBezTo>
                  <a:pt x="548" y="55"/>
                  <a:pt x="537" y="66"/>
                  <a:pt x="523" y="66"/>
                </a:cubicBezTo>
                <a:cubicBezTo>
                  <a:pt x="509" y="66"/>
                  <a:pt x="498" y="55"/>
                  <a:pt x="498" y="41"/>
                </a:cubicBezTo>
                <a:cubicBezTo>
                  <a:pt x="498" y="27"/>
                  <a:pt x="509" y="16"/>
                  <a:pt x="523" y="16"/>
                </a:cubicBezTo>
                <a:close/>
                <a:moveTo>
                  <a:pt x="41" y="66"/>
                </a:moveTo>
                <a:cubicBezTo>
                  <a:pt x="27" y="66"/>
                  <a:pt x="16" y="55"/>
                  <a:pt x="16" y="41"/>
                </a:cubicBezTo>
                <a:cubicBezTo>
                  <a:pt x="16" y="27"/>
                  <a:pt x="27" y="16"/>
                  <a:pt x="41" y="16"/>
                </a:cubicBezTo>
                <a:cubicBezTo>
                  <a:pt x="55" y="16"/>
                  <a:pt x="66" y="27"/>
                  <a:pt x="66" y="41"/>
                </a:cubicBezTo>
                <a:cubicBezTo>
                  <a:pt x="66" y="55"/>
                  <a:pt x="55" y="66"/>
                  <a:pt x="41" y="66"/>
                </a:cubicBezTo>
                <a:close/>
                <a:moveTo>
                  <a:pt x="41" y="229"/>
                </a:moveTo>
                <a:cubicBezTo>
                  <a:pt x="27" y="229"/>
                  <a:pt x="16" y="218"/>
                  <a:pt x="16" y="204"/>
                </a:cubicBezTo>
                <a:cubicBezTo>
                  <a:pt x="16" y="190"/>
                  <a:pt x="27" y="179"/>
                  <a:pt x="41" y="179"/>
                </a:cubicBezTo>
                <a:cubicBezTo>
                  <a:pt x="55" y="179"/>
                  <a:pt x="66" y="190"/>
                  <a:pt x="66" y="204"/>
                </a:cubicBezTo>
                <a:cubicBezTo>
                  <a:pt x="66" y="218"/>
                  <a:pt x="55" y="229"/>
                  <a:pt x="41" y="229"/>
                </a:cubicBezTo>
                <a:close/>
                <a:moveTo>
                  <a:pt x="41" y="390"/>
                </a:moveTo>
                <a:cubicBezTo>
                  <a:pt x="27" y="390"/>
                  <a:pt x="16" y="379"/>
                  <a:pt x="16" y="365"/>
                </a:cubicBezTo>
                <a:cubicBezTo>
                  <a:pt x="16" y="351"/>
                  <a:pt x="27" y="340"/>
                  <a:pt x="41" y="340"/>
                </a:cubicBezTo>
                <a:cubicBezTo>
                  <a:pt x="55" y="340"/>
                  <a:pt x="66" y="351"/>
                  <a:pt x="66" y="365"/>
                </a:cubicBezTo>
                <a:cubicBezTo>
                  <a:pt x="66" y="379"/>
                  <a:pt x="55" y="390"/>
                  <a:pt x="41" y="390"/>
                </a:cubicBezTo>
                <a:close/>
                <a:moveTo>
                  <a:pt x="523" y="340"/>
                </a:moveTo>
                <a:cubicBezTo>
                  <a:pt x="537" y="340"/>
                  <a:pt x="548" y="351"/>
                  <a:pt x="548" y="365"/>
                </a:cubicBezTo>
                <a:cubicBezTo>
                  <a:pt x="548" y="379"/>
                  <a:pt x="537" y="390"/>
                  <a:pt x="523" y="390"/>
                </a:cubicBezTo>
                <a:cubicBezTo>
                  <a:pt x="509" y="390"/>
                  <a:pt x="498" y="379"/>
                  <a:pt x="498" y="365"/>
                </a:cubicBezTo>
                <a:cubicBezTo>
                  <a:pt x="498" y="351"/>
                  <a:pt x="509" y="340"/>
                  <a:pt x="523" y="340"/>
                </a:cubicBezTo>
                <a:close/>
                <a:moveTo>
                  <a:pt x="246" y="202"/>
                </a:moveTo>
                <a:cubicBezTo>
                  <a:pt x="246" y="183"/>
                  <a:pt x="261" y="168"/>
                  <a:pt x="280" y="168"/>
                </a:cubicBezTo>
                <a:cubicBezTo>
                  <a:pt x="299" y="168"/>
                  <a:pt x="314" y="183"/>
                  <a:pt x="314" y="202"/>
                </a:cubicBezTo>
                <a:cubicBezTo>
                  <a:pt x="314" y="221"/>
                  <a:pt x="299" y="236"/>
                  <a:pt x="280" y="236"/>
                </a:cubicBezTo>
                <a:cubicBezTo>
                  <a:pt x="261" y="236"/>
                  <a:pt x="246" y="221"/>
                  <a:pt x="246" y="2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12" name="Group 111"/>
          <p:cNvGrpSpPr/>
          <p:nvPr/>
        </p:nvGrpSpPr>
        <p:grpSpPr>
          <a:xfrm>
            <a:off x="6861022" y="3030740"/>
            <a:ext cx="445068" cy="218418"/>
            <a:chOff x="7601527" y="2083175"/>
            <a:chExt cx="1029624" cy="551035"/>
          </a:xfrm>
          <a:solidFill>
            <a:schemeClr val="bg1"/>
          </a:solidFill>
        </p:grpSpPr>
        <p:sp>
          <p:nvSpPr>
            <p:cNvPr id="113" name="Freeform 146"/>
            <p:cNvSpPr>
              <a:spLocks/>
            </p:cNvSpPr>
            <p:nvPr/>
          </p:nvSpPr>
          <p:spPr bwMode="auto">
            <a:xfrm>
              <a:off x="7977937" y="2299192"/>
              <a:ext cx="276809" cy="335018"/>
            </a:xfrm>
            <a:custGeom>
              <a:avLst/>
              <a:gdLst>
                <a:gd name="T0" fmla="*/ 236 w 236"/>
                <a:gd name="T1" fmla="*/ 183 h 285"/>
                <a:gd name="T2" fmla="*/ 231 w 236"/>
                <a:gd name="T3" fmla="*/ 167 h 285"/>
                <a:gd name="T4" fmla="*/ 215 w 236"/>
                <a:gd name="T5" fmla="*/ 141 h 285"/>
                <a:gd name="T6" fmla="*/ 138 w 236"/>
                <a:gd name="T7" fmla="*/ 14 h 285"/>
                <a:gd name="T8" fmla="*/ 118 w 236"/>
                <a:gd name="T9" fmla="*/ 0 h 285"/>
                <a:gd name="T10" fmla="*/ 99 w 236"/>
                <a:gd name="T11" fmla="*/ 14 h 285"/>
                <a:gd name="T12" fmla="*/ 5 w 236"/>
                <a:gd name="T13" fmla="*/ 167 h 285"/>
                <a:gd name="T14" fmla="*/ 0 w 236"/>
                <a:gd name="T15" fmla="*/ 183 h 285"/>
                <a:gd name="T16" fmla="*/ 5 w 236"/>
                <a:gd name="T17" fmla="*/ 193 h 285"/>
                <a:gd name="T18" fmla="*/ 9 w 236"/>
                <a:gd name="T19" fmla="*/ 195 h 285"/>
                <a:gd name="T20" fmla="*/ 25 w 236"/>
                <a:gd name="T21" fmla="*/ 198 h 285"/>
                <a:gd name="T22" fmla="*/ 72 w 236"/>
                <a:gd name="T23" fmla="*/ 198 h 285"/>
                <a:gd name="T24" fmla="*/ 72 w 236"/>
                <a:gd name="T25" fmla="*/ 259 h 285"/>
                <a:gd name="T26" fmla="*/ 72 w 236"/>
                <a:gd name="T27" fmla="*/ 260 h 285"/>
                <a:gd name="T28" fmla="*/ 72 w 236"/>
                <a:gd name="T29" fmla="*/ 276 h 285"/>
                <a:gd name="T30" fmla="*/ 82 w 236"/>
                <a:gd name="T31" fmla="*/ 285 h 285"/>
                <a:gd name="T32" fmla="*/ 154 w 236"/>
                <a:gd name="T33" fmla="*/ 285 h 285"/>
                <a:gd name="T34" fmla="*/ 156 w 236"/>
                <a:gd name="T35" fmla="*/ 284 h 285"/>
                <a:gd name="T36" fmla="*/ 164 w 236"/>
                <a:gd name="T37" fmla="*/ 276 h 285"/>
                <a:gd name="T38" fmla="*/ 164 w 236"/>
                <a:gd name="T39" fmla="*/ 198 h 285"/>
                <a:gd name="T40" fmla="*/ 211 w 236"/>
                <a:gd name="T41" fmla="*/ 198 h 285"/>
                <a:gd name="T42" fmla="*/ 236 w 236"/>
                <a:gd name="T43" fmla="*/ 1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285">
                  <a:moveTo>
                    <a:pt x="236" y="183"/>
                  </a:moveTo>
                  <a:cubicBezTo>
                    <a:pt x="236" y="180"/>
                    <a:pt x="235" y="174"/>
                    <a:pt x="231" y="167"/>
                  </a:cubicBezTo>
                  <a:cubicBezTo>
                    <a:pt x="215" y="141"/>
                    <a:pt x="215" y="141"/>
                    <a:pt x="215" y="141"/>
                  </a:cubicBezTo>
                  <a:cubicBezTo>
                    <a:pt x="198" y="113"/>
                    <a:pt x="138" y="14"/>
                    <a:pt x="138" y="14"/>
                  </a:cubicBezTo>
                  <a:cubicBezTo>
                    <a:pt x="132" y="5"/>
                    <a:pt x="125" y="0"/>
                    <a:pt x="118" y="0"/>
                  </a:cubicBezTo>
                  <a:cubicBezTo>
                    <a:pt x="111" y="0"/>
                    <a:pt x="104" y="5"/>
                    <a:pt x="99" y="14"/>
                  </a:cubicBezTo>
                  <a:cubicBezTo>
                    <a:pt x="5" y="167"/>
                    <a:pt x="5" y="167"/>
                    <a:pt x="5" y="167"/>
                  </a:cubicBezTo>
                  <a:cubicBezTo>
                    <a:pt x="2" y="173"/>
                    <a:pt x="0" y="178"/>
                    <a:pt x="0" y="183"/>
                  </a:cubicBezTo>
                  <a:cubicBezTo>
                    <a:pt x="0" y="187"/>
                    <a:pt x="2" y="190"/>
                    <a:pt x="5" y="193"/>
                  </a:cubicBezTo>
                  <a:cubicBezTo>
                    <a:pt x="9" y="195"/>
                    <a:pt x="9" y="195"/>
                    <a:pt x="9" y="195"/>
                  </a:cubicBezTo>
                  <a:cubicBezTo>
                    <a:pt x="13" y="197"/>
                    <a:pt x="18" y="198"/>
                    <a:pt x="25" y="198"/>
                  </a:cubicBezTo>
                  <a:cubicBezTo>
                    <a:pt x="72" y="198"/>
                    <a:pt x="72" y="198"/>
                    <a:pt x="72" y="198"/>
                  </a:cubicBezTo>
                  <a:cubicBezTo>
                    <a:pt x="72" y="259"/>
                    <a:pt x="72" y="259"/>
                    <a:pt x="72" y="259"/>
                  </a:cubicBezTo>
                  <a:cubicBezTo>
                    <a:pt x="72" y="259"/>
                    <a:pt x="72" y="260"/>
                    <a:pt x="72" y="260"/>
                  </a:cubicBezTo>
                  <a:cubicBezTo>
                    <a:pt x="72" y="276"/>
                    <a:pt x="72" y="276"/>
                    <a:pt x="72" y="276"/>
                  </a:cubicBezTo>
                  <a:cubicBezTo>
                    <a:pt x="72" y="281"/>
                    <a:pt x="77" y="285"/>
                    <a:pt x="82" y="285"/>
                  </a:cubicBezTo>
                  <a:cubicBezTo>
                    <a:pt x="154" y="285"/>
                    <a:pt x="154" y="285"/>
                    <a:pt x="154" y="285"/>
                  </a:cubicBezTo>
                  <a:cubicBezTo>
                    <a:pt x="155" y="285"/>
                    <a:pt x="155" y="284"/>
                    <a:pt x="156" y="284"/>
                  </a:cubicBezTo>
                  <a:cubicBezTo>
                    <a:pt x="161" y="284"/>
                    <a:pt x="164" y="280"/>
                    <a:pt x="164" y="276"/>
                  </a:cubicBezTo>
                  <a:cubicBezTo>
                    <a:pt x="164" y="198"/>
                    <a:pt x="164" y="198"/>
                    <a:pt x="164" y="198"/>
                  </a:cubicBezTo>
                  <a:cubicBezTo>
                    <a:pt x="211" y="198"/>
                    <a:pt x="211" y="198"/>
                    <a:pt x="211" y="198"/>
                  </a:cubicBezTo>
                  <a:cubicBezTo>
                    <a:pt x="228" y="197"/>
                    <a:pt x="236" y="192"/>
                    <a:pt x="23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4" name="Freeform 147"/>
            <p:cNvSpPr>
              <a:spLocks noEditPoints="1"/>
            </p:cNvSpPr>
            <p:nvPr/>
          </p:nvSpPr>
          <p:spPr bwMode="auto">
            <a:xfrm>
              <a:off x="7601527" y="2278496"/>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5" name="Freeform 148"/>
            <p:cNvSpPr>
              <a:spLocks noEditPoints="1"/>
            </p:cNvSpPr>
            <p:nvPr/>
          </p:nvSpPr>
          <p:spPr bwMode="auto">
            <a:xfrm>
              <a:off x="7958533" y="2083178"/>
              <a:ext cx="316909" cy="140991"/>
            </a:xfrm>
            <a:custGeom>
              <a:avLst/>
              <a:gdLst>
                <a:gd name="T0" fmla="*/ 250 w 271"/>
                <a:gd name="T1" fmla="*/ 0 h 120"/>
                <a:gd name="T2" fmla="*/ 20 w 271"/>
                <a:gd name="T3" fmla="*/ 0 h 120"/>
                <a:gd name="T4" fmla="*/ 0 w 271"/>
                <a:gd name="T5" fmla="*/ 21 h 120"/>
                <a:gd name="T6" fmla="*/ 0 w 271"/>
                <a:gd name="T7" fmla="*/ 100 h 120"/>
                <a:gd name="T8" fmla="*/ 20 w 271"/>
                <a:gd name="T9" fmla="*/ 120 h 120"/>
                <a:gd name="T10" fmla="*/ 250 w 271"/>
                <a:gd name="T11" fmla="*/ 120 h 120"/>
                <a:gd name="T12" fmla="*/ 271 w 271"/>
                <a:gd name="T13" fmla="*/ 100 h 120"/>
                <a:gd name="T14" fmla="*/ 271 w 271"/>
                <a:gd name="T15" fmla="*/ 21 h 120"/>
                <a:gd name="T16" fmla="*/ 250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0" y="0"/>
                  </a:moveTo>
                  <a:cubicBezTo>
                    <a:pt x="20" y="0"/>
                    <a:pt x="20" y="0"/>
                    <a:pt x="20" y="0"/>
                  </a:cubicBezTo>
                  <a:cubicBezTo>
                    <a:pt x="9" y="0"/>
                    <a:pt x="0" y="9"/>
                    <a:pt x="0" y="21"/>
                  </a:cubicBezTo>
                  <a:cubicBezTo>
                    <a:pt x="0" y="100"/>
                    <a:pt x="0" y="100"/>
                    <a:pt x="0" y="100"/>
                  </a:cubicBezTo>
                  <a:cubicBezTo>
                    <a:pt x="0" y="111"/>
                    <a:pt x="9" y="120"/>
                    <a:pt x="20" y="120"/>
                  </a:cubicBezTo>
                  <a:cubicBezTo>
                    <a:pt x="250" y="120"/>
                    <a:pt x="250" y="120"/>
                    <a:pt x="250" y="120"/>
                  </a:cubicBezTo>
                  <a:cubicBezTo>
                    <a:pt x="262" y="120"/>
                    <a:pt x="271" y="111"/>
                    <a:pt x="271" y="100"/>
                  </a:cubicBezTo>
                  <a:cubicBezTo>
                    <a:pt x="271" y="21"/>
                    <a:pt x="271" y="21"/>
                    <a:pt x="271" y="21"/>
                  </a:cubicBezTo>
                  <a:cubicBezTo>
                    <a:pt x="271" y="9"/>
                    <a:pt x="262" y="0"/>
                    <a:pt x="250"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6" name="Freeform 149"/>
            <p:cNvSpPr>
              <a:spLocks noEditPoints="1"/>
            </p:cNvSpPr>
            <p:nvPr/>
          </p:nvSpPr>
          <p:spPr bwMode="auto">
            <a:xfrm>
              <a:off x="8312950" y="2278499"/>
              <a:ext cx="318201" cy="139699"/>
            </a:xfrm>
            <a:custGeom>
              <a:avLst/>
              <a:gdLst>
                <a:gd name="T0" fmla="*/ 251 w 271"/>
                <a:gd name="T1" fmla="*/ 0 h 119"/>
                <a:gd name="T2" fmla="*/ 20 w 271"/>
                <a:gd name="T3" fmla="*/ 0 h 119"/>
                <a:gd name="T4" fmla="*/ 0 w 271"/>
                <a:gd name="T5" fmla="*/ 20 h 119"/>
                <a:gd name="T6" fmla="*/ 0 w 271"/>
                <a:gd name="T7" fmla="*/ 99 h 119"/>
                <a:gd name="T8" fmla="*/ 20 w 271"/>
                <a:gd name="T9" fmla="*/ 119 h 119"/>
                <a:gd name="T10" fmla="*/ 251 w 271"/>
                <a:gd name="T11" fmla="*/ 119 h 119"/>
                <a:gd name="T12" fmla="*/ 271 w 271"/>
                <a:gd name="T13" fmla="*/ 99 h 119"/>
                <a:gd name="T14" fmla="*/ 271 w 271"/>
                <a:gd name="T15" fmla="*/ 20 h 119"/>
                <a:gd name="T16" fmla="*/ 251 w 271"/>
                <a:gd name="T17" fmla="*/ 0 h 119"/>
                <a:gd name="T18" fmla="*/ 220 w 271"/>
                <a:gd name="T19" fmla="*/ 80 h 119"/>
                <a:gd name="T20" fmla="*/ 200 w 271"/>
                <a:gd name="T21" fmla="*/ 60 h 119"/>
                <a:gd name="T22" fmla="*/ 220 w 271"/>
                <a:gd name="T23" fmla="*/ 40 h 119"/>
                <a:gd name="T24" fmla="*/ 240 w 271"/>
                <a:gd name="T25" fmla="*/ 60 h 119"/>
                <a:gd name="T26" fmla="*/ 220 w 271"/>
                <a:gd name="T27"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19">
                  <a:moveTo>
                    <a:pt x="251" y="0"/>
                  </a:moveTo>
                  <a:cubicBezTo>
                    <a:pt x="20" y="0"/>
                    <a:pt x="20" y="0"/>
                    <a:pt x="20" y="0"/>
                  </a:cubicBezTo>
                  <a:cubicBezTo>
                    <a:pt x="9" y="0"/>
                    <a:pt x="0" y="9"/>
                    <a:pt x="0" y="20"/>
                  </a:cubicBezTo>
                  <a:cubicBezTo>
                    <a:pt x="0" y="99"/>
                    <a:pt x="0" y="99"/>
                    <a:pt x="0" y="99"/>
                  </a:cubicBezTo>
                  <a:cubicBezTo>
                    <a:pt x="0" y="110"/>
                    <a:pt x="9" y="119"/>
                    <a:pt x="20" y="119"/>
                  </a:cubicBezTo>
                  <a:cubicBezTo>
                    <a:pt x="251" y="119"/>
                    <a:pt x="251" y="119"/>
                    <a:pt x="251" y="119"/>
                  </a:cubicBezTo>
                  <a:cubicBezTo>
                    <a:pt x="262" y="119"/>
                    <a:pt x="271" y="110"/>
                    <a:pt x="271" y="99"/>
                  </a:cubicBezTo>
                  <a:cubicBezTo>
                    <a:pt x="271" y="20"/>
                    <a:pt x="271" y="20"/>
                    <a:pt x="271" y="20"/>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7" name="Freeform 150"/>
            <p:cNvSpPr>
              <a:spLocks noEditPoints="1"/>
            </p:cNvSpPr>
            <p:nvPr/>
          </p:nvSpPr>
          <p:spPr bwMode="auto">
            <a:xfrm>
              <a:off x="7601527" y="2083175"/>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sp>
          <p:nvSpPr>
            <p:cNvPr id="118" name="Freeform 151"/>
            <p:cNvSpPr>
              <a:spLocks noEditPoints="1"/>
            </p:cNvSpPr>
            <p:nvPr/>
          </p:nvSpPr>
          <p:spPr bwMode="auto">
            <a:xfrm>
              <a:off x="8312947" y="2083178"/>
              <a:ext cx="318201" cy="140991"/>
            </a:xfrm>
            <a:custGeom>
              <a:avLst/>
              <a:gdLst>
                <a:gd name="T0" fmla="*/ 251 w 271"/>
                <a:gd name="T1" fmla="*/ 0 h 120"/>
                <a:gd name="T2" fmla="*/ 20 w 271"/>
                <a:gd name="T3" fmla="*/ 0 h 120"/>
                <a:gd name="T4" fmla="*/ 0 w 271"/>
                <a:gd name="T5" fmla="*/ 21 h 120"/>
                <a:gd name="T6" fmla="*/ 0 w 271"/>
                <a:gd name="T7" fmla="*/ 100 h 120"/>
                <a:gd name="T8" fmla="*/ 20 w 271"/>
                <a:gd name="T9" fmla="*/ 120 h 120"/>
                <a:gd name="T10" fmla="*/ 251 w 271"/>
                <a:gd name="T11" fmla="*/ 120 h 120"/>
                <a:gd name="T12" fmla="*/ 271 w 271"/>
                <a:gd name="T13" fmla="*/ 100 h 120"/>
                <a:gd name="T14" fmla="*/ 271 w 271"/>
                <a:gd name="T15" fmla="*/ 21 h 120"/>
                <a:gd name="T16" fmla="*/ 251 w 271"/>
                <a:gd name="T17" fmla="*/ 0 h 120"/>
                <a:gd name="T18" fmla="*/ 220 w 271"/>
                <a:gd name="T19" fmla="*/ 80 h 120"/>
                <a:gd name="T20" fmla="*/ 200 w 271"/>
                <a:gd name="T21" fmla="*/ 60 h 120"/>
                <a:gd name="T22" fmla="*/ 220 w 271"/>
                <a:gd name="T23" fmla="*/ 40 h 120"/>
                <a:gd name="T24" fmla="*/ 240 w 271"/>
                <a:gd name="T25" fmla="*/ 60 h 120"/>
                <a:gd name="T26" fmla="*/ 220 w 271"/>
                <a:gd name="T2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20">
                  <a:moveTo>
                    <a:pt x="251" y="0"/>
                  </a:moveTo>
                  <a:cubicBezTo>
                    <a:pt x="20" y="0"/>
                    <a:pt x="20" y="0"/>
                    <a:pt x="20" y="0"/>
                  </a:cubicBezTo>
                  <a:cubicBezTo>
                    <a:pt x="9" y="0"/>
                    <a:pt x="0" y="9"/>
                    <a:pt x="0" y="21"/>
                  </a:cubicBezTo>
                  <a:cubicBezTo>
                    <a:pt x="0" y="100"/>
                    <a:pt x="0" y="100"/>
                    <a:pt x="0" y="100"/>
                  </a:cubicBezTo>
                  <a:cubicBezTo>
                    <a:pt x="0" y="111"/>
                    <a:pt x="9" y="120"/>
                    <a:pt x="20" y="120"/>
                  </a:cubicBezTo>
                  <a:cubicBezTo>
                    <a:pt x="251" y="120"/>
                    <a:pt x="251" y="120"/>
                    <a:pt x="251" y="120"/>
                  </a:cubicBezTo>
                  <a:cubicBezTo>
                    <a:pt x="262" y="120"/>
                    <a:pt x="271" y="111"/>
                    <a:pt x="271" y="100"/>
                  </a:cubicBezTo>
                  <a:cubicBezTo>
                    <a:pt x="271" y="21"/>
                    <a:pt x="271" y="21"/>
                    <a:pt x="271" y="21"/>
                  </a:cubicBezTo>
                  <a:cubicBezTo>
                    <a:pt x="271" y="9"/>
                    <a:pt x="262" y="0"/>
                    <a:pt x="251" y="0"/>
                  </a:cubicBezTo>
                  <a:close/>
                  <a:moveTo>
                    <a:pt x="220" y="80"/>
                  </a:moveTo>
                  <a:cubicBezTo>
                    <a:pt x="209" y="80"/>
                    <a:pt x="200" y="71"/>
                    <a:pt x="200" y="60"/>
                  </a:cubicBezTo>
                  <a:cubicBezTo>
                    <a:pt x="200" y="49"/>
                    <a:pt x="209" y="40"/>
                    <a:pt x="220" y="40"/>
                  </a:cubicBezTo>
                  <a:cubicBezTo>
                    <a:pt x="231" y="40"/>
                    <a:pt x="240" y="49"/>
                    <a:pt x="240" y="60"/>
                  </a:cubicBezTo>
                  <a:cubicBezTo>
                    <a:pt x="240" y="71"/>
                    <a:pt x="231" y="80"/>
                    <a:pt x="22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latin typeface="+mj-lt"/>
              </a:endParaRPr>
            </a:p>
          </p:txBody>
        </p:sp>
      </p:grpSp>
      <p:sp>
        <p:nvSpPr>
          <p:cNvPr id="119" name="Freeform 50"/>
          <p:cNvSpPr>
            <a:spLocks noChangeAspect="1" noEditPoints="1"/>
          </p:cNvSpPr>
          <p:nvPr/>
        </p:nvSpPr>
        <p:spPr bwMode="auto">
          <a:xfrm>
            <a:off x="6020031" y="2927678"/>
            <a:ext cx="265892" cy="265362"/>
          </a:xfrm>
          <a:custGeom>
            <a:avLst/>
            <a:gdLst>
              <a:gd name="T0" fmla="*/ 422 w 422"/>
              <a:gd name="T1" fmla="*/ 210 h 421"/>
              <a:gd name="T2" fmla="*/ 211 w 422"/>
              <a:gd name="T3" fmla="*/ 421 h 421"/>
              <a:gd name="T4" fmla="*/ 0 w 422"/>
              <a:gd name="T5" fmla="*/ 210 h 421"/>
              <a:gd name="T6" fmla="*/ 211 w 422"/>
              <a:gd name="T7" fmla="*/ 0 h 421"/>
              <a:gd name="T8" fmla="*/ 422 w 422"/>
              <a:gd name="T9" fmla="*/ 210 h 421"/>
              <a:gd name="T10" fmla="*/ 211 w 422"/>
              <a:gd name="T11" fmla="*/ 63 h 421"/>
              <a:gd name="T12" fmla="*/ 63 w 422"/>
              <a:gd name="T13" fmla="*/ 210 h 421"/>
              <a:gd name="T14" fmla="*/ 211 w 422"/>
              <a:gd name="T15" fmla="*/ 358 h 421"/>
              <a:gd name="T16" fmla="*/ 359 w 422"/>
              <a:gd name="T17" fmla="*/ 210 h 421"/>
              <a:gd name="T18" fmla="*/ 211 w 422"/>
              <a:gd name="T19" fmla="*/ 63 h 421"/>
              <a:gd name="T20" fmla="*/ 320 w 422"/>
              <a:gd name="T21" fmla="*/ 160 h 421"/>
              <a:gd name="T22" fmla="*/ 297 w 422"/>
              <a:gd name="T23" fmla="*/ 156 h 421"/>
              <a:gd name="T24" fmla="*/ 210 w 422"/>
              <a:gd name="T25" fmla="*/ 214 h 421"/>
              <a:gd name="T26" fmla="*/ 182 w 422"/>
              <a:gd name="T27" fmla="*/ 186 h 421"/>
              <a:gd name="T28" fmla="*/ 158 w 422"/>
              <a:gd name="T29" fmla="*/ 186 h 421"/>
              <a:gd name="T30" fmla="*/ 158 w 422"/>
              <a:gd name="T31" fmla="*/ 209 h 421"/>
              <a:gd name="T32" fmla="*/ 196 w 422"/>
              <a:gd name="T33" fmla="*/ 247 h 421"/>
              <a:gd name="T34" fmla="*/ 202 w 422"/>
              <a:gd name="T35" fmla="*/ 250 h 421"/>
              <a:gd name="T36" fmla="*/ 217 w 422"/>
              <a:gd name="T37" fmla="*/ 249 h 421"/>
              <a:gd name="T38" fmla="*/ 315 w 422"/>
              <a:gd name="T39" fmla="*/ 183 h 421"/>
              <a:gd name="T40" fmla="*/ 320 w 422"/>
              <a:gd name="T41" fmla="*/ 1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2" h="421">
                <a:moveTo>
                  <a:pt x="422" y="210"/>
                </a:moveTo>
                <a:cubicBezTo>
                  <a:pt x="422" y="327"/>
                  <a:pt x="327" y="421"/>
                  <a:pt x="211" y="421"/>
                </a:cubicBezTo>
                <a:cubicBezTo>
                  <a:pt x="95" y="421"/>
                  <a:pt x="0" y="327"/>
                  <a:pt x="0" y="210"/>
                </a:cubicBezTo>
                <a:cubicBezTo>
                  <a:pt x="0" y="94"/>
                  <a:pt x="95" y="0"/>
                  <a:pt x="211" y="0"/>
                </a:cubicBezTo>
                <a:cubicBezTo>
                  <a:pt x="327" y="0"/>
                  <a:pt x="422" y="94"/>
                  <a:pt x="422" y="210"/>
                </a:cubicBezTo>
                <a:close/>
                <a:moveTo>
                  <a:pt x="211" y="63"/>
                </a:moveTo>
                <a:cubicBezTo>
                  <a:pt x="129" y="63"/>
                  <a:pt x="63" y="129"/>
                  <a:pt x="63" y="210"/>
                </a:cubicBezTo>
                <a:cubicBezTo>
                  <a:pt x="63" y="292"/>
                  <a:pt x="129" y="358"/>
                  <a:pt x="211" y="358"/>
                </a:cubicBezTo>
                <a:cubicBezTo>
                  <a:pt x="293" y="358"/>
                  <a:pt x="359" y="292"/>
                  <a:pt x="359" y="210"/>
                </a:cubicBezTo>
                <a:cubicBezTo>
                  <a:pt x="359" y="129"/>
                  <a:pt x="293" y="63"/>
                  <a:pt x="211" y="63"/>
                </a:cubicBezTo>
                <a:close/>
                <a:moveTo>
                  <a:pt x="320" y="160"/>
                </a:moveTo>
                <a:cubicBezTo>
                  <a:pt x="315" y="153"/>
                  <a:pt x="304" y="151"/>
                  <a:pt x="297" y="156"/>
                </a:cubicBezTo>
                <a:cubicBezTo>
                  <a:pt x="210" y="214"/>
                  <a:pt x="210" y="214"/>
                  <a:pt x="210" y="214"/>
                </a:cubicBezTo>
                <a:cubicBezTo>
                  <a:pt x="182" y="186"/>
                  <a:pt x="182" y="186"/>
                  <a:pt x="182" y="186"/>
                </a:cubicBezTo>
                <a:cubicBezTo>
                  <a:pt x="175" y="179"/>
                  <a:pt x="165" y="179"/>
                  <a:pt x="158" y="186"/>
                </a:cubicBezTo>
                <a:cubicBezTo>
                  <a:pt x="152" y="192"/>
                  <a:pt x="152" y="203"/>
                  <a:pt x="158" y="209"/>
                </a:cubicBezTo>
                <a:cubicBezTo>
                  <a:pt x="196" y="247"/>
                  <a:pt x="196" y="247"/>
                  <a:pt x="196" y="247"/>
                </a:cubicBezTo>
                <a:cubicBezTo>
                  <a:pt x="198" y="248"/>
                  <a:pt x="200" y="249"/>
                  <a:pt x="202" y="250"/>
                </a:cubicBezTo>
                <a:cubicBezTo>
                  <a:pt x="207" y="252"/>
                  <a:pt x="213" y="252"/>
                  <a:pt x="217" y="249"/>
                </a:cubicBezTo>
                <a:cubicBezTo>
                  <a:pt x="315" y="183"/>
                  <a:pt x="315" y="183"/>
                  <a:pt x="315" y="183"/>
                </a:cubicBezTo>
                <a:cubicBezTo>
                  <a:pt x="323" y="178"/>
                  <a:pt x="325" y="168"/>
                  <a:pt x="320"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a:latin typeface="+mj-lt"/>
            </a:endParaRPr>
          </a:p>
        </p:txBody>
      </p:sp>
      <p:grpSp>
        <p:nvGrpSpPr>
          <p:cNvPr id="120" name="Group 119"/>
          <p:cNvGrpSpPr/>
          <p:nvPr/>
        </p:nvGrpSpPr>
        <p:grpSpPr>
          <a:xfrm>
            <a:off x="6853448" y="1499943"/>
            <a:ext cx="460216" cy="185244"/>
            <a:chOff x="1858854" y="3780481"/>
            <a:chExt cx="992955" cy="399680"/>
          </a:xfrm>
          <a:solidFill>
            <a:schemeClr val="bg1"/>
          </a:solidFill>
        </p:grpSpPr>
        <p:sp>
          <p:nvSpPr>
            <p:cNvPr id="121" name="Freeform 136"/>
            <p:cNvSpPr>
              <a:spLocks/>
            </p:cNvSpPr>
            <p:nvPr/>
          </p:nvSpPr>
          <p:spPr bwMode="auto">
            <a:xfrm>
              <a:off x="1941288" y="3941602"/>
              <a:ext cx="283523" cy="128647"/>
            </a:xfrm>
            <a:custGeom>
              <a:avLst/>
              <a:gdLst>
                <a:gd name="T0" fmla="*/ 225 w 246"/>
                <a:gd name="T1" fmla="*/ 0 h 111"/>
                <a:gd name="T2" fmla="*/ 204 w 246"/>
                <a:gd name="T3" fmla="*/ 21 h 111"/>
                <a:gd name="T4" fmla="*/ 208 w 246"/>
                <a:gd name="T5" fmla="*/ 33 h 111"/>
                <a:gd name="T6" fmla="*/ 157 w 246"/>
                <a:gd name="T7" fmla="*/ 74 h 111"/>
                <a:gd name="T8" fmla="*/ 143 w 246"/>
                <a:gd name="T9" fmla="*/ 69 h 111"/>
                <a:gd name="T10" fmla="*/ 128 w 246"/>
                <a:gd name="T11" fmla="*/ 75 h 111"/>
                <a:gd name="T12" fmla="*/ 86 w 246"/>
                <a:gd name="T13" fmla="*/ 46 h 111"/>
                <a:gd name="T14" fmla="*/ 88 w 246"/>
                <a:gd name="T15" fmla="*/ 37 h 111"/>
                <a:gd name="T16" fmla="*/ 67 w 246"/>
                <a:gd name="T17" fmla="*/ 16 h 111"/>
                <a:gd name="T18" fmla="*/ 46 w 246"/>
                <a:gd name="T19" fmla="*/ 37 h 111"/>
                <a:gd name="T20" fmla="*/ 47 w 246"/>
                <a:gd name="T21" fmla="*/ 45 h 111"/>
                <a:gd name="T22" fmla="*/ 0 w 246"/>
                <a:gd name="T23" fmla="*/ 74 h 111"/>
                <a:gd name="T24" fmla="*/ 4 w 246"/>
                <a:gd name="T25" fmla="*/ 80 h 111"/>
                <a:gd name="T26" fmla="*/ 51 w 246"/>
                <a:gd name="T27" fmla="*/ 51 h 111"/>
                <a:gd name="T28" fmla="*/ 67 w 246"/>
                <a:gd name="T29" fmla="*/ 58 h 111"/>
                <a:gd name="T30" fmla="*/ 82 w 246"/>
                <a:gd name="T31" fmla="*/ 51 h 111"/>
                <a:gd name="T32" fmla="*/ 124 w 246"/>
                <a:gd name="T33" fmla="*/ 81 h 111"/>
                <a:gd name="T34" fmla="*/ 122 w 246"/>
                <a:gd name="T35" fmla="*/ 90 h 111"/>
                <a:gd name="T36" fmla="*/ 143 w 246"/>
                <a:gd name="T37" fmla="*/ 111 h 111"/>
                <a:gd name="T38" fmla="*/ 164 w 246"/>
                <a:gd name="T39" fmla="*/ 90 h 111"/>
                <a:gd name="T40" fmla="*/ 161 w 246"/>
                <a:gd name="T41" fmla="*/ 80 h 111"/>
                <a:gd name="T42" fmla="*/ 212 w 246"/>
                <a:gd name="T43" fmla="*/ 38 h 111"/>
                <a:gd name="T44" fmla="*/ 225 w 246"/>
                <a:gd name="T45" fmla="*/ 42 h 111"/>
                <a:gd name="T46" fmla="*/ 246 w 246"/>
                <a:gd name="T47" fmla="*/ 21 h 111"/>
                <a:gd name="T48" fmla="*/ 225 w 246"/>
                <a:gd name="T4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11">
                  <a:moveTo>
                    <a:pt x="225" y="0"/>
                  </a:moveTo>
                  <a:cubicBezTo>
                    <a:pt x="214" y="0"/>
                    <a:pt x="204" y="10"/>
                    <a:pt x="204" y="21"/>
                  </a:cubicBezTo>
                  <a:cubicBezTo>
                    <a:pt x="204" y="25"/>
                    <a:pt x="206" y="29"/>
                    <a:pt x="208" y="33"/>
                  </a:cubicBezTo>
                  <a:cubicBezTo>
                    <a:pt x="157" y="74"/>
                    <a:pt x="157" y="74"/>
                    <a:pt x="157" y="74"/>
                  </a:cubicBezTo>
                  <a:cubicBezTo>
                    <a:pt x="153" y="71"/>
                    <a:pt x="148" y="69"/>
                    <a:pt x="143" y="69"/>
                  </a:cubicBezTo>
                  <a:cubicBezTo>
                    <a:pt x="137" y="69"/>
                    <a:pt x="131" y="71"/>
                    <a:pt x="128" y="75"/>
                  </a:cubicBezTo>
                  <a:cubicBezTo>
                    <a:pt x="86" y="46"/>
                    <a:pt x="86" y="46"/>
                    <a:pt x="86" y="46"/>
                  </a:cubicBezTo>
                  <a:cubicBezTo>
                    <a:pt x="87" y="43"/>
                    <a:pt x="88" y="40"/>
                    <a:pt x="88" y="37"/>
                  </a:cubicBezTo>
                  <a:cubicBezTo>
                    <a:pt x="88" y="25"/>
                    <a:pt x="78" y="16"/>
                    <a:pt x="67" y="16"/>
                  </a:cubicBezTo>
                  <a:cubicBezTo>
                    <a:pt x="55" y="16"/>
                    <a:pt x="46" y="25"/>
                    <a:pt x="46" y="37"/>
                  </a:cubicBezTo>
                  <a:cubicBezTo>
                    <a:pt x="46" y="40"/>
                    <a:pt x="46" y="42"/>
                    <a:pt x="47" y="45"/>
                  </a:cubicBezTo>
                  <a:cubicBezTo>
                    <a:pt x="0" y="74"/>
                    <a:pt x="0" y="74"/>
                    <a:pt x="0" y="74"/>
                  </a:cubicBezTo>
                  <a:cubicBezTo>
                    <a:pt x="4" y="80"/>
                    <a:pt x="4" y="80"/>
                    <a:pt x="4" y="80"/>
                  </a:cubicBezTo>
                  <a:cubicBezTo>
                    <a:pt x="51" y="51"/>
                    <a:pt x="51" y="51"/>
                    <a:pt x="51" y="51"/>
                  </a:cubicBezTo>
                  <a:cubicBezTo>
                    <a:pt x="55" y="55"/>
                    <a:pt x="61" y="58"/>
                    <a:pt x="67" y="58"/>
                  </a:cubicBezTo>
                  <a:cubicBezTo>
                    <a:pt x="73" y="58"/>
                    <a:pt x="78" y="55"/>
                    <a:pt x="82" y="51"/>
                  </a:cubicBezTo>
                  <a:cubicBezTo>
                    <a:pt x="124" y="81"/>
                    <a:pt x="124" y="81"/>
                    <a:pt x="124" y="81"/>
                  </a:cubicBezTo>
                  <a:cubicBezTo>
                    <a:pt x="122" y="84"/>
                    <a:pt x="122" y="87"/>
                    <a:pt x="122" y="90"/>
                  </a:cubicBezTo>
                  <a:cubicBezTo>
                    <a:pt x="122" y="102"/>
                    <a:pt x="131" y="111"/>
                    <a:pt x="143" y="111"/>
                  </a:cubicBezTo>
                  <a:cubicBezTo>
                    <a:pt x="154" y="111"/>
                    <a:pt x="164" y="102"/>
                    <a:pt x="164" y="90"/>
                  </a:cubicBezTo>
                  <a:cubicBezTo>
                    <a:pt x="164" y="86"/>
                    <a:pt x="163" y="83"/>
                    <a:pt x="161" y="80"/>
                  </a:cubicBezTo>
                  <a:cubicBezTo>
                    <a:pt x="212" y="38"/>
                    <a:pt x="212" y="38"/>
                    <a:pt x="212" y="38"/>
                  </a:cubicBezTo>
                  <a:cubicBezTo>
                    <a:pt x="216" y="40"/>
                    <a:pt x="220" y="42"/>
                    <a:pt x="225" y="42"/>
                  </a:cubicBezTo>
                  <a:cubicBezTo>
                    <a:pt x="237" y="42"/>
                    <a:pt x="246" y="33"/>
                    <a:pt x="246" y="21"/>
                  </a:cubicBezTo>
                  <a:cubicBezTo>
                    <a:pt x="246" y="10"/>
                    <a:pt x="237" y="0"/>
                    <a:pt x="2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sp>
          <p:nvSpPr>
            <p:cNvPr id="122" name="Freeform 137"/>
            <p:cNvSpPr>
              <a:spLocks noEditPoints="1"/>
            </p:cNvSpPr>
            <p:nvPr/>
          </p:nvSpPr>
          <p:spPr bwMode="auto">
            <a:xfrm>
              <a:off x="1858854" y="3780481"/>
              <a:ext cx="992955" cy="399680"/>
            </a:xfrm>
            <a:custGeom>
              <a:avLst/>
              <a:gdLst>
                <a:gd name="T0" fmla="*/ 835 w 863"/>
                <a:gd name="T1" fmla="*/ 130 h 346"/>
                <a:gd name="T2" fmla="*/ 651 w 863"/>
                <a:gd name="T3" fmla="*/ 0 h 346"/>
                <a:gd name="T4" fmla="*/ 505 w 863"/>
                <a:gd name="T5" fmla="*/ 61 h 346"/>
                <a:gd name="T6" fmla="*/ 431 w 863"/>
                <a:gd name="T7" fmla="*/ 90 h 346"/>
                <a:gd name="T8" fmla="*/ 358 w 863"/>
                <a:gd name="T9" fmla="*/ 61 h 346"/>
                <a:gd name="T10" fmla="*/ 212 w 863"/>
                <a:gd name="T11" fmla="*/ 0 h 346"/>
                <a:gd name="T12" fmla="*/ 28 w 863"/>
                <a:gd name="T13" fmla="*/ 130 h 346"/>
                <a:gd name="T14" fmla="*/ 0 w 863"/>
                <a:gd name="T15" fmla="*/ 130 h 346"/>
                <a:gd name="T16" fmla="*/ 0 w 863"/>
                <a:gd name="T17" fmla="*/ 215 h 346"/>
                <a:gd name="T18" fmla="*/ 28 w 863"/>
                <a:gd name="T19" fmla="*/ 215 h 346"/>
                <a:gd name="T20" fmla="*/ 212 w 863"/>
                <a:gd name="T21" fmla="*/ 346 h 346"/>
                <a:gd name="T22" fmla="*/ 385 w 863"/>
                <a:gd name="T23" fmla="*/ 246 h 346"/>
                <a:gd name="T24" fmla="*/ 431 w 863"/>
                <a:gd name="T25" fmla="*/ 211 h 346"/>
                <a:gd name="T26" fmla="*/ 478 w 863"/>
                <a:gd name="T27" fmla="*/ 246 h 346"/>
                <a:gd name="T28" fmla="*/ 651 w 863"/>
                <a:gd name="T29" fmla="*/ 346 h 346"/>
                <a:gd name="T30" fmla="*/ 835 w 863"/>
                <a:gd name="T31" fmla="*/ 215 h 346"/>
                <a:gd name="T32" fmla="*/ 863 w 863"/>
                <a:gd name="T33" fmla="*/ 215 h 346"/>
                <a:gd name="T34" fmla="*/ 863 w 863"/>
                <a:gd name="T35" fmla="*/ 130 h 346"/>
                <a:gd name="T36" fmla="*/ 835 w 863"/>
                <a:gd name="T37" fmla="*/ 130 h 346"/>
                <a:gd name="T38" fmla="*/ 212 w 863"/>
                <a:gd name="T39" fmla="*/ 309 h 346"/>
                <a:gd name="T40" fmla="*/ 59 w 863"/>
                <a:gd name="T41" fmla="*/ 173 h 346"/>
                <a:gd name="T42" fmla="*/ 212 w 863"/>
                <a:gd name="T43" fmla="*/ 36 h 346"/>
                <a:gd name="T44" fmla="*/ 366 w 863"/>
                <a:gd name="T45" fmla="*/ 173 h 346"/>
                <a:gd name="T46" fmla="*/ 212 w 863"/>
                <a:gd name="T47" fmla="*/ 309 h 346"/>
                <a:gd name="T48" fmla="*/ 761 w 863"/>
                <a:gd name="T49" fmla="*/ 268 h 346"/>
                <a:gd name="T50" fmla="*/ 761 w 863"/>
                <a:gd name="T51" fmla="*/ 111 h 346"/>
                <a:gd name="T52" fmla="*/ 703 w 863"/>
                <a:gd name="T53" fmla="*/ 111 h 346"/>
                <a:gd name="T54" fmla="*/ 703 w 863"/>
                <a:gd name="T55" fmla="*/ 301 h 346"/>
                <a:gd name="T56" fmla="*/ 680 w 863"/>
                <a:gd name="T57" fmla="*/ 307 h 346"/>
                <a:gd name="T58" fmla="*/ 680 w 863"/>
                <a:gd name="T59" fmla="*/ 165 h 346"/>
                <a:gd name="T60" fmla="*/ 622 w 863"/>
                <a:gd name="T61" fmla="*/ 165 h 346"/>
                <a:gd name="T62" fmla="*/ 622 w 863"/>
                <a:gd name="T63" fmla="*/ 307 h 346"/>
                <a:gd name="T64" fmla="*/ 598 w 863"/>
                <a:gd name="T65" fmla="*/ 301 h 346"/>
                <a:gd name="T66" fmla="*/ 598 w 863"/>
                <a:gd name="T67" fmla="*/ 235 h 346"/>
                <a:gd name="T68" fmla="*/ 541 w 863"/>
                <a:gd name="T69" fmla="*/ 235 h 346"/>
                <a:gd name="T70" fmla="*/ 541 w 863"/>
                <a:gd name="T71" fmla="*/ 269 h 346"/>
                <a:gd name="T72" fmla="*/ 497 w 863"/>
                <a:gd name="T73" fmla="*/ 173 h 346"/>
                <a:gd name="T74" fmla="*/ 651 w 863"/>
                <a:gd name="T75" fmla="*/ 36 h 346"/>
                <a:gd name="T76" fmla="*/ 804 w 863"/>
                <a:gd name="T77" fmla="*/ 173 h 346"/>
                <a:gd name="T78" fmla="*/ 761 w 863"/>
                <a:gd name="T79" fmla="*/ 26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3" h="346">
                  <a:moveTo>
                    <a:pt x="835" y="130"/>
                  </a:moveTo>
                  <a:cubicBezTo>
                    <a:pt x="814" y="55"/>
                    <a:pt x="739" y="0"/>
                    <a:pt x="651" y="0"/>
                  </a:cubicBezTo>
                  <a:cubicBezTo>
                    <a:pt x="592" y="0"/>
                    <a:pt x="540" y="24"/>
                    <a:pt x="505" y="61"/>
                  </a:cubicBezTo>
                  <a:cubicBezTo>
                    <a:pt x="505" y="61"/>
                    <a:pt x="470" y="90"/>
                    <a:pt x="431" y="90"/>
                  </a:cubicBezTo>
                  <a:cubicBezTo>
                    <a:pt x="393" y="90"/>
                    <a:pt x="358" y="61"/>
                    <a:pt x="358" y="61"/>
                  </a:cubicBezTo>
                  <a:cubicBezTo>
                    <a:pt x="323" y="24"/>
                    <a:pt x="271" y="0"/>
                    <a:pt x="212" y="0"/>
                  </a:cubicBezTo>
                  <a:cubicBezTo>
                    <a:pt x="123" y="0"/>
                    <a:pt x="49" y="55"/>
                    <a:pt x="28" y="130"/>
                  </a:cubicBezTo>
                  <a:cubicBezTo>
                    <a:pt x="0" y="130"/>
                    <a:pt x="0" y="130"/>
                    <a:pt x="0" y="130"/>
                  </a:cubicBezTo>
                  <a:cubicBezTo>
                    <a:pt x="0" y="215"/>
                    <a:pt x="0" y="215"/>
                    <a:pt x="0" y="215"/>
                  </a:cubicBezTo>
                  <a:cubicBezTo>
                    <a:pt x="28" y="215"/>
                    <a:pt x="28" y="215"/>
                    <a:pt x="28" y="215"/>
                  </a:cubicBezTo>
                  <a:cubicBezTo>
                    <a:pt x="49" y="290"/>
                    <a:pt x="123" y="346"/>
                    <a:pt x="212" y="346"/>
                  </a:cubicBezTo>
                  <a:cubicBezTo>
                    <a:pt x="289" y="346"/>
                    <a:pt x="355" y="305"/>
                    <a:pt x="385" y="246"/>
                  </a:cubicBezTo>
                  <a:cubicBezTo>
                    <a:pt x="400" y="217"/>
                    <a:pt x="430" y="212"/>
                    <a:pt x="431" y="211"/>
                  </a:cubicBezTo>
                  <a:cubicBezTo>
                    <a:pt x="433" y="212"/>
                    <a:pt x="463" y="217"/>
                    <a:pt x="478" y="246"/>
                  </a:cubicBezTo>
                  <a:cubicBezTo>
                    <a:pt x="508" y="305"/>
                    <a:pt x="574" y="346"/>
                    <a:pt x="651" y="346"/>
                  </a:cubicBezTo>
                  <a:cubicBezTo>
                    <a:pt x="739" y="346"/>
                    <a:pt x="814" y="290"/>
                    <a:pt x="835" y="215"/>
                  </a:cubicBezTo>
                  <a:cubicBezTo>
                    <a:pt x="863" y="215"/>
                    <a:pt x="863" y="215"/>
                    <a:pt x="863" y="215"/>
                  </a:cubicBezTo>
                  <a:cubicBezTo>
                    <a:pt x="863" y="130"/>
                    <a:pt x="863" y="130"/>
                    <a:pt x="863" y="130"/>
                  </a:cubicBezTo>
                  <a:lnTo>
                    <a:pt x="835" y="130"/>
                  </a:lnTo>
                  <a:close/>
                  <a:moveTo>
                    <a:pt x="212" y="309"/>
                  </a:moveTo>
                  <a:cubicBezTo>
                    <a:pt x="127" y="309"/>
                    <a:pt x="59" y="248"/>
                    <a:pt x="59" y="173"/>
                  </a:cubicBezTo>
                  <a:cubicBezTo>
                    <a:pt x="59" y="98"/>
                    <a:pt x="127" y="36"/>
                    <a:pt x="212" y="36"/>
                  </a:cubicBezTo>
                  <a:cubicBezTo>
                    <a:pt x="297" y="36"/>
                    <a:pt x="366" y="98"/>
                    <a:pt x="366" y="173"/>
                  </a:cubicBezTo>
                  <a:cubicBezTo>
                    <a:pt x="366" y="248"/>
                    <a:pt x="297" y="309"/>
                    <a:pt x="212" y="309"/>
                  </a:cubicBezTo>
                  <a:close/>
                  <a:moveTo>
                    <a:pt x="761" y="268"/>
                  </a:moveTo>
                  <a:cubicBezTo>
                    <a:pt x="761" y="111"/>
                    <a:pt x="761" y="111"/>
                    <a:pt x="761" y="111"/>
                  </a:cubicBezTo>
                  <a:cubicBezTo>
                    <a:pt x="703" y="111"/>
                    <a:pt x="703" y="111"/>
                    <a:pt x="703" y="111"/>
                  </a:cubicBezTo>
                  <a:cubicBezTo>
                    <a:pt x="703" y="301"/>
                    <a:pt x="703" y="301"/>
                    <a:pt x="703" y="301"/>
                  </a:cubicBezTo>
                  <a:cubicBezTo>
                    <a:pt x="696" y="304"/>
                    <a:pt x="688" y="306"/>
                    <a:pt x="680" y="307"/>
                  </a:cubicBezTo>
                  <a:cubicBezTo>
                    <a:pt x="680" y="165"/>
                    <a:pt x="680" y="165"/>
                    <a:pt x="680" y="165"/>
                  </a:cubicBezTo>
                  <a:cubicBezTo>
                    <a:pt x="622" y="165"/>
                    <a:pt x="622" y="165"/>
                    <a:pt x="622" y="165"/>
                  </a:cubicBezTo>
                  <a:cubicBezTo>
                    <a:pt x="622" y="307"/>
                    <a:pt x="622" y="307"/>
                    <a:pt x="622" y="307"/>
                  </a:cubicBezTo>
                  <a:cubicBezTo>
                    <a:pt x="614" y="306"/>
                    <a:pt x="606" y="304"/>
                    <a:pt x="598" y="301"/>
                  </a:cubicBezTo>
                  <a:cubicBezTo>
                    <a:pt x="598" y="235"/>
                    <a:pt x="598" y="235"/>
                    <a:pt x="598" y="235"/>
                  </a:cubicBezTo>
                  <a:cubicBezTo>
                    <a:pt x="541" y="235"/>
                    <a:pt x="541" y="235"/>
                    <a:pt x="541" y="235"/>
                  </a:cubicBezTo>
                  <a:cubicBezTo>
                    <a:pt x="541" y="269"/>
                    <a:pt x="541" y="269"/>
                    <a:pt x="541" y="269"/>
                  </a:cubicBezTo>
                  <a:cubicBezTo>
                    <a:pt x="514" y="244"/>
                    <a:pt x="497" y="210"/>
                    <a:pt x="497" y="173"/>
                  </a:cubicBezTo>
                  <a:cubicBezTo>
                    <a:pt x="497" y="98"/>
                    <a:pt x="566" y="36"/>
                    <a:pt x="651" y="36"/>
                  </a:cubicBezTo>
                  <a:cubicBezTo>
                    <a:pt x="736" y="36"/>
                    <a:pt x="804" y="98"/>
                    <a:pt x="804" y="173"/>
                  </a:cubicBezTo>
                  <a:cubicBezTo>
                    <a:pt x="804" y="210"/>
                    <a:pt x="788" y="244"/>
                    <a:pt x="761"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700"/>
            </a:p>
          </p:txBody>
        </p:sp>
      </p:grpSp>
      <p:grpSp>
        <p:nvGrpSpPr>
          <p:cNvPr id="123" name="Group 122"/>
          <p:cNvGrpSpPr/>
          <p:nvPr/>
        </p:nvGrpSpPr>
        <p:grpSpPr>
          <a:xfrm>
            <a:off x="6482269" y="3678272"/>
            <a:ext cx="288970" cy="318762"/>
            <a:chOff x="6932613" y="1716088"/>
            <a:chExt cx="615950" cy="679450"/>
          </a:xfrm>
          <a:solidFill>
            <a:schemeClr val="bg1"/>
          </a:solidFill>
        </p:grpSpPr>
        <p:sp>
          <p:nvSpPr>
            <p:cNvPr id="124" name="Freeform 100"/>
            <p:cNvSpPr>
              <a:spLocks/>
            </p:cNvSpPr>
            <p:nvPr/>
          </p:nvSpPr>
          <p:spPr bwMode="auto">
            <a:xfrm>
              <a:off x="7229476" y="1797051"/>
              <a:ext cx="106363" cy="107950"/>
            </a:xfrm>
            <a:custGeom>
              <a:avLst/>
              <a:gdLst>
                <a:gd name="T0" fmla="*/ 221 w 336"/>
                <a:gd name="T1" fmla="*/ 8 h 337"/>
                <a:gd name="T2" fmla="*/ 186 w 336"/>
                <a:gd name="T3" fmla="*/ 1 h 337"/>
                <a:gd name="T4" fmla="*/ 153 w 336"/>
                <a:gd name="T5" fmla="*/ 0 h 337"/>
                <a:gd name="T6" fmla="*/ 121 w 336"/>
                <a:gd name="T7" fmla="*/ 7 h 337"/>
                <a:gd name="T8" fmla="*/ 90 w 336"/>
                <a:gd name="T9" fmla="*/ 18 h 337"/>
                <a:gd name="T10" fmla="*/ 64 w 336"/>
                <a:gd name="T11" fmla="*/ 35 h 337"/>
                <a:gd name="T12" fmla="*/ 39 w 336"/>
                <a:gd name="T13" fmla="*/ 59 h 337"/>
                <a:gd name="T14" fmla="*/ 21 w 336"/>
                <a:gd name="T15" fmla="*/ 85 h 337"/>
                <a:gd name="T16" fmla="*/ 7 w 336"/>
                <a:gd name="T17" fmla="*/ 117 h 337"/>
                <a:gd name="T18" fmla="*/ 3 w 336"/>
                <a:gd name="T19" fmla="*/ 134 h 337"/>
                <a:gd name="T20" fmla="*/ 0 w 336"/>
                <a:gd name="T21" fmla="*/ 167 h 337"/>
                <a:gd name="T22" fmla="*/ 2 w 336"/>
                <a:gd name="T23" fmla="*/ 199 h 337"/>
                <a:gd name="T24" fmla="*/ 12 w 336"/>
                <a:gd name="T25" fmla="*/ 231 h 337"/>
                <a:gd name="T26" fmla="*/ 26 w 336"/>
                <a:gd name="T27" fmla="*/ 259 h 337"/>
                <a:gd name="T28" fmla="*/ 46 w 336"/>
                <a:gd name="T29" fmla="*/ 285 h 337"/>
                <a:gd name="T30" fmla="*/ 71 w 336"/>
                <a:gd name="T31" fmla="*/ 306 h 337"/>
                <a:gd name="T32" fmla="*/ 100 w 336"/>
                <a:gd name="T33" fmla="*/ 322 h 337"/>
                <a:gd name="T34" fmla="*/ 116 w 336"/>
                <a:gd name="T35" fmla="*/ 329 h 337"/>
                <a:gd name="T36" fmla="*/ 149 w 336"/>
                <a:gd name="T37" fmla="*/ 336 h 337"/>
                <a:gd name="T38" fmla="*/ 182 w 336"/>
                <a:gd name="T39" fmla="*/ 337 h 337"/>
                <a:gd name="T40" fmla="*/ 214 w 336"/>
                <a:gd name="T41" fmla="*/ 330 h 337"/>
                <a:gd name="T42" fmla="*/ 244 w 336"/>
                <a:gd name="T43" fmla="*/ 319 h 337"/>
                <a:gd name="T44" fmla="*/ 270 w 336"/>
                <a:gd name="T45" fmla="*/ 301 h 337"/>
                <a:gd name="T46" fmla="*/ 295 w 336"/>
                <a:gd name="T47" fmla="*/ 279 h 337"/>
                <a:gd name="T48" fmla="*/ 314 w 336"/>
                <a:gd name="T49" fmla="*/ 252 h 337"/>
                <a:gd name="T50" fmla="*/ 327 w 336"/>
                <a:gd name="T51" fmla="*/ 219 h 337"/>
                <a:gd name="T52" fmla="*/ 331 w 336"/>
                <a:gd name="T53" fmla="*/ 203 h 337"/>
                <a:gd name="T54" fmla="*/ 336 w 336"/>
                <a:gd name="T55" fmla="*/ 170 h 337"/>
                <a:gd name="T56" fmla="*/ 332 w 336"/>
                <a:gd name="T57" fmla="*/ 137 h 337"/>
                <a:gd name="T58" fmla="*/ 324 w 336"/>
                <a:gd name="T59" fmla="*/ 106 h 337"/>
                <a:gd name="T60" fmla="*/ 309 w 336"/>
                <a:gd name="T61" fmla="*/ 78 h 337"/>
                <a:gd name="T62" fmla="*/ 289 w 336"/>
                <a:gd name="T63" fmla="*/ 52 h 337"/>
                <a:gd name="T64" fmla="*/ 265 w 336"/>
                <a:gd name="T65" fmla="*/ 31 h 337"/>
                <a:gd name="T66" fmla="*/ 236 w 336"/>
                <a:gd name="T67" fmla="*/ 14 h 337"/>
                <a:gd name="T68" fmla="*/ 221 w 336"/>
                <a:gd name="T69" fmla="*/ 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337">
                  <a:moveTo>
                    <a:pt x="221" y="8"/>
                  </a:moveTo>
                  <a:lnTo>
                    <a:pt x="221" y="8"/>
                  </a:lnTo>
                  <a:lnTo>
                    <a:pt x="203" y="3"/>
                  </a:lnTo>
                  <a:lnTo>
                    <a:pt x="186" y="1"/>
                  </a:lnTo>
                  <a:lnTo>
                    <a:pt x="170" y="0"/>
                  </a:lnTo>
                  <a:lnTo>
                    <a:pt x="153" y="0"/>
                  </a:lnTo>
                  <a:lnTo>
                    <a:pt x="137" y="2"/>
                  </a:lnTo>
                  <a:lnTo>
                    <a:pt x="121" y="7"/>
                  </a:lnTo>
                  <a:lnTo>
                    <a:pt x="106" y="11"/>
                  </a:lnTo>
                  <a:lnTo>
                    <a:pt x="90" y="18"/>
                  </a:lnTo>
                  <a:lnTo>
                    <a:pt x="77" y="27"/>
                  </a:lnTo>
                  <a:lnTo>
                    <a:pt x="64" y="35"/>
                  </a:lnTo>
                  <a:lnTo>
                    <a:pt x="51" y="47"/>
                  </a:lnTo>
                  <a:lnTo>
                    <a:pt x="39" y="59"/>
                  </a:lnTo>
                  <a:lnTo>
                    <a:pt x="29" y="71"/>
                  </a:lnTo>
                  <a:lnTo>
                    <a:pt x="21" y="85"/>
                  </a:lnTo>
                  <a:lnTo>
                    <a:pt x="13" y="101"/>
                  </a:lnTo>
                  <a:lnTo>
                    <a:pt x="7" y="117"/>
                  </a:lnTo>
                  <a:lnTo>
                    <a:pt x="7" y="117"/>
                  </a:lnTo>
                  <a:lnTo>
                    <a:pt x="3" y="134"/>
                  </a:lnTo>
                  <a:lnTo>
                    <a:pt x="0" y="151"/>
                  </a:lnTo>
                  <a:lnTo>
                    <a:pt x="0" y="167"/>
                  </a:lnTo>
                  <a:lnTo>
                    <a:pt x="0" y="184"/>
                  </a:lnTo>
                  <a:lnTo>
                    <a:pt x="2" y="199"/>
                  </a:lnTo>
                  <a:lnTo>
                    <a:pt x="6" y="215"/>
                  </a:lnTo>
                  <a:lnTo>
                    <a:pt x="12" y="231"/>
                  </a:lnTo>
                  <a:lnTo>
                    <a:pt x="18" y="246"/>
                  </a:lnTo>
                  <a:lnTo>
                    <a:pt x="26" y="259"/>
                  </a:lnTo>
                  <a:lnTo>
                    <a:pt x="36" y="273"/>
                  </a:lnTo>
                  <a:lnTo>
                    <a:pt x="46" y="285"/>
                  </a:lnTo>
                  <a:lnTo>
                    <a:pt x="58" y="296"/>
                  </a:lnTo>
                  <a:lnTo>
                    <a:pt x="71" y="306"/>
                  </a:lnTo>
                  <a:lnTo>
                    <a:pt x="85" y="316"/>
                  </a:lnTo>
                  <a:lnTo>
                    <a:pt x="100" y="322"/>
                  </a:lnTo>
                  <a:lnTo>
                    <a:pt x="116" y="329"/>
                  </a:lnTo>
                  <a:lnTo>
                    <a:pt x="116" y="329"/>
                  </a:lnTo>
                  <a:lnTo>
                    <a:pt x="132" y="334"/>
                  </a:lnTo>
                  <a:lnTo>
                    <a:pt x="149" y="336"/>
                  </a:lnTo>
                  <a:lnTo>
                    <a:pt x="165" y="337"/>
                  </a:lnTo>
                  <a:lnTo>
                    <a:pt x="182" y="337"/>
                  </a:lnTo>
                  <a:lnTo>
                    <a:pt x="199" y="335"/>
                  </a:lnTo>
                  <a:lnTo>
                    <a:pt x="214" y="330"/>
                  </a:lnTo>
                  <a:lnTo>
                    <a:pt x="230" y="326"/>
                  </a:lnTo>
                  <a:lnTo>
                    <a:pt x="244" y="319"/>
                  </a:lnTo>
                  <a:lnTo>
                    <a:pt x="258" y="311"/>
                  </a:lnTo>
                  <a:lnTo>
                    <a:pt x="270" y="301"/>
                  </a:lnTo>
                  <a:lnTo>
                    <a:pt x="284" y="290"/>
                  </a:lnTo>
                  <a:lnTo>
                    <a:pt x="295" y="279"/>
                  </a:lnTo>
                  <a:lnTo>
                    <a:pt x="305" y="266"/>
                  </a:lnTo>
                  <a:lnTo>
                    <a:pt x="314" y="252"/>
                  </a:lnTo>
                  <a:lnTo>
                    <a:pt x="321" y="236"/>
                  </a:lnTo>
                  <a:lnTo>
                    <a:pt x="327" y="219"/>
                  </a:lnTo>
                  <a:lnTo>
                    <a:pt x="327" y="219"/>
                  </a:lnTo>
                  <a:lnTo>
                    <a:pt x="331" y="203"/>
                  </a:lnTo>
                  <a:lnTo>
                    <a:pt x="335" y="186"/>
                  </a:lnTo>
                  <a:lnTo>
                    <a:pt x="336" y="170"/>
                  </a:lnTo>
                  <a:lnTo>
                    <a:pt x="335" y="154"/>
                  </a:lnTo>
                  <a:lnTo>
                    <a:pt x="332" y="137"/>
                  </a:lnTo>
                  <a:lnTo>
                    <a:pt x="329" y="122"/>
                  </a:lnTo>
                  <a:lnTo>
                    <a:pt x="324" y="106"/>
                  </a:lnTo>
                  <a:lnTo>
                    <a:pt x="317" y="92"/>
                  </a:lnTo>
                  <a:lnTo>
                    <a:pt x="309" y="78"/>
                  </a:lnTo>
                  <a:lnTo>
                    <a:pt x="300" y="64"/>
                  </a:lnTo>
                  <a:lnTo>
                    <a:pt x="289" y="52"/>
                  </a:lnTo>
                  <a:lnTo>
                    <a:pt x="278" y="41"/>
                  </a:lnTo>
                  <a:lnTo>
                    <a:pt x="265" y="31"/>
                  </a:lnTo>
                  <a:lnTo>
                    <a:pt x="252" y="22"/>
                  </a:lnTo>
                  <a:lnTo>
                    <a:pt x="236" y="14"/>
                  </a:lnTo>
                  <a:lnTo>
                    <a:pt x="221" y="8"/>
                  </a:lnTo>
                  <a:lnTo>
                    <a:pt x="22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5" name="Freeform 101"/>
            <p:cNvSpPr>
              <a:spLocks/>
            </p:cNvSpPr>
            <p:nvPr/>
          </p:nvSpPr>
          <p:spPr bwMode="auto">
            <a:xfrm>
              <a:off x="7261226" y="1973263"/>
              <a:ext cx="82550" cy="82550"/>
            </a:xfrm>
            <a:custGeom>
              <a:avLst/>
              <a:gdLst>
                <a:gd name="T0" fmla="*/ 170 w 259"/>
                <a:gd name="T1" fmla="*/ 7 h 259"/>
                <a:gd name="T2" fmla="*/ 144 w 259"/>
                <a:gd name="T3" fmla="*/ 1 h 259"/>
                <a:gd name="T4" fmla="*/ 119 w 259"/>
                <a:gd name="T5" fmla="*/ 0 h 259"/>
                <a:gd name="T6" fmla="*/ 93 w 259"/>
                <a:gd name="T7" fmla="*/ 4 h 259"/>
                <a:gd name="T8" fmla="*/ 70 w 259"/>
                <a:gd name="T9" fmla="*/ 13 h 259"/>
                <a:gd name="T10" fmla="*/ 49 w 259"/>
                <a:gd name="T11" fmla="*/ 28 h 259"/>
                <a:gd name="T12" fmla="*/ 31 w 259"/>
                <a:gd name="T13" fmla="*/ 44 h 259"/>
                <a:gd name="T14" fmla="*/ 17 w 259"/>
                <a:gd name="T15" fmla="*/ 65 h 259"/>
                <a:gd name="T16" fmla="*/ 6 w 259"/>
                <a:gd name="T17" fmla="*/ 90 h 259"/>
                <a:gd name="T18" fmla="*/ 3 w 259"/>
                <a:gd name="T19" fmla="*/ 103 h 259"/>
                <a:gd name="T20" fmla="*/ 0 w 259"/>
                <a:gd name="T21" fmla="*/ 129 h 259"/>
                <a:gd name="T22" fmla="*/ 2 w 259"/>
                <a:gd name="T23" fmla="*/ 154 h 259"/>
                <a:gd name="T24" fmla="*/ 9 w 259"/>
                <a:gd name="T25" fmla="*/ 177 h 259"/>
                <a:gd name="T26" fmla="*/ 20 w 259"/>
                <a:gd name="T27" fmla="*/ 199 h 259"/>
                <a:gd name="T28" fmla="*/ 35 w 259"/>
                <a:gd name="T29" fmla="*/ 219 h 259"/>
                <a:gd name="T30" fmla="*/ 55 w 259"/>
                <a:gd name="T31" fmla="*/ 236 h 259"/>
                <a:gd name="T32" fmla="*/ 77 w 259"/>
                <a:gd name="T33" fmla="*/ 249 h 259"/>
                <a:gd name="T34" fmla="*/ 89 w 259"/>
                <a:gd name="T35" fmla="*/ 254 h 259"/>
                <a:gd name="T36" fmla="*/ 115 w 259"/>
                <a:gd name="T37" fmla="*/ 259 h 259"/>
                <a:gd name="T38" fmla="*/ 141 w 259"/>
                <a:gd name="T39" fmla="*/ 259 h 259"/>
                <a:gd name="T40" fmla="*/ 165 w 259"/>
                <a:gd name="T41" fmla="*/ 254 h 259"/>
                <a:gd name="T42" fmla="*/ 188 w 259"/>
                <a:gd name="T43" fmla="*/ 245 h 259"/>
                <a:gd name="T44" fmla="*/ 211 w 259"/>
                <a:gd name="T45" fmla="*/ 232 h 259"/>
                <a:gd name="T46" fmla="*/ 228 w 259"/>
                <a:gd name="T47" fmla="*/ 214 h 259"/>
                <a:gd name="T48" fmla="*/ 243 w 259"/>
                <a:gd name="T49" fmla="*/ 193 h 259"/>
                <a:gd name="T50" fmla="*/ 254 w 259"/>
                <a:gd name="T51" fmla="*/ 168 h 259"/>
                <a:gd name="T52" fmla="*/ 257 w 259"/>
                <a:gd name="T53" fmla="*/ 156 h 259"/>
                <a:gd name="T54" fmla="*/ 259 w 259"/>
                <a:gd name="T55" fmla="*/ 131 h 259"/>
                <a:gd name="T56" fmla="*/ 257 w 259"/>
                <a:gd name="T57" fmla="*/ 105 h 259"/>
                <a:gd name="T58" fmla="*/ 249 w 259"/>
                <a:gd name="T59" fmla="*/ 82 h 259"/>
                <a:gd name="T60" fmla="*/ 238 w 259"/>
                <a:gd name="T61" fmla="*/ 60 h 259"/>
                <a:gd name="T62" fmla="*/ 223 w 259"/>
                <a:gd name="T63" fmla="*/ 40 h 259"/>
                <a:gd name="T64" fmla="*/ 204 w 259"/>
                <a:gd name="T65" fmla="*/ 24 h 259"/>
                <a:gd name="T66" fmla="*/ 182 w 259"/>
                <a:gd name="T67" fmla="*/ 11 h 259"/>
                <a:gd name="T68" fmla="*/ 170 w 259"/>
                <a:gd name="T69" fmla="*/ 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 h="259">
                  <a:moveTo>
                    <a:pt x="170" y="7"/>
                  </a:moveTo>
                  <a:lnTo>
                    <a:pt x="170" y="7"/>
                  </a:lnTo>
                  <a:lnTo>
                    <a:pt x="158" y="3"/>
                  </a:lnTo>
                  <a:lnTo>
                    <a:pt x="144" y="1"/>
                  </a:lnTo>
                  <a:lnTo>
                    <a:pt x="131" y="0"/>
                  </a:lnTo>
                  <a:lnTo>
                    <a:pt x="119" y="0"/>
                  </a:lnTo>
                  <a:lnTo>
                    <a:pt x="106" y="2"/>
                  </a:lnTo>
                  <a:lnTo>
                    <a:pt x="93" y="4"/>
                  </a:lnTo>
                  <a:lnTo>
                    <a:pt x="81" y="9"/>
                  </a:lnTo>
                  <a:lnTo>
                    <a:pt x="70" y="13"/>
                  </a:lnTo>
                  <a:lnTo>
                    <a:pt x="59" y="20"/>
                  </a:lnTo>
                  <a:lnTo>
                    <a:pt x="49" y="28"/>
                  </a:lnTo>
                  <a:lnTo>
                    <a:pt x="40" y="35"/>
                  </a:lnTo>
                  <a:lnTo>
                    <a:pt x="31" y="44"/>
                  </a:lnTo>
                  <a:lnTo>
                    <a:pt x="24" y="54"/>
                  </a:lnTo>
                  <a:lnTo>
                    <a:pt x="17" y="65"/>
                  </a:lnTo>
                  <a:lnTo>
                    <a:pt x="10" y="78"/>
                  </a:lnTo>
                  <a:lnTo>
                    <a:pt x="6" y="90"/>
                  </a:lnTo>
                  <a:lnTo>
                    <a:pt x="6" y="90"/>
                  </a:lnTo>
                  <a:lnTo>
                    <a:pt x="3" y="103"/>
                  </a:lnTo>
                  <a:lnTo>
                    <a:pt x="0" y="115"/>
                  </a:lnTo>
                  <a:lnTo>
                    <a:pt x="0" y="129"/>
                  </a:lnTo>
                  <a:lnTo>
                    <a:pt x="0" y="141"/>
                  </a:lnTo>
                  <a:lnTo>
                    <a:pt x="2" y="154"/>
                  </a:lnTo>
                  <a:lnTo>
                    <a:pt x="5" y="166"/>
                  </a:lnTo>
                  <a:lnTo>
                    <a:pt x="9" y="177"/>
                  </a:lnTo>
                  <a:lnTo>
                    <a:pt x="14" y="188"/>
                  </a:lnTo>
                  <a:lnTo>
                    <a:pt x="20" y="199"/>
                  </a:lnTo>
                  <a:lnTo>
                    <a:pt x="27" y="209"/>
                  </a:lnTo>
                  <a:lnTo>
                    <a:pt x="35" y="219"/>
                  </a:lnTo>
                  <a:lnTo>
                    <a:pt x="45" y="228"/>
                  </a:lnTo>
                  <a:lnTo>
                    <a:pt x="55" y="236"/>
                  </a:lnTo>
                  <a:lnTo>
                    <a:pt x="65" y="243"/>
                  </a:lnTo>
                  <a:lnTo>
                    <a:pt x="77" y="249"/>
                  </a:lnTo>
                  <a:lnTo>
                    <a:pt x="89" y="254"/>
                  </a:lnTo>
                  <a:lnTo>
                    <a:pt x="89" y="254"/>
                  </a:lnTo>
                  <a:lnTo>
                    <a:pt x="102" y="257"/>
                  </a:lnTo>
                  <a:lnTo>
                    <a:pt x="115" y="259"/>
                  </a:lnTo>
                  <a:lnTo>
                    <a:pt x="128" y="259"/>
                  </a:lnTo>
                  <a:lnTo>
                    <a:pt x="141" y="259"/>
                  </a:lnTo>
                  <a:lnTo>
                    <a:pt x="153" y="257"/>
                  </a:lnTo>
                  <a:lnTo>
                    <a:pt x="165" y="254"/>
                  </a:lnTo>
                  <a:lnTo>
                    <a:pt x="177" y="250"/>
                  </a:lnTo>
                  <a:lnTo>
                    <a:pt x="188" y="245"/>
                  </a:lnTo>
                  <a:lnTo>
                    <a:pt x="200" y="238"/>
                  </a:lnTo>
                  <a:lnTo>
                    <a:pt x="211" y="232"/>
                  </a:lnTo>
                  <a:lnTo>
                    <a:pt x="219" y="223"/>
                  </a:lnTo>
                  <a:lnTo>
                    <a:pt x="228" y="214"/>
                  </a:lnTo>
                  <a:lnTo>
                    <a:pt x="236" y="204"/>
                  </a:lnTo>
                  <a:lnTo>
                    <a:pt x="243" y="193"/>
                  </a:lnTo>
                  <a:lnTo>
                    <a:pt x="248" y="181"/>
                  </a:lnTo>
                  <a:lnTo>
                    <a:pt x="254" y="168"/>
                  </a:lnTo>
                  <a:lnTo>
                    <a:pt x="254" y="168"/>
                  </a:lnTo>
                  <a:lnTo>
                    <a:pt x="257" y="156"/>
                  </a:lnTo>
                  <a:lnTo>
                    <a:pt x="258" y="143"/>
                  </a:lnTo>
                  <a:lnTo>
                    <a:pt x="259" y="131"/>
                  </a:lnTo>
                  <a:lnTo>
                    <a:pt x="258" y="119"/>
                  </a:lnTo>
                  <a:lnTo>
                    <a:pt x="257" y="105"/>
                  </a:lnTo>
                  <a:lnTo>
                    <a:pt x="254" y="94"/>
                  </a:lnTo>
                  <a:lnTo>
                    <a:pt x="249" y="82"/>
                  </a:lnTo>
                  <a:lnTo>
                    <a:pt x="245" y="71"/>
                  </a:lnTo>
                  <a:lnTo>
                    <a:pt x="238" y="60"/>
                  </a:lnTo>
                  <a:lnTo>
                    <a:pt x="232" y="50"/>
                  </a:lnTo>
                  <a:lnTo>
                    <a:pt x="223" y="40"/>
                  </a:lnTo>
                  <a:lnTo>
                    <a:pt x="214" y="32"/>
                  </a:lnTo>
                  <a:lnTo>
                    <a:pt x="204" y="24"/>
                  </a:lnTo>
                  <a:lnTo>
                    <a:pt x="194" y="18"/>
                  </a:lnTo>
                  <a:lnTo>
                    <a:pt x="182" y="11"/>
                  </a:lnTo>
                  <a:lnTo>
                    <a:pt x="170" y="7"/>
                  </a:lnTo>
                  <a:lnTo>
                    <a:pt x="17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6" name="Freeform 102"/>
            <p:cNvSpPr>
              <a:spLocks/>
            </p:cNvSpPr>
            <p:nvPr/>
          </p:nvSpPr>
          <p:spPr bwMode="auto">
            <a:xfrm>
              <a:off x="7010401" y="1901826"/>
              <a:ext cx="166688" cy="166688"/>
            </a:xfrm>
            <a:custGeom>
              <a:avLst/>
              <a:gdLst>
                <a:gd name="T0" fmla="*/ 342 w 524"/>
                <a:gd name="T1" fmla="*/ 12 h 525"/>
                <a:gd name="T2" fmla="*/ 316 w 524"/>
                <a:gd name="T3" fmla="*/ 6 h 525"/>
                <a:gd name="T4" fmla="*/ 264 w 524"/>
                <a:gd name="T5" fmla="*/ 0 h 525"/>
                <a:gd name="T6" fmla="*/ 214 w 524"/>
                <a:gd name="T7" fmla="*/ 5 h 525"/>
                <a:gd name="T8" fmla="*/ 165 w 524"/>
                <a:gd name="T9" fmla="*/ 19 h 525"/>
                <a:gd name="T10" fmla="*/ 120 w 524"/>
                <a:gd name="T11" fmla="*/ 42 h 525"/>
                <a:gd name="T12" fmla="*/ 81 w 524"/>
                <a:gd name="T13" fmla="*/ 74 h 525"/>
                <a:gd name="T14" fmla="*/ 47 w 524"/>
                <a:gd name="T15" fmla="*/ 112 h 525"/>
                <a:gd name="T16" fmla="*/ 22 w 524"/>
                <a:gd name="T17" fmla="*/ 159 h 525"/>
                <a:gd name="T18" fmla="*/ 13 w 524"/>
                <a:gd name="T19" fmla="*/ 183 h 525"/>
                <a:gd name="T20" fmla="*/ 8 w 524"/>
                <a:gd name="T21" fmla="*/ 196 h 525"/>
                <a:gd name="T22" fmla="*/ 3 w 524"/>
                <a:gd name="T23" fmla="*/ 222 h 525"/>
                <a:gd name="T24" fmla="*/ 0 w 524"/>
                <a:gd name="T25" fmla="*/ 261 h 525"/>
                <a:gd name="T26" fmla="*/ 4 w 524"/>
                <a:gd name="T27" fmla="*/ 312 h 525"/>
                <a:gd name="T28" fmla="*/ 17 w 524"/>
                <a:gd name="T29" fmla="*/ 360 h 525"/>
                <a:gd name="T30" fmla="*/ 40 w 524"/>
                <a:gd name="T31" fmla="*/ 405 h 525"/>
                <a:gd name="T32" fmla="*/ 71 w 524"/>
                <a:gd name="T33" fmla="*/ 445 h 525"/>
                <a:gd name="T34" fmla="*/ 110 w 524"/>
                <a:gd name="T35" fmla="*/ 478 h 525"/>
                <a:gd name="T36" fmla="*/ 155 w 524"/>
                <a:gd name="T37" fmla="*/ 504 h 525"/>
                <a:gd name="T38" fmla="*/ 181 w 524"/>
                <a:gd name="T39" fmla="*/ 513 h 525"/>
                <a:gd name="T40" fmla="*/ 193 w 524"/>
                <a:gd name="T41" fmla="*/ 518 h 525"/>
                <a:gd name="T42" fmla="*/ 233 w 524"/>
                <a:gd name="T43" fmla="*/ 524 h 525"/>
                <a:gd name="T44" fmla="*/ 284 w 524"/>
                <a:gd name="T45" fmla="*/ 524 h 525"/>
                <a:gd name="T46" fmla="*/ 334 w 524"/>
                <a:gd name="T47" fmla="*/ 514 h 525"/>
                <a:gd name="T48" fmla="*/ 381 w 524"/>
                <a:gd name="T49" fmla="*/ 496 h 525"/>
                <a:gd name="T50" fmla="*/ 423 w 524"/>
                <a:gd name="T51" fmla="*/ 468 h 525"/>
                <a:gd name="T52" fmla="*/ 460 w 524"/>
                <a:gd name="T53" fmla="*/ 433 h 525"/>
                <a:gd name="T54" fmla="*/ 490 w 524"/>
                <a:gd name="T55" fmla="*/ 391 h 525"/>
                <a:gd name="T56" fmla="*/ 501 w 524"/>
                <a:gd name="T57" fmla="*/ 367 h 525"/>
                <a:gd name="T58" fmla="*/ 511 w 524"/>
                <a:gd name="T59" fmla="*/ 343 h 525"/>
                <a:gd name="T60" fmla="*/ 514 w 524"/>
                <a:gd name="T61" fmla="*/ 329 h 525"/>
                <a:gd name="T62" fmla="*/ 519 w 524"/>
                <a:gd name="T63" fmla="*/ 304 h 525"/>
                <a:gd name="T64" fmla="*/ 524 w 524"/>
                <a:gd name="T65" fmla="*/ 265 h 525"/>
                <a:gd name="T66" fmla="*/ 519 w 524"/>
                <a:gd name="T67" fmla="*/ 214 h 525"/>
                <a:gd name="T68" fmla="*/ 505 w 524"/>
                <a:gd name="T69" fmla="*/ 165 h 525"/>
                <a:gd name="T70" fmla="*/ 482 w 524"/>
                <a:gd name="T71" fmla="*/ 121 h 525"/>
                <a:gd name="T72" fmla="*/ 451 w 524"/>
                <a:gd name="T73" fmla="*/ 81 h 525"/>
                <a:gd name="T74" fmla="*/ 412 w 524"/>
                <a:gd name="T75" fmla="*/ 48 h 525"/>
                <a:gd name="T76" fmla="*/ 367 w 524"/>
                <a:gd name="T77" fmla="*/ 22 h 525"/>
                <a:gd name="T78" fmla="*/ 342 w 524"/>
                <a:gd name="T79"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4" h="525">
                  <a:moveTo>
                    <a:pt x="342" y="12"/>
                  </a:moveTo>
                  <a:lnTo>
                    <a:pt x="342" y="12"/>
                  </a:lnTo>
                  <a:lnTo>
                    <a:pt x="329" y="9"/>
                  </a:lnTo>
                  <a:lnTo>
                    <a:pt x="316" y="6"/>
                  </a:lnTo>
                  <a:lnTo>
                    <a:pt x="290" y="1"/>
                  </a:lnTo>
                  <a:lnTo>
                    <a:pt x="264" y="0"/>
                  </a:lnTo>
                  <a:lnTo>
                    <a:pt x="238" y="1"/>
                  </a:lnTo>
                  <a:lnTo>
                    <a:pt x="214" y="5"/>
                  </a:lnTo>
                  <a:lnTo>
                    <a:pt x="189" y="11"/>
                  </a:lnTo>
                  <a:lnTo>
                    <a:pt x="165" y="19"/>
                  </a:lnTo>
                  <a:lnTo>
                    <a:pt x="142" y="30"/>
                  </a:lnTo>
                  <a:lnTo>
                    <a:pt x="120" y="42"/>
                  </a:lnTo>
                  <a:lnTo>
                    <a:pt x="100" y="58"/>
                  </a:lnTo>
                  <a:lnTo>
                    <a:pt x="81" y="74"/>
                  </a:lnTo>
                  <a:lnTo>
                    <a:pt x="64" y="92"/>
                  </a:lnTo>
                  <a:lnTo>
                    <a:pt x="47" y="112"/>
                  </a:lnTo>
                  <a:lnTo>
                    <a:pt x="34" y="134"/>
                  </a:lnTo>
                  <a:lnTo>
                    <a:pt x="22" y="159"/>
                  </a:lnTo>
                  <a:lnTo>
                    <a:pt x="17" y="171"/>
                  </a:lnTo>
                  <a:lnTo>
                    <a:pt x="13" y="183"/>
                  </a:lnTo>
                  <a:lnTo>
                    <a:pt x="13" y="183"/>
                  </a:lnTo>
                  <a:lnTo>
                    <a:pt x="8" y="196"/>
                  </a:lnTo>
                  <a:lnTo>
                    <a:pt x="5" y="210"/>
                  </a:lnTo>
                  <a:lnTo>
                    <a:pt x="3" y="222"/>
                  </a:lnTo>
                  <a:lnTo>
                    <a:pt x="1" y="235"/>
                  </a:lnTo>
                  <a:lnTo>
                    <a:pt x="0" y="261"/>
                  </a:lnTo>
                  <a:lnTo>
                    <a:pt x="1" y="286"/>
                  </a:lnTo>
                  <a:lnTo>
                    <a:pt x="4" y="312"/>
                  </a:lnTo>
                  <a:lnTo>
                    <a:pt x="9" y="336"/>
                  </a:lnTo>
                  <a:lnTo>
                    <a:pt x="17" y="360"/>
                  </a:lnTo>
                  <a:lnTo>
                    <a:pt x="28" y="384"/>
                  </a:lnTo>
                  <a:lnTo>
                    <a:pt x="40" y="405"/>
                  </a:lnTo>
                  <a:lnTo>
                    <a:pt x="55" y="426"/>
                  </a:lnTo>
                  <a:lnTo>
                    <a:pt x="71" y="445"/>
                  </a:lnTo>
                  <a:lnTo>
                    <a:pt x="90" y="462"/>
                  </a:lnTo>
                  <a:lnTo>
                    <a:pt x="110" y="478"/>
                  </a:lnTo>
                  <a:lnTo>
                    <a:pt x="132" y="492"/>
                  </a:lnTo>
                  <a:lnTo>
                    <a:pt x="155" y="504"/>
                  </a:lnTo>
                  <a:lnTo>
                    <a:pt x="168" y="509"/>
                  </a:lnTo>
                  <a:lnTo>
                    <a:pt x="181" y="513"/>
                  </a:lnTo>
                  <a:lnTo>
                    <a:pt x="181" y="513"/>
                  </a:lnTo>
                  <a:lnTo>
                    <a:pt x="193" y="518"/>
                  </a:lnTo>
                  <a:lnTo>
                    <a:pt x="206" y="520"/>
                  </a:lnTo>
                  <a:lnTo>
                    <a:pt x="233" y="524"/>
                  </a:lnTo>
                  <a:lnTo>
                    <a:pt x="258" y="525"/>
                  </a:lnTo>
                  <a:lnTo>
                    <a:pt x="284" y="524"/>
                  </a:lnTo>
                  <a:lnTo>
                    <a:pt x="309" y="521"/>
                  </a:lnTo>
                  <a:lnTo>
                    <a:pt x="334" y="514"/>
                  </a:lnTo>
                  <a:lnTo>
                    <a:pt x="358" y="507"/>
                  </a:lnTo>
                  <a:lnTo>
                    <a:pt x="381" y="496"/>
                  </a:lnTo>
                  <a:lnTo>
                    <a:pt x="403" y="483"/>
                  </a:lnTo>
                  <a:lnTo>
                    <a:pt x="423" y="468"/>
                  </a:lnTo>
                  <a:lnTo>
                    <a:pt x="443" y="451"/>
                  </a:lnTo>
                  <a:lnTo>
                    <a:pt x="460" y="433"/>
                  </a:lnTo>
                  <a:lnTo>
                    <a:pt x="476" y="414"/>
                  </a:lnTo>
                  <a:lnTo>
                    <a:pt x="490" y="391"/>
                  </a:lnTo>
                  <a:lnTo>
                    <a:pt x="495" y="379"/>
                  </a:lnTo>
                  <a:lnTo>
                    <a:pt x="501" y="367"/>
                  </a:lnTo>
                  <a:lnTo>
                    <a:pt x="506" y="355"/>
                  </a:lnTo>
                  <a:lnTo>
                    <a:pt x="511" y="343"/>
                  </a:lnTo>
                  <a:lnTo>
                    <a:pt x="511" y="343"/>
                  </a:lnTo>
                  <a:lnTo>
                    <a:pt x="514" y="329"/>
                  </a:lnTo>
                  <a:lnTo>
                    <a:pt x="517" y="316"/>
                  </a:lnTo>
                  <a:lnTo>
                    <a:pt x="519" y="304"/>
                  </a:lnTo>
                  <a:lnTo>
                    <a:pt x="522" y="291"/>
                  </a:lnTo>
                  <a:lnTo>
                    <a:pt x="524" y="265"/>
                  </a:lnTo>
                  <a:lnTo>
                    <a:pt x="523" y="240"/>
                  </a:lnTo>
                  <a:lnTo>
                    <a:pt x="519" y="214"/>
                  </a:lnTo>
                  <a:lnTo>
                    <a:pt x="513" y="190"/>
                  </a:lnTo>
                  <a:lnTo>
                    <a:pt x="505" y="165"/>
                  </a:lnTo>
                  <a:lnTo>
                    <a:pt x="495" y="142"/>
                  </a:lnTo>
                  <a:lnTo>
                    <a:pt x="482" y="121"/>
                  </a:lnTo>
                  <a:lnTo>
                    <a:pt x="467" y="100"/>
                  </a:lnTo>
                  <a:lnTo>
                    <a:pt x="451" y="81"/>
                  </a:lnTo>
                  <a:lnTo>
                    <a:pt x="432" y="63"/>
                  </a:lnTo>
                  <a:lnTo>
                    <a:pt x="412" y="48"/>
                  </a:lnTo>
                  <a:lnTo>
                    <a:pt x="390" y="33"/>
                  </a:lnTo>
                  <a:lnTo>
                    <a:pt x="367" y="22"/>
                  </a:lnTo>
                  <a:lnTo>
                    <a:pt x="355" y="17"/>
                  </a:lnTo>
                  <a:lnTo>
                    <a:pt x="342" y="12"/>
                  </a:lnTo>
                  <a:lnTo>
                    <a:pt x="3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27" name="Freeform 103"/>
            <p:cNvSpPr>
              <a:spLocks noEditPoints="1"/>
            </p:cNvSpPr>
            <p:nvPr/>
          </p:nvSpPr>
          <p:spPr bwMode="auto">
            <a:xfrm>
              <a:off x="6932613" y="1716088"/>
              <a:ext cx="615950" cy="679450"/>
            </a:xfrm>
            <a:custGeom>
              <a:avLst/>
              <a:gdLst>
                <a:gd name="T0" fmla="*/ 1717 w 1940"/>
                <a:gd name="T1" fmla="*/ 891 h 2140"/>
                <a:gd name="T2" fmla="*/ 1686 w 1940"/>
                <a:gd name="T3" fmla="*/ 453 h 2140"/>
                <a:gd name="T4" fmla="*/ 1232 w 1940"/>
                <a:gd name="T5" fmla="*/ 71 h 2140"/>
                <a:gd name="T6" fmla="*/ 420 w 1940"/>
                <a:gd name="T7" fmla="*/ 116 h 2140"/>
                <a:gd name="T8" fmla="*/ 10 w 1940"/>
                <a:gd name="T9" fmla="*/ 766 h 2140"/>
                <a:gd name="T10" fmla="*/ 265 w 1940"/>
                <a:gd name="T11" fmla="*/ 1596 h 2140"/>
                <a:gd name="T12" fmla="*/ 1294 w 1940"/>
                <a:gd name="T13" fmla="*/ 2140 h 2140"/>
                <a:gd name="T14" fmla="*/ 1487 w 1940"/>
                <a:gd name="T15" fmla="*/ 1906 h 2140"/>
                <a:gd name="T16" fmla="*/ 1732 w 1940"/>
                <a:gd name="T17" fmla="*/ 1612 h 2140"/>
                <a:gd name="T18" fmla="*/ 1787 w 1940"/>
                <a:gd name="T19" fmla="*/ 1460 h 2140"/>
                <a:gd name="T20" fmla="*/ 1925 w 1940"/>
                <a:gd name="T21" fmla="*/ 1266 h 2140"/>
                <a:gd name="T22" fmla="*/ 837 w 1940"/>
                <a:gd name="T23" fmla="*/ 1129 h 2140"/>
                <a:gd name="T24" fmla="*/ 681 w 1940"/>
                <a:gd name="T25" fmla="*/ 1182 h 2140"/>
                <a:gd name="T26" fmla="*/ 581 w 1940"/>
                <a:gd name="T27" fmla="*/ 1297 h 2140"/>
                <a:gd name="T28" fmla="*/ 446 w 1940"/>
                <a:gd name="T29" fmla="*/ 1243 h 2140"/>
                <a:gd name="T30" fmla="*/ 326 w 1940"/>
                <a:gd name="T31" fmla="*/ 1214 h 2140"/>
                <a:gd name="T32" fmla="*/ 188 w 1940"/>
                <a:gd name="T33" fmla="*/ 1170 h 2140"/>
                <a:gd name="T34" fmla="*/ 167 w 1940"/>
                <a:gd name="T35" fmla="*/ 1003 h 2140"/>
                <a:gd name="T36" fmla="*/ 76 w 1940"/>
                <a:gd name="T37" fmla="*/ 883 h 2140"/>
                <a:gd name="T38" fmla="*/ 88 w 1940"/>
                <a:gd name="T39" fmla="*/ 774 h 2140"/>
                <a:gd name="T40" fmla="*/ 181 w 1940"/>
                <a:gd name="T41" fmla="*/ 651 h 2140"/>
                <a:gd name="T42" fmla="*/ 220 w 1940"/>
                <a:gd name="T43" fmla="*/ 495 h 2140"/>
                <a:gd name="T44" fmla="*/ 364 w 1940"/>
                <a:gd name="T45" fmla="*/ 474 h 2140"/>
                <a:gd name="T46" fmla="*/ 482 w 1940"/>
                <a:gd name="T47" fmla="*/ 440 h 2140"/>
                <a:gd name="T48" fmla="*/ 613 w 1940"/>
                <a:gd name="T49" fmla="*/ 409 h 2140"/>
                <a:gd name="T50" fmla="*/ 721 w 1940"/>
                <a:gd name="T51" fmla="*/ 540 h 2140"/>
                <a:gd name="T52" fmla="*/ 865 w 1940"/>
                <a:gd name="T53" fmla="*/ 591 h 2140"/>
                <a:gd name="T54" fmla="*/ 898 w 1940"/>
                <a:gd name="T55" fmla="*/ 702 h 2140"/>
                <a:gd name="T56" fmla="*/ 900 w 1940"/>
                <a:gd name="T57" fmla="*/ 838 h 2140"/>
                <a:gd name="T58" fmla="*/ 941 w 1940"/>
                <a:gd name="T59" fmla="*/ 986 h 2140"/>
                <a:gd name="T60" fmla="*/ 1376 w 1940"/>
                <a:gd name="T61" fmla="*/ 1017 h 2140"/>
                <a:gd name="T62" fmla="*/ 1328 w 1940"/>
                <a:gd name="T63" fmla="*/ 1074 h 2140"/>
                <a:gd name="T64" fmla="*/ 1245 w 1940"/>
                <a:gd name="T65" fmla="*/ 1106 h 2140"/>
                <a:gd name="T66" fmla="*/ 1182 w 1940"/>
                <a:gd name="T67" fmla="*/ 1148 h 2140"/>
                <a:gd name="T68" fmla="*/ 1092 w 1940"/>
                <a:gd name="T69" fmla="*/ 1151 h 2140"/>
                <a:gd name="T70" fmla="*/ 1031 w 1940"/>
                <a:gd name="T71" fmla="*/ 1100 h 2140"/>
                <a:gd name="T72" fmla="*/ 998 w 1940"/>
                <a:gd name="T73" fmla="*/ 1017 h 2140"/>
                <a:gd name="T74" fmla="*/ 960 w 1940"/>
                <a:gd name="T75" fmla="*/ 953 h 2140"/>
                <a:gd name="T76" fmla="*/ 950 w 1940"/>
                <a:gd name="T77" fmla="*/ 870 h 2140"/>
                <a:gd name="T78" fmla="*/ 1008 w 1940"/>
                <a:gd name="T79" fmla="*/ 807 h 2140"/>
                <a:gd name="T80" fmla="*/ 1085 w 1940"/>
                <a:gd name="T81" fmla="*/ 772 h 2140"/>
                <a:gd name="T82" fmla="*/ 1148 w 1940"/>
                <a:gd name="T83" fmla="*/ 725 h 2140"/>
                <a:gd name="T84" fmla="*/ 1230 w 1940"/>
                <a:gd name="T85" fmla="*/ 721 h 2140"/>
                <a:gd name="T86" fmla="*/ 1301 w 1940"/>
                <a:gd name="T87" fmla="*/ 777 h 2140"/>
                <a:gd name="T88" fmla="*/ 1333 w 1940"/>
                <a:gd name="T89" fmla="*/ 859 h 2140"/>
                <a:gd name="T90" fmla="*/ 1377 w 1940"/>
                <a:gd name="T91" fmla="*/ 923 h 2140"/>
                <a:gd name="T92" fmla="*/ 1344 w 1940"/>
                <a:gd name="T93" fmla="*/ 436 h 2140"/>
                <a:gd name="T94" fmla="*/ 1366 w 1940"/>
                <a:gd name="T95" fmla="*/ 537 h 2140"/>
                <a:gd name="T96" fmla="*/ 1312 w 1940"/>
                <a:gd name="T97" fmla="*/ 601 h 2140"/>
                <a:gd name="T98" fmla="*/ 1204 w 1940"/>
                <a:gd name="T99" fmla="*/ 642 h 2140"/>
                <a:gd name="T100" fmla="*/ 1122 w 1940"/>
                <a:gd name="T101" fmla="*/ 698 h 2140"/>
                <a:gd name="T102" fmla="*/ 1012 w 1940"/>
                <a:gd name="T103" fmla="*/ 704 h 2140"/>
                <a:gd name="T104" fmla="*/ 940 w 1940"/>
                <a:gd name="T105" fmla="*/ 625 h 2140"/>
                <a:gd name="T106" fmla="*/ 886 w 1940"/>
                <a:gd name="T107" fmla="*/ 564 h 2140"/>
                <a:gd name="T108" fmla="*/ 815 w 1940"/>
                <a:gd name="T109" fmla="*/ 488 h 2140"/>
                <a:gd name="T110" fmla="*/ 836 w 1940"/>
                <a:gd name="T111" fmla="*/ 380 h 2140"/>
                <a:gd name="T112" fmla="*/ 897 w 1940"/>
                <a:gd name="T113" fmla="*/ 295 h 2140"/>
                <a:gd name="T114" fmla="*/ 930 w 1940"/>
                <a:gd name="T115" fmla="*/ 195 h 2140"/>
                <a:gd name="T116" fmla="*/ 1009 w 1940"/>
                <a:gd name="T117" fmla="*/ 162 h 2140"/>
                <a:gd name="T118" fmla="*/ 1122 w 1940"/>
                <a:gd name="T119" fmla="*/ 185 h 2140"/>
                <a:gd name="T120" fmla="*/ 1222 w 1940"/>
                <a:gd name="T121" fmla="*/ 177 h 2140"/>
                <a:gd name="T122" fmla="*/ 1301 w 1940"/>
                <a:gd name="T123" fmla="*/ 214 h 2140"/>
                <a:gd name="T124" fmla="*/ 1327 w 1940"/>
                <a:gd name="T125" fmla="*/ 329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0" h="2140">
                  <a:moveTo>
                    <a:pt x="1925" y="1266"/>
                  </a:moveTo>
                  <a:lnTo>
                    <a:pt x="1925" y="1266"/>
                  </a:lnTo>
                  <a:lnTo>
                    <a:pt x="1932" y="1256"/>
                  </a:lnTo>
                  <a:lnTo>
                    <a:pt x="1938" y="1246"/>
                  </a:lnTo>
                  <a:lnTo>
                    <a:pt x="1939" y="1241"/>
                  </a:lnTo>
                  <a:lnTo>
                    <a:pt x="1940" y="1237"/>
                  </a:lnTo>
                  <a:lnTo>
                    <a:pt x="1939" y="1227"/>
                  </a:lnTo>
                  <a:lnTo>
                    <a:pt x="1937" y="1216"/>
                  </a:lnTo>
                  <a:lnTo>
                    <a:pt x="1931" y="1206"/>
                  </a:lnTo>
                  <a:lnTo>
                    <a:pt x="1923" y="1194"/>
                  </a:lnTo>
                  <a:lnTo>
                    <a:pt x="1913" y="1180"/>
                  </a:lnTo>
                  <a:lnTo>
                    <a:pt x="1889" y="1149"/>
                  </a:lnTo>
                  <a:lnTo>
                    <a:pt x="1857" y="1112"/>
                  </a:lnTo>
                  <a:lnTo>
                    <a:pt x="1838" y="1088"/>
                  </a:lnTo>
                  <a:lnTo>
                    <a:pt x="1819" y="1064"/>
                  </a:lnTo>
                  <a:lnTo>
                    <a:pt x="1798" y="1035"/>
                  </a:lnTo>
                  <a:lnTo>
                    <a:pt x="1777" y="1004"/>
                  </a:lnTo>
                  <a:lnTo>
                    <a:pt x="1777" y="1004"/>
                  </a:lnTo>
                  <a:lnTo>
                    <a:pt x="1758" y="974"/>
                  </a:lnTo>
                  <a:lnTo>
                    <a:pt x="1742" y="948"/>
                  </a:lnTo>
                  <a:lnTo>
                    <a:pt x="1731" y="925"/>
                  </a:lnTo>
                  <a:lnTo>
                    <a:pt x="1722" y="907"/>
                  </a:lnTo>
                  <a:lnTo>
                    <a:pt x="1717" y="891"/>
                  </a:lnTo>
                  <a:lnTo>
                    <a:pt x="1714" y="878"/>
                  </a:lnTo>
                  <a:lnTo>
                    <a:pt x="1714" y="867"/>
                  </a:lnTo>
                  <a:lnTo>
                    <a:pt x="1715" y="858"/>
                  </a:lnTo>
                  <a:lnTo>
                    <a:pt x="1719" y="850"/>
                  </a:lnTo>
                  <a:lnTo>
                    <a:pt x="1722" y="843"/>
                  </a:lnTo>
                  <a:lnTo>
                    <a:pt x="1732" y="830"/>
                  </a:lnTo>
                  <a:lnTo>
                    <a:pt x="1738" y="823"/>
                  </a:lnTo>
                  <a:lnTo>
                    <a:pt x="1742" y="817"/>
                  </a:lnTo>
                  <a:lnTo>
                    <a:pt x="1745" y="808"/>
                  </a:lnTo>
                  <a:lnTo>
                    <a:pt x="1749" y="797"/>
                  </a:lnTo>
                  <a:lnTo>
                    <a:pt x="1749" y="797"/>
                  </a:lnTo>
                  <a:lnTo>
                    <a:pt x="1750" y="784"/>
                  </a:lnTo>
                  <a:lnTo>
                    <a:pt x="1751" y="765"/>
                  </a:lnTo>
                  <a:lnTo>
                    <a:pt x="1751" y="741"/>
                  </a:lnTo>
                  <a:lnTo>
                    <a:pt x="1750" y="714"/>
                  </a:lnTo>
                  <a:lnTo>
                    <a:pt x="1748" y="683"/>
                  </a:lnTo>
                  <a:lnTo>
                    <a:pt x="1743" y="649"/>
                  </a:lnTo>
                  <a:lnTo>
                    <a:pt x="1736" y="613"/>
                  </a:lnTo>
                  <a:lnTo>
                    <a:pt x="1728" y="575"/>
                  </a:lnTo>
                  <a:lnTo>
                    <a:pt x="1717" y="535"/>
                  </a:lnTo>
                  <a:lnTo>
                    <a:pt x="1702" y="494"/>
                  </a:lnTo>
                  <a:lnTo>
                    <a:pt x="1694" y="474"/>
                  </a:lnTo>
                  <a:lnTo>
                    <a:pt x="1686" y="453"/>
                  </a:lnTo>
                  <a:lnTo>
                    <a:pt x="1676" y="433"/>
                  </a:lnTo>
                  <a:lnTo>
                    <a:pt x="1665" y="412"/>
                  </a:lnTo>
                  <a:lnTo>
                    <a:pt x="1654" y="392"/>
                  </a:lnTo>
                  <a:lnTo>
                    <a:pt x="1640" y="372"/>
                  </a:lnTo>
                  <a:lnTo>
                    <a:pt x="1627" y="352"/>
                  </a:lnTo>
                  <a:lnTo>
                    <a:pt x="1613" y="332"/>
                  </a:lnTo>
                  <a:lnTo>
                    <a:pt x="1597" y="314"/>
                  </a:lnTo>
                  <a:lnTo>
                    <a:pt x="1581" y="295"/>
                  </a:lnTo>
                  <a:lnTo>
                    <a:pt x="1563" y="276"/>
                  </a:lnTo>
                  <a:lnTo>
                    <a:pt x="1543" y="258"/>
                  </a:lnTo>
                  <a:lnTo>
                    <a:pt x="1543" y="258"/>
                  </a:lnTo>
                  <a:lnTo>
                    <a:pt x="1523" y="240"/>
                  </a:lnTo>
                  <a:lnTo>
                    <a:pt x="1502" y="224"/>
                  </a:lnTo>
                  <a:lnTo>
                    <a:pt x="1480" y="206"/>
                  </a:lnTo>
                  <a:lnTo>
                    <a:pt x="1456" y="190"/>
                  </a:lnTo>
                  <a:lnTo>
                    <a:pt x="1431" y="173"/>
                  </a:lnTo>
                  <a:lnTo>
                    <a:pt x="1406" y="156"/>
                  </a:lnTo>
                  <a:lnTo>
                    <a:pt x="1379" y="141"/>
                  </a:lnTo>
                  <a:lnTo>
                    <a:pt x="1352" y="125"/>
                  </a:lnTo>
                  <a:lnTo>
                    <a:pt x="1323" y="111"/>
                  </a:lnTo>
                  <a:lnTo>
                    <a:pt x="1293" y="96"/>
                  </a:lnTo>
                  <a:lnTo>
                    <a:pt x="1263" y="83"/>
                  </a:lnTo>
                  <a:lnTo>
                    <a:pt x="1232" y="71"/>
                  </a:lnTo>
                  <a:lnTo>
                    <a:pt x="1200" y="59"/>
                  </a:lnTo>
                  <a:lnTo>
                    <a:pt x="1167" y="48"/>
                  </a:lnTo>
                  <a:lnTo>
                    <a:pt x="1134" y="38"/>
                  </a:lnTo>
                  <a:lnTo>
                    <a:pt x="1101" y="29"/>
                  </a:lnTo>
                  <a:lnTo>
                    <a:pt x="1065" y="21"/>
                  </a:lnTo>
                  <a:lnTo>
                    <a:pt x="1030" y="14"/>
                  </a:lnTo>
                  <a:lnTo>
                    <a:pt x="994" y="9"/>
                  </a:lnTo>
                  <a:lnTo>
                    <a:pt x="958" y="4"/>
                  </a:lnTo>
                  <a:lnTo>
                    <a:pt x="921" y="2"/>
                  </a:lnTo>
                  <a:lnTo>
                    <a:pt x="884" y="0"/>
                  </a:lnTo>
                  <a:lnTo>
                    <a:pt x="846" y="0"/>
                  </a:lnTo>
                  <a:lnTo>
                    <a:pt x="809" y="2"/>
                  </a:lnTo>
                  <a:lnTo>
                    <a:pt x="770" y="6"/>
                  </a:lnTo>
                  <a:lnTo>
                    <a:pt x="732" y="10"/>
                  </a:lnTo>
                  <a:lnTo>
                    <a:pt x="692" y="17"/>
                  </a:lnTo>
                  <a:lnTo>
                    <a:pt x="654" y="25"/>
                  </a:lnTo>
                  <a:lnTo>
                    <a:pt x="614" y="35"/>
                  </a:lnTo>
                  <a:lnTo>
                    <a:pt x="575" y="48"/>
                  </a:lnTo>
                  <a:lnTo>
                    <a:pt x="535" y="62"/>
                  </a:lnTo>
                  <a:lnTo>
                    <a:pt x="496" y="79"/>
                  </a:lnTo>
                  <a:lnTo>
                    <a:pt x="496" y="79"/>
                  </a:lnTo>
                  <a:lnTo>
                    <a:pt x="457" y="96"/>
                  </a:lnTo>
                  <a:lnTo>
                    <a:pt x="420" y="116"/>
                  </a:lnTo>
                  <a:lnTo>
                    <a:pt x="385" y="136"/>
                  </a:lnTo>
                  <a:lnTo>
                    <a:pt x="353" y="158"/>
                  </a:lnTo>
                  <a:lnTo>
                    <a:pt x="321" y="182"/>
                  </a:lnTo>
                  <a:lnTo>
                    <a:pt x="292" y="205"/>
                  </a:lnTo>
                  <a:lnTo>
                    <a:pt x="264" y="229"/>
                  </a:lnTo>
                  <a:lnTo>
                    <a:pt x="239" y="255"/>
                  </a:lnTo>
                  <a:lnTo>
                    <a:pt x="215" y="281"/>
                  </a:lnTo>
                  <a:lnTo>
                    <a:pt x="191" y="309"/>
                  </a:lnTo>
                  <a:lnTo>
                    <a:pt x="170" y="337"/>
                  </a:lnTo>
                  <a:lnTo>
                    <a:pt x="150" y="365"/>
                  </a:lnTo>
                  <a:lnTo>
                    <a:pt x="133" y="395"/>
                  </a:lnTo>
                  <a:lnTo>
                    <a:pt x="116" y="423"/>
                  </a:lnTo>
                  <a:lnTo>
                    <a:pt x="101" y="453"/>
                  </a:lnTo>
                  <a:lnTo>
                    <a:pt x="86" y="484"/>
                  </a:lnTo>
                  <a:lnTo>
                    <a:pt x="73" y="515"/>
                  </a:lnTo>
                  <a:lnTo>
                    <a:pt x="62" y="546"/>
                  </a:lnTo>
                  <a:lnTo>
                    <a:pt x="51" y="577"/>
                  </a:lnTo>
                  <a:lnTo>
                    <a:pt x="42" y="608"/>
                  </a:lnTo>
                  <a:lnTo>
                    <a:pt x="33" y="641"/>
                  </a:lnTo>
                  <a:lnTo>
                    <a:pt x="27" y="672"/>
                  </a:lnTo>
                  <a:lnTo>
                    <a:pt x="20" y="703"/>
                  </a:lnTo>
                  <a:lnTo>
                    <a:pt x="14" y="735"/>
                  </a:lnTo>
                  <a:lnTo>
                    <a:pt x="10" y="766"/>
                  </a:lnTo>
                  <a:lnTo>
                    <a:pt x="7" y="797"/>
                  </a:lnTo>
                  <a:lnTo>
                    <a:pt x="4" y="828"/>
                  </a:lnTo>
                  <a:lnTo>
                    <a:pt x="2" y="858"/>
                  </a:lnTo>
                  <a:lnTo>
                    <a:pt x="0" y="918"/>
                  </a:lnTo>
                  <a:lnTo>
                    <a:pt x="0" y="975"/>
                  </a:lnTo>
                  <a:lnTo>
                    <a:pt x="0" y="975"/>
                  </a:lnTo>
                  <a:lnTo>
                    <a:pt x="2" y="1004"/>
                  </a:lnTo>
                  <a:lnTo>
                    <a:pt x="4" y="1033"/>
                  </a:lnTo>
                  <a:lnTo>
                    <a:pt x="9" y="1061"/>
                  </a:lnTo>
                  <a:lnTo>
                    <a:pt x="15" y="1089"/>
                  </a:lnTo>
                  <a:lnTo>
                    <a:pt x="22" y="1118"/>
                  </a:lnTo>
                  <a:lnTo>
                    <a:pt x="31" y="1146"/>
                  </a:lnTo>
                  <a:lnTo>
                    <a:pt x="40" y="1175"/>
                  </a:lnTo>
                  <a:lnTo>
                    <a:pt x="50" y="1202"/>
                  </a:lnTo>
                  <a:lnTo>
                    <a:pt x="61" y="1230"/>
                  </a:lnTo>
                  <a:lnTo>
                    <a:pt x="73" y="1258"/>
                  </a:lnTo>
                  <a:lnTo>
                    <a:pt x="86" y="1286"/>
                  </a:lnTo>
                  <a:lnTo>
                    <a:pt x="100" y="1313"/>
                  </a:lnTo>
                  <a:lnTo>
                    <a:pt x="126" y="1365"/>
                  </a:lnTo>
                  <a:lnTo>
                    <a:pt x="155" y="1417"/>
                  </a:lnTo>
                  <a:lnTo>
                    <a:pt x="185" y="1466"/>
                  </a:lnTo>
                  <a:lnTo>
                    <a:pt x="212" y="1513"/>
                  </a:lnTo>
                  <a:lnTo>
                    <a:pt x="265" y="1596"/>
                  </a:lnTo>
                  <a:lnTo>
                    <a:pt x="288" y="1632"/>
                  </a:lnTo>
                  <a:lnTo>
                    <a:pt x="306" y="1666"/>
                  </a:lnTo>
                  <a:lnTo>
                    <a:pt x="321" y="1694"/>
                  </a:lnTo>
                  <a:lnTo>
                    <a:pt x="326" y="1707"/>
                  </a:lnTo>
                  <a:lnTo>
                    <a:pt x="331" y="1718"/>
                  </a:lnTo>
                  <a:lnTo>
                    <a:pt x="331" y="1718"/>
                  </a:lnTo>
                  <a:lnTo>
                    <a:pt x="333" y="1730"/>
                  </a:lnTo>
                  <a:lnTo>
                    <a:pt x="335" y="1742"/>
                  </a:lnTo>
                  <a:lnTo>
                    <a:pt x="335" y="1755"/>
                  </a:lnTo>
                  <a:lnTo>
                    <a:pt x="335" y="1769"/>
                  </a:lnTo>
                  <a:lnTo>
                    <a:pt x="335" y="1784"/>
                  </a:lnTo>
                  <a:lnTo>
                    <a:pt x="333" y="1800"/>
                  </a:lnTo>
                  <a:lnTo>
                    <a:pt x="328" y="1833"/>
                  </a:lnTo>
                  <a:lnTo>
                    <a:pt x="321" y="1867"/>
                  </a:lnTo>
                  <a:lnTo>
                    <a:pt x="312" y="1902"/>
                  </a:lnTo>
                  <a:lnTo>
                    <a:pt x="301" y="1937"/>
                  </a:lnTo>
                  <a:lnTo>
                    <a:pt x="290" y="1972"/>
                  </a:lnTo>
                  <a:lnTo>
                    <a:pt x="279" y="2005"/>
                  </a:lnTo>
                  <a:lnTo>
                    <a:pt x="267" y="2037"/>
                  </a:lnTo>
                  <a:lnTo>
                    <a:pt x="246" y="2090"/>
                  </a:lnTo>
                  <a:lnTo>
                    <a:pt x="230" y="2126"/>
                  </a:lnTo>
                  <a:lnTo>
                    <a:pt x="225" y="2140"/>
                  </a:lnTo>
                  <a:lnTo>
                    <a:pt x="1294" y="2140"/>
                  </a:lnTo>
                  <a:lnTo>
                    <a:pt x="1294" y="2140"/>
                  </a:lnTo>
                  <a:lnTo>
                    <a:pt x="1291" y="2126"/>
                  </a:lnTo>
                  <a:lnTo>
                    <a:pt x="1287" y="2112"/>
                  </a:lnTo>
                  <a:lnTo>
                    <a:pt x="1284" y="2095"/>
                  </a:lnTo>
                  <a:lnTo>
                    <a:pt x="1282" y="2076"/>
                  </a:lnTo>
                  <a:lnTo>
                    <a:pt x="1282" y="2058"/>
                  </a:lnTo>
                  <a:lnTo>
                    <a:pt x="1282" y="2049"/>
                  </a:lnTo>
                  <a:lnTo>
                    <a:pt x="1283" y="2041"/>
                  </a:lnTo>
                  <a:lnTo>
                    <a:pt x="1285" y="2035"/>
                  </a:lnTo>
                  <a:lnTo>
                    <a:pt x="1287" y="2028"/>
                  </a:lnTo>
                  <a:lnTo>
                    <a:pt x="1287" y="2028"/>
                  </a:lnTo>
                  <a:lnTo>
                    <a:pt x="1300" y="2008"/>
                  </a:lnTo>
                  <a:lnTo>
                    <a:pt x="1305" y="1998"/>
                  </a:lnTo>
                  <a:lnTo>
                    <a:pt x="1314" y="1988"/>
                  </a:lnTo>
                  <a:lnTo>
                    <a:pt x="1326" y="1977"/>
                  </a:lnTo>
                  <a:lnTo>
                    <a:pt x="1344" y="1965"/>
                  </a:lnTo>
                  <a:lnTo>
                    <a:pt x="1367" y="1950"/>
                  </a:lnTo>
                  <a:lnTo>
                    <a:pt x="1398" y="1935"/>
                  </a:lnTo>
                  <a:lnTo>
                    <a:pt x="1398" y="1935"/>
                  </a:lnTo>
                  <a:lnTo>
                    <a:pt x="1417" y="1927"/>
                  </a:lnTo>
                  <a:lnTo>
                    <a:pt x="1439" y="1919"/>
                  </a:lnTo>
                  <a:lnTo>
                    <a:pt x="1462" y="1913"/>
                  </a:lnTo>
                  <a:lnTo>
                    <a:pt x="1487" y="1906"/>
                  </a:lnTo>
                  <a:lnTo>
                    <a:pt x="1592" y="1881"/>
                  </a:lnTo>
                  <a:lnTo>
                    <a:pt x="1617" y="1874"/>
                  </a:lnTo>
                  <a:lnTo>
                    <a:pt x="1640" y="1866"/>
                  </a:lnTo>
                  <a:lnTo>
                    <a:pt x="1662" y="1860"/>
                  </a:lnTo>
                  <a:lnTo>
                    <a:pt x="1683" y="1851"/>
                  </a:lnTo>
                  <a:lnTo>
                    <a:pt x="1700" y="1842"/>
                  </a:lnTo>
                  <a:lnTo>
                    <a:pt x="1708" y="1836"/>
                  </a:lnTo>
                  <a:lnTo>
                    <a:pt x="1714" y="1832"/>
                  </a:lnTo>
                  <a:lnTo>
                    <a:pt x="1721" y="1826"/>
                  </a:lnTo>
                  <a:lnTo>
                    <a:pt x="1725" y="1821"/>
                  </a:lnTo>
                  <a:lnTo>
                    <a:pt x="1730" y="1814"/>
                  </a:lnTo>
                  <a:lnTo>
                    <a:pt x="1732" y="1808"/>
                  </a:lnTo>
                  <a:lnTo>
                    <a:pt x="1732" y="1808"/>
                  </a:lnTo>
                  <a:lnTo>
                    <a:pt x="1736" y="1794"/>
                  </a:lnTo>
                  <a:lnTo>
                    <a:pt x="1740" y="1780"/>
                  </a:lnTo>
                  <a:lnTo>
                    <a:pt x="1742" y="1764"/>
                  </a:lnTo>
                  <a:lnTo>
                    <a:pt x="1743" y="1748"/>
                  </a:lnTo>
                  <a:lnTo>
                    <a:pt x="1743" y="1716"/>
                  </a:lnTo>
                  <a:lnTo>
                    <a:pt x="1742" y="1685"/>
                  </a:lnTo>
                  <a:lnTo>
                    <a:pt x="1739" y="1656"/>
                  </a:lnTo>
                  <a:lnTo>
                    <a:pt x="1736" y="1634"/>
                  </a:lnTo>
                  <a:lnTo>
                    <a:pt x="1732" y="1612"/>
                  </a:lnTo>
                  <a:lnTo>
                    <a:pt x="1732" y="1612"/>
                  </a:lnTo>
                  <a:lnTo>
                    <a:pt x="1741" y="1604"/>
                  </a:lnTo>
                  <a:lnTo>
                    <a:pt x="1750" y="1595"/>
                  </a:lnTo>
                  <a:lnTo>
                    <a:pt x="1759" y="1583"/>
                  </a:lnTo>
                  <a:lnTo>
                    <a:pt x="1769" y="1568"/>
                  </a:lnTo>
                  <a:lnTo>
                    <a:pt x="1776" y="1553"/>
                  </a:lnTo>
                  <a:lnTo>
                    <a:pt x="1779" y="1545"/>
                  </a:lnTo>
                  <a:lnTo>
                    <a:pt x="1781" y="1537"/>
                  </a:lnTo>
                  <a:lnTo>
                    <a:pt x="1782" y="1530"/>
                  </a:lnTo>
                  <a:lnTo>
                    <a:pt x="1781" y="1523"/>
                  </a:lnTo>
                  <a:lnTo>
                    <a:pt x="1781" y="1523"/>
                  </a:lnTo>
                  <a:lnTo>
                    <a:pt x="1779" y="1509"/>
                  </a:lnTo>
                  <a:lnTo>
                    <a:pt x="1774" y="1499"/>
                  </a:lnTo>
                  <a:lnTo>
                    <a:pt x="1769" y="1492"/>
                  </a:lnTo>
                  <a:lnTo>
                    <a:pt x="1763" y="1486"/>
                  </a:lnTo>
                  <a:lnTo>
                    <a:pt x="1758" y="1482"/>
                  </a:lnTo>
                  <a:lnTo>
                    <a:pt x="1753" y="1479"/>
                  </a:lnTo>
                  <a:lnTo>
                    <a:pt x="1749" y="1477"/>
                  </a:lnTo>
                  <a:lnTo>
                    <a:pt x="1749" y="1477"/>
                  </a:lnTo>
                  <a:lnTo>
                    <a:pt x="1752" y="1477"/>
                  </a:lnTo>
                  <a:lnTo>
                    <a:pt x="1761" y="1475"/>
                  </a:lnTo>
                  <a:lnTo>
                    <a:pt x="1773" y="1470"/>
                  </a:lnTo>
                  <a:lnTo>
                    <a:pt x="1781" y="1465"/>
                  </a:lnTo>
                  <a:lnTo>
                    <a:pt x="1787" y="1460"/>
                  </a:lnTo>
                  <a:lnTo>
                    <a:pt x="1787" y="1460"/>
                  </a:lnTo>
                  <a:lnTo>
                    <a:pt x="1791" y="1456"/>
                  </a:lnTo>
                  <a:lnTo>
                    <a:pt x="1793" y="1451"/>
                  </a:lnTo>
                  <a:lnTo>
                    <a:pt x="1795" y="1445"/>
                  </a:lnTo>
                  <a:lnTo>
                    <a:pt x="1795" y="1437"/>
                  </a:lnTo>
                  <a:lnTo>
                    <a:pt x="1794" y="1421"/>
                  </a:lnTo>
                  <a:lnTo>
                    <a:pt x="1792" y="1403"/>
                  </a:lnTo>
                  <a:lnTo>
                    <a:pt x="1787" y="1369"/>
                  </a:lnTo>
                  <a:lnTo>
                    <a:pt x="1786" y="1354"/>
                  </a:lnTo>
                  <a:lnTo>
                    <a:pt x="1786" y="1349"/>
                  </a:lnTo>
                  <a:lnTo>
                    <a:pt x="1787" y="1344"/>
                  </a:lnTo>
                  <a:lnTo>
                    <a:pt x="1787" y="1344"/>
                  </a:lnTo>
                  <a:lnTo>
                    <a:pt x="1790" y="1341"/>
                  </a:lnTo>
                  <a:lnTo>
                    <a:pt x="1794" y="1338"/>
                  </a:lnTo>
                  <a:lnTo>
                    <a:pt x="1805" y="1332"/>
                  </a:lnTo>
                  <a:lnTo>
                    <a:pt x="1839" y="1319"/>
                  </a:lnTo>
                  <a:lnTo>
                    <a:pt x="1860" y="1310"/>
                  </a:lnTo>
                  <a:lnTo>
                    <a:pt x="1882" y="1299"/>
                  </a:lnTo>
                  <a:lnTo>
                    <a:pt x="1892" y="1291"/>
                  </a:lnTo>
                  <a:lnTo>
                    <a:pt x="1904" y="1284"/>
                  </a:lnTo>
                  <a:lnTo>
                    <a:pt x="1915" y="1276"/>
                  </a:lnTo>
                  <a:lnTo>
                    <a:pt x="1925" y="1266"/>
                  </a:lnTo>
                  <a:lnTo>
                    <a:pt x="1925" y="1266"/>
                  </a:lnTo>
                  <a:close/>
                  <a:moveTo>
                    <a:pt x="882" y="1032"/>
                  </a:moveTo>
                  <a:lnTo>
                    <a:pt x="882" y="1032"/>
                  </a:lnTo>
                  <a:lnTo>
                    <a:pt x="873" y="1030"/>
                  </a:lnTo>
                  <a:lnTo>
                    <a:pt x="864" y="1028"/>
                  </a:lnTo>
                  <a:lnTo>
                    <a:pt x="856" y="1028"/>
                  </a:lnTo>
                  <a:lnTo>
                    <a:pt x="848" y="1028"/>
                  </a:lnTo>
                  <a:lnTo>
                    <a:pt x="842" y="1030"/>
                  </a:lnTo>
                  <a:lnTo>
                    <a:pt x="835" y="1032"/>
                  </a:lnTo>
                  <a:lnTo>
                    <a:pt x="831" y="1035"/>
                  </a:lnTo>
                  <a:lnTo>
                    <a:pt x="827" y="1040"/>
                  </a:lnTo>
                  <a:lnTo>
                    <a:pt x="827" y="1040"/>
                  </a:lnTo>
                  <a:lnTo>
                    <a:pt x="825" y="1045"/>
                  </a:lnTo>
                  <a:lnTo>
                    <a:pt x="823" y="1053"/>
                  </a:lnTo>
                  <a:lnTo>
                    <a:pt x="821" y="1063"/>
                  </a:lnTo>
                  <a:lnTo>
                    <a:pt x="820" y="1074"/>
                  </a:lnTo>
                  <a:lnTo>
                    <a:pt x="820" y="1085"/>
                  </a:lnTo>
                  <a:lnTo>
                    <a:pt x="822" y="1096"/>
                  </a:lnTo>
                  <a:lnTo>
                    <a:pt x="824" y="1105"/>
                  </a:lnTo>
                  <a:lnTo>
                    <a:pt x="827" y="1109"/>
                  </a:lnTo>
                  <a:lnTo>
                    <a:pt x="830" y="1113"/>
                  </a:lnTo>
                  <a:lnTo>
                    <a:pt x="830" y="1113"/>
                  </a:lnTo>
                  <a:lnTo>
                    <a:pt x="835" y="1120"/>
                  </a:lnTo>
                  <a:lnTo>
                    <a:pt x="837" y="1129"/>
                  </a:lnTo>
                  <a:lnTo>
                    <a:pt x="838" y="1138"/>
                  </a:lnTo>
                  <a:lnTo>
                    <a:pt x="837" y="1148"/>
                  </a:lnTo>
                  <a:lnTo>
                    <a:pt x="834" y="1159"/>
                  </a:lnTo>
                  <a:lnTo>
                    <a:pt x="830" y="1168"/>
                  </a:lnTo>
                  <a:lnTo>
                    <a:pt x="822" y="1178"/>
                  </a:lnTo>
                  <a:lnTo>
                    <a:pt x="813" y="1187"/>
                  </a:lnTo>
                  <a:lnTo>
                    <a:pt x="813" y="1187"/>
                  </a:lnTo>
                  <a:lnTo>
                    <a:pt x="804" y="1194"/>
                  </a:lnTo>
                  <a:lnTo>
                    <a:pt x="794" y="1199"/>
                  </a:lnTo>
                  <a:lnTo>
                    <a:pt x="784" y="1204"/>
                  </a:lnTo>
                  <a:lnTo>
                    <a:pt x="774" y="1205"/>
                  </a:lnTo>
                  <a:lnTo>
                    <a:pt x="764" y="1205"/>
                  </a:lnTo>
                  <a:lnTo>
                    <a:pt x="754" y="1204"/>
                  </a:lnTo>
                  <a:lnTo>
                    <a:pt x="747" y="1199"/>
                  </a:lnTo>
                  <a:lnTo>
                    <a:pt x="740" y="1194"/>
                  </a:lnTo>
                  <a:lnTo>
                    <a:pt x="740" y="1194"/>
                  </a:lnTo>
                  <a:lnTo>
                    <a:pt x="737" y="1190"/>
                  </a:lnTo>
                  <a:lnTo>
                    <a:pt x="732" y="1188"/>
                  </a:lnTo>
                  <a:lnTo>
                    <a:pt x="723" y="1185"/>
                  </a:lnTo>
                  <a:lnTo>
                    <a:pt x="712" y="1182"/>
                  </a:lnTo>
                  <a:lnTo>
                    <a:pt x="702" y="1181"/>
                  </a:lnTo>
                  <a:lnTo>
                    <a:pt x="691" y="1181"/>
                  </a:lnTo>
                  <a:lnTo>
                    <a:pt x="681" y="1182"/>
                  </a:lnTo>
                  <a:lnTo>
                    <a:pt x="672" y="1184"/>
                  </a:lnTo>
                  <a:lnTo>
                    <a:pt x="666" y="1187"/>
                  </a:lnTo>
                  <a:lnTo>
                    <a:pt x="666" y="1187"/>
                  </a:lnTo>
                  <a:lnTo>
                    <a:pt x="661" y="1189"/>
                  </a:lnTo>
                  <a:lnTo>
                    <a:pt x="658" y="1194"/>
                  </a:lnTo>
                  <a:lnTo>
                    <a:pt x="655" y="1199"/>
                  </a:lnTo>
                  <a:lnTo>
                    <a:pt x="653" y="1206"/>
                  </a:lnTo>
                  <a:lnTo>
                    <a:pt x="651" y="1212"/>
                  </a:lnTo>
                  <a:lnTo>
                    <a:pt x="651" y="1221"/>
                  </a:lnTo>
                  <a:lnTo>
                    <a:pt x="653" y="1230"/>
                  </a:lnTo>
                  <a:lnTo>
                    <a:pt x="655" y="1239"/>
                  </a:lnTo>
                  <a:lnTo>
                    <a:pt x="655" y="1239"/>
                  </a:lnTo>
                  <a:lnTo>
                    <a:pt x="655" y="1248"/>
                  </a:lnTo>
                  <a:lnTo>
                    <a:pt x="653" y="1257"/>
                  </a:lnTo>
                  <a:lnTo>
                    <a:pt x="649" y="1266"/>
                  </a:lnTo>
                  <a:lnTo>
                    <a:pt x="643" y="1273"/>
                  </a:lnTo>
                  <a:lnTo>
                    <a:pt x="635" y="1281"/>
                  </a:lnTo>
                  <a:lnTo>
                    <a:pt x="626" y="1287"/>
                  </a:lnTo>
                  <a:lnTo>
                    <a:pt x="616" y="1292"/>
                  </a:lnTo>
                  <a:lnTo>
                    <a:pt x="605" y="1296"/>
                  </a:lnTo>
                  <a:lnTo>
                    <a:pt x="605" y="1296"/>
                  </a:lnTo>
                  <a:lnTo>
                    <a:pt x="592" y="1297"/>
                  </a:lnTo>
                  <a:lnTo>
                    <a:pt x="581" y="1297"/>
                  </a:lnTo>
                  <a:lnTo>
                    <a:pt x="570" y="1294"/>
                  </a:lnTo>
                  <a:lnTo>
                    <a:pt x="560" y="1291"/>
                  </a:lnTo>
                  <a:lnTo>
                    <a:pt x="551" y="1287"/>
                  </a:lnTo>
                  <a:lnTo>
                    <a:pt x="544" y="1280"/>
                  </a:lnTo>
                  <a:lnTo>
                    <a:pt x="539" y="1273"/>
                  </a:lnTo>
                  <a:lnTo>
                    <a:pt x="535" y="1264"/>
                  </a:lnTo>
                  <a:lnTo>
                    <a:pt x="535" y="1264"/>
                  </a:lnTo>
                  <a:lnTo>
                    <a:pt x="534" y="1260"/>
                  </a:lnTo>
                  <a:lnTo>
                    <a:pt x="532" y="1256"/>
                  </a:lnTo>
                  <a:lnTo>
                    <a:pt x="526" y="1248"/>
                  </a:lnTo>
                  <a:lnTo>
                    <a:pt x="519" y="1240"/>
                  </a:lnTo>
                  <a:lnTo>
                    <a:pt x="510" y="1235"/>
                  </a:lnTo>
                  <a:lnTo>
                    <a:pt x="500" y="1229"/>
                  </a:lnTo>
                  <a:lnTo>
                    <a:pt x="491" y="1225"/>
                  </a:lnTo>
                  <a:lnTo>
                    <a:pt x="483" y="1221"/>
                  </a:lnTo>
                  <a:lnTo>
                    <a:pt x="477" y="1220"/>
                  </a:lnTo>
                  <a:lnTo>
                    <a:pt x="477" y="1220"/>
                  </a:lnTo>
                  <a:lnTo>
                    <a:pt x="471" y="1220"/>
                  </a:lnTo>
                  <a:lnTo>
                    <a:pt x="466" y="1222"/>
                  </a:lnTo>
                  <a:lnTo>
                    <a:pt x="460" y="1226"/>
                  </a:lnTo>
                  <a:lnTo>
                    <a:pt x="455" y="1231"/>
                  </a:lnTo>
                  <a:lnTo>
                    <a:pt x="450" y="1237"/>
                  </a:lnTo>
                  <a:lnTo>
                    <a:pt x="446" y="1243"/>
                  </a:lnTo>
                  <a:lnTo>
                    <a:pt x="441" y="1251"/>
                  </a:lnTo>
                  <a:lnTo>
                    <a:pt x="438" y="1260"/>
                  </a:lnTo>
                  <a:lnTo>
                    <a:pt x="438" y="1260"/>
                  </a:lnTo>
                  <a:lnTo>
                    <a:pt x="435" y="1268"/>
                  </a:lnTo>
                  <a:lnTo>
                    <a:pt x="429" y="1274"/>
                  </a:lnTo>
                  <a:lnTo>
                    <a:pt x="421" y="1279"/>
                  </a:lnTo>
                  <a:lnTo>
                    <a:pt x="413" y="1283"/>
                  </a:lnTo>
                  <a:lnTo>
                    <a:pt x="403" y="1286"/>
                  </a:lnTo>
                  <a:lnTo>
                    <a:pt x="392" y="1287"/>
                  </a:lnTo>
                  <a:lnTo>
                    <a:pt x="379" y="1287"/>
                  </a:lnTo>
                  <a:lnTo>
                    <a:pt x="367" y="1283"/>
                  </a:lnTo>
                  <a:lnTo>
                    <a:pt x="367" y="1283"/>
                  </a:lnTo>
                  <a:lnTo>
                    <a:pt x="356" y="1279"/>
                  </a:lnTo>
                  <a:lnTo>
                    <a:pt x="346" y="1272"/>
                  </a:lnTo>
                  <a:lnTo>
                    <a:pt x="338" y="1266"/>
                  </a:lnTo>
                  <a:lnTo>
                    <a:pt x="332" y="1258"/>
                  </a:lnTo>
                  <a:lnTo>
                    <a:pt x="327" y="1249"/>
                  </a:lnTo>
                  <a:lnTo>
                    <a:pt x="324" y="1240"/>
                  </a:lnTo>
                  <a:lnTo>
                    <a:pt x="323" y="1231"/>
                  </a:lnTo>
                  <a:lnTo>
                    <a:pt x="325" y="1222"/>
                  </a:lnTo>
                  <a:lnTo>
                    <a:pt x="325" y="1222"/>
                  </a:lnTo>
                  <a:lnTo>
                    <a:pt x="325" y="1218"/>
                  </a:lnTo>
                  <a:lnTo>
                    <a:pt x="326" y="1214"/>
                  </a:lnTo>
                  <a:lnTo>
                    <a:pt x="324" y="1204"/>
                  </a:lnTo>
                  <a:lnTo>
                    <a:pt x="321" y="1194"/>
                  </a:lnTo>
                  <a:lnTo>
                    <a:pt x="316" y="1184"/>
                  </a:lnTo>
                  <a:lnTo>
                    <a:pt x="311" y="1174"/>
                  </a:lnTo>
                  <a:lnTo>
                    <a:pt x="304" y="1166"/>
                  </a:lnTo>
                  <a:lnTo>
                    <a:pt x="299" y="1159"/>
                  </a:lnTo>
                  <a:lnTo>
                    <a:pt x="294" y="1156"/>
                  </a:lnTo>
                  <a:lnTo>
                    <a:pt x="294" y="1156"/>
                  </a:lnTo>
                  <a:lnTo>
                    <a:pt x="290" y="1153"/>
                  </a:lnTo>
                  <a:lnTo>
                    <a:pt x="284" y="1151"/>
                  </a:lnTo>
                  <a:lnTo>
                    <a:pt x="278" y="1151"/>
                  </a:lnTo>
                  <a:lnTo>
                    <a:pt x="271" y="1153"/>
                  </a:lnTo>
                  <a:lnTo>
                    <a:pt x="264" y="1156"/>
                  </a:lnTo>
                  <a:lnTo>
                    <a:pt x="257" y="1159"/>
                  </a:lnTo>
                  <a:lnTo>
                    <a:pt x="249" y="1164"/>
                  </a:lnTo>
                  <a:lnTo>
                    <a:pt x="242" y="1169"/>
                  </a:lnTo>
                  <a:lnTo>
                    <a:pt x="242" y="1169"/>
                  </a:lnTo>
                  <a:lnTo>
                    <a:pt x="234" y="1175"/>
                  </a:lnTo>
                  <a:lnTo>
                    <a:pt x="227" y="1178"/>
                  </a:lnTo>
                  <a:lnTo>
                    <a:pt x="218" y="1179"/>
                  </a:lnTo>
                  <a:lnTo>
                    <a:pt x="208" y="1178"/>
                  </a:lnTo>
                  <a:lnTo>
                    <a:pt x="198" y="1175"/>
                  </a:lnTo>
                  <a:lnTo>
                    <a:pt x="188" y="1170"/>
                  </a:lnTo>
                  <a:lnTo>
                    <a:pt x="179" y="1164"/>
                  </a:lnTo>
                  <a:lnTo>
                    <a:pt x="170" y="1156"/>
                  </a:lnTo>
                  <a:lnTo>
                    <a:pt x="170" y="1156"/>
                  </a:lnTo>
                  <a:lnTo>
                    <a:pt x="163" y="1145"/>
                  </a:lnTo>
                  <a:lnTo>
                    <a:pt x="157" y="1135"/>
                  </a:lnTo>
                  <a:lnTo>
                    <a:pt x="153" y="1124"/>
                  </a:lnTo>
                  <a:lnTo>
                    <a:pt x="150" y="1114"/>
                  </a:lnTo>
                  <a:lnTo>
                    <a:pt x="150" y="1104"/>
                  </a:lnTo>
                  <a:lnTo>
                    <a:pt x="153" y="1095"/>
                  </a:lnTo>
                  <a:lnTo>
                    <a:pt x="156" y="1086"/>
                  </a:lnTo>
                  <a:lnTo>
                    <a:pt x="161" y="1079"/>
                  </a:lnTo>
                  <a:lnTo>
                    <a:pt x="161" y="1079"/>
                  </a:lnTo>
                  <a:lnTo>
                    <a:pt x="165" y="1076"/>
                  </a:lnTo>
                  <a:lnTo>
                    <a:pt x="167" y="1073"/>
                  </a:lnTo>
                  <a:lnTo>
                    <a:pt x="171" y="1064"/>
                  </a:lnTo>
                  <a:lnTo>
                    <a:pt x="174" y="1054"/>
                  </a:lnTo>
                  <a:lnTo>
                    <a:pt x="175" y="1043"/>
                  </a:lnTo>
                  <a:lnTo>
                    <a:pt x="175" y="1032"/>
                  </a:lnTo>
                  <a:lnTo>
                    <a:pt x="174" y="1022"/>
                  </a:lnTo>
                  <a:lnTo>
                    <a:pt x="173" y="1014"/>
                  </a:lnTo>
                  <a:lnTo>
                    <a:pt x="170" y="1008"/>
                  </a:lnTo>
                  <a:lnTo>
                    <a:pt x="170" y="1008"/>
                  </a:lnTo>
                  <a:lnTo>
                    <a:pt x="167" y="1003"/>
                  </a:lnTo>
                  <a:lnTo>
                    <a:pt x="163" y="1000"/>
                  </a:lnTo>
                  <a:lnTo>
                    <a:pt x="156" y="996"/>
                  </a:lnTo>
                  <a:lnTo>
                    <a:pt x="149" y="994"/>
                  </a:lnTo>
                  <a:lnTo>
                    <a:pt x="142" y="993"/>
                  </a:lnTo>
                  <a:lnTo>
                    <a:pt x="134" y="992"/>
                  </a:lnTo>
                  <a:lnTo>
                    <a:pt x="125" y="993"/>
                  </a:lnTo>
                  <a:lnTo>
                    <a:pt x="116" y="994"/>
                  </a:lnTo>
                  <a:lnTo>
                    <a:pt x="116" y="994"/>
                  </a:lnTo>
                  <a:lnTo>
                    <a:pt x="108" y="994"/>
                  </a:lnTo>
                  <a:lnTo>
                    <a:pt x="100" y="993"/>
                  </a:lnTo>
                  <a:lnTo>
                    <a:pt x="92" y="989"/>
                  </a:lnTo>
                  <a:lnTo>
                    <a:pt x="83" y="983"/>
                  </a:lnTo>
                  <a:lnTo>
                    <a:pt x="76" y="975"/>
                  </a:lnTo>
                  <a:lnTo>
                    <a:pt x="70" y="966"/>
                  </a:lnTo>
                  <a:lnTo>
                    <a:pt x="65" y="956"/>
                  </a:lnTo>
                  <a:lnTo>
                    <a:pt x="62" y="944"/>
                  </a:lnTo>
                  <a:lnTo>
                    <a:pt x="62" y="944"/>
                  </a:lnTo>
                  <a:lnTo>
                    <a:pt x="60" y="932"/>
                  </a:lnTo>
                  <a:lnTo>
                    <a:pt x="60" y="920"/>
                  </a:lnTo>
                  <a:lnTo>
                    <a:pt x="62" y="909"/>
                  </a:lnTo>
                  <a:lnTo>
                    <a:pt x="65" y="899"/>
                  </a:lnTo>
                  <a:lnTo>
                    <a:pt x="71" y="890"/>
                  </a:lnTo>
                  <a:lnTo>
                    <a:pt x="76" y="883"/>
                  </a:lnTo>
                  <a:lnTo>
                    <a:pt x="84" y="878"/>
                  </a:lnTo>
                  <a:lnTo>
                    <a:pt x="92" y="876"/>
                  </a:lnTo>
                  <a:lnTo>
                    <a:pt x="92" y="876"/>
                  </a:lnTo>
                  <a:lnTo>
                    <a:pt x="96" y="873"/>
                  </a:lnTo>
                  <a:lnTo>
                    <a:pt x="101" y="872"/>
                  </a:lnTo>
                  <a:lnTo>
                    <a:pt x="109" y="866"/>
                  </a:lnTo>
                  <a:lnTo>
                    <a:pt x="116" y="858"/>
                  </a:lnTo>
                  <a:lnTo>
                    <a:pt x="123" y="849"/>
                  </a:lnTo>
                  <a:lnTo>
                    <a:pt x="128" y="840"/>
                  </a:lnTo>
                  <a:lnTo>
                    <a:pt x="132" y="830"/>
                  </a:lnTo>
                  <a:lnTo>
                    <a:pt x="134" y="822"/>
                  </a:lnTo>
                  <a:lnTo>
                    <a:pt x="135" y="816"/>
                  </a:lnTo>
                  <a:lnTo>
                    <a:pt x="135" y="816"/>
                  </a:lnTo>
                  <a:lnTo>
                    <a:pt x="135" y="811"/>
                  </a:lnTo>
                  <a:lnTo>
                    <a:pt x="133" y="806"/>
                  </a:lnTo>
                  <a:lnTo>
                    <a:pt x="129" y="800"/>
                  </a:lnTo>
                  <a:lnTo>
                    <a:pt x="125" y="795"/>
                  </a:lnTo>
                  <a:lnTo>
                    <a:pt x="119" y="790"/>
                  </a:lnTo>
                  <a:lnTo>
                    <a:pt x="113" y="785"/>
                  </a:lnTo>
                  <a:lnTo>
                    <a:pt x="105" y="781"/>
                  </a:lnTo>
                  <a:lnTo>
                    <a:pt x="97" y="778"/>
                  </a:lnTo>
                  <a:lnTo>
                    <a:pt x="97" y="778"/>
                  </a:lnTo>
                  <a:lnTo>
                    <a:pt x="88" y="774"/>
                  </a:lnTo>
                  <a:lnTo>
                    <a:pt x="82" y="768"/>
                  </a:lnTo>
                  <a:lnTo>
                    <a:pt x="76" y="761"/>
                  </a:lnTo>
                  <a:lnTo>
                    <a:pt x="73" y="752"/>
                  </a:lnTo>
                  <a:lnTo>
                    <a:pt x="71" y="743"/>
                  </a:lnTo>
                  <a:lnTo>
                    <a:pt x="70" y="731"/>
                  </a:lnTo>
                  <a:lnTo>
                    <a:pt x="71" y="720"/>
                  </a:lnTo>
                  <a:lnTo>
                    <a:pt x="73" y="709"/>
                  </a:lnTo>
                  <a:lnTo>
                    <a:pt x="73" y="709"/>
                  </a:lnTo>
                  <a:lnTo>
                    <a:pt x="77" y="697"/>
                  </a:lnTo>
                  <a:lnTo>
                    <a:pt x="84" y="687"/>
                  </a:lnTo>
                  <a:lnTo>
                    <a:pt x="91" y="678"/>
                  </a:lnTo>
                  <a:lnTo>
                    <a:pt x="98" y="672"/>
                  </a:lnTo>
                  <a:lnTo>
                    <a:pt x="107" y="666"/>
                  </a:lnTo>
                  <a:lnTo>
                    <a:pt x="116" y="663"/>
                  </a:lnTo>
                  <a:lnTo>
                    <a:pt x="124" y="663"/>
                  </a:lnTo>
                  <a:lnTo>
                    <a:pt x="133" y="664"/>
                  </a:lnTo>
                  <a:lnTo>
                    <a:pt x="133" y="664"/>
                  </a:lnTo>
                  <a:lnTo>
                    <a:pt x="137" y="665"/>
                  </a:lnTo>
                  <a:lnTo>
                    <a:pt x="142" y="665"/>
                  </a:lnTo>
                  <a:lnTo>
                    <a:pt x="152" y="664"/>
                  </a:lnTo>
                  <a:lnTo>
                    <a:pt x="163" y="661"/>
                  </a:lnTo>
                  <a:lnTo>
                    <a:pt x="173" y="656"/>
                  </a:lnTo>
                  <a:lnTo>
                    <a:pt x="181" y="651"/>
                  </a:lnTo>
                  <a:lnTo>
                    <a:pt x="190" y="645"/>
                  </a:lnTo>
                  <a:lnTo>
                    <a:pt x="201" y="635"/>
                  </a:lnTo>
                  <a:lnTo>
                    <a:pt x="201" y="635"/>
                  </a:lnTo>
                  <a:lnTo>
                    <a:pt x="204" y="631"/>
                  </a:lnTo>
                  <a:lnTo>
                    <a:pt x="205" y="624"/>
                  </a:lnTo>
                  <a:lnTo>
                    <a:pt x="204" y="617"/>
                  </a:lnTo>
                  <a:lnTo>
                    <a:pt x="202" y="611"/>
                  </a:lnTo>
                  <a:lnTo>
                    <a:pt x="200" y="603"/>
                  </a:lnTo>
                  <a:lnTo>
                    <a:pt x="197" y="595"/>
                  </a:lnTo>
                  <a:lnTo>
                    <a:pt x="192" y="587"/>
                  </a:lnTo>
                  <a:lnTo>
                    <a:pt x="187" y="581"/>
                  </a:lnTo>
                  <a:lnTo>
                    <a:pt x="187" y="581"/>
                  </a:lnTo>
                  <a:lnTo>
                    <a:pt x="182" y="574"/>
                  </a:lnTo>
                  <a:lnTo>
                    <a:pt x="179" y="565"/>
                  </a:lnTo>
                  <a:lnTo>
                    <a:pt x="178" y="556"/>
                  </a:lnTo>
                  <a:lnTo>
                    <a:pt x="179" y="546"/>
                  </a:lnTo>
                  <a:lnTo>
                    <a:pt x="182" y="536"/>
                  </a:lnTo>
                  <a:lnTo>
                    <a:pt x="187" y="528"/>
                  </a:lnTo>
                  <a:lnTo>
                    <a:pt x="194" y="518"/>
                  </a:lnTo>
                  <a:lnTo>
                    <a:pt x="201" y="510"/>
                  </a:lnTo>
                  <a:lnTo>
                    <a:pt x="201" y="510"/>
                  </a:lnTo>
                  <a:lnTo>
                    <a:pt x="210" y="501"/>
                  </a:lnTo>
                  <a:lnTo>
                    <a:pt x="220" y="495"/>
                  </a:lnTo>
                  <a:lnTo>
                    <a:pt x="231" y="492"/>
                  </a:lnTo>
                  <a:lnTo>
                    <a:pt x="241" y="490"/>
                  </a:lnTo>
                  <a:lnTo>
                    <a:pt x="251" y="490"/>
                  </a:lnTo>
                  <a:lnTo>
                    <a:pt x="260" y="492"/>
                  </a:lnTo>
                  <a:lnTo>
                    <a:pt x="268" y="496"/>
                  </a:lnTo>
                  <a:lnTo>
                    <a:pt x="275" y="502"/>
                  </a:lnTo>
                  <a:lnTo>
                    <a:pt x="275" y="502"/>
                  </a:lnTo>
                  <a:lnTo>
                    <a:pt x="279" y="505"/>
                  </a:lnTo>
                  <a:lnTo>
                    <a:pt x="282" y="508"/>
                  </a:lnTo>
                  <a:lnTo>
                    <a:pt x="292" y="511"/>
                  </a:lnTo>
                  <a:lnTo>
                    <a:pt x="302" y="513"/>
                  </a:lnTo>
                  <a:lnTo>
                    <a:pt x="313" y="514"/>
                  </a:lnTo>
                  <a:lnTo>
                    <a:pt x="324" y="513"/>
                  </a:lnTo>
                  <a:lnTo>
                    <a:pt x="334" y="512"/>
                  </a:lnTo>
                  <a:lnTo>
                    <a:pt x="343" y="511"/>
                  </a:lnTo>
                  <a:lnTo>
                    <a:pt x="348" y="510"/>
                  </a:lnTo>
                  <a:lnTo>
                    <a:pt x="348" y="510"/>
                  </a:lnTo>
                  <a:lnTo>
                    <a:pt x="353" y="506"/>
                  </a:lnTo>
                  <a:lnTo>
                    <a:pt x="356" y="502"/>
                  </a:lnTo>
                  <a:lnTo>
                    <a:pt x="359" y="496"/>
                  </a:lnTo>
                  <a:lnTo>
                    <a:pt x="362" y="490"/>
                  </a:lnTo>
                  <a:lnTo>
                    <a:pt x="364" y="483"/>
                  </a:lnTo>
                  <a:lnTo>
                    <a:pt x="364" y="474"/>
                  </a:lnTo>
                  <a:lnTo>
                    <a:pt x="364" y="465"/>
                  </a:lnTo>
                  <a:lnTo>
                    <a:pt x="363" y="457"/>
                  </a:lnTo>
                  <a:lnTo>
                    <a:pt x="363" y="457"/>
                  </a:lnTo>
                  <a:lnTo>
                    <a:pt x="362" y="448"/>
                  </a:lnTo>
                  <a:lnTo>
                    <a:pt x="364" y="439"/>
                  </a:lnTo>
                  <a:lnTo>
                    <a:pt x="367" y="430"/>
                  </a:lnTo>
                  <a:lnTo>
                    <a:pt x="374" y="422"/>
                  </a:lnTo>
                  <a:lnTo>
                    <a:pt x="380" y="414"/>
                  </a:lnTo>
                  <a:lnTo>
                    <a:pt x="390" y="409"/>
                  </a:lnTo>
                  <a:lnTo>
                    <a:pt x="400" y="403"/>
                  </a:lnTo>
                  <a:lnTo>
                    <a:pt x="413" y="400"/>
                  </a:lnTo>
                  <a:lnTo>
                    <a:pt x="413" y="400"/>
                  </a:lnTo>
                  <a:lnTo>
                    <a:pt x="424" y="398"/>
                  </a:lnTo>
                  <a:lnTo>
                    <a:pt x="435" y="399"/>
                  </a:lnTo>
                  <a:lnTo>
                    <a:pt x="446" y="400"/>
                  </a:lnTo>
                  <a:lnTo>
                    <a:pt x="456" y="403"/>
                  </a:lnTo>
                  <a:lnTo>
                    <a:pt x="463" y="409"/>
                  </a:lnTo>
                  <a:lnTo>
                    <a:pt x="471" y="414"/>
                  </a:lnTo>
                  <a:lnTo>
                    <a:pt x="476" y="422"/>
                  </a:lnTo>
                  <a:lnTo>
                    <a:pt x="479" y="431"/>
                  </a:lnTo>
                  <a:lnTo>
                    <a:pt x="479" y="431"/>
                  </a:lnTo>
                  <a:lnTo>
                    <a:pt x="480" y="436"/>
                  </a:lnTo>
                  <a:lnTo>
                    <a:pt x="482" y="440"/>
                  </a:lnTo>
                  <a:lnTo>
                    <a:pt x="488" y="448"/>
                  </a:lnTo>
                  <a:lnTo>
                    <a:pt x="496" y="454"/>
                  </a:lnTo>
                  <a:lnTo>
                    <a:pt x="504" y="461"/>
                  </a:lnTo>
                  <a:lnTo>
                    <a:pt x="514" y="467"/>
                  </a:lnTo>
                  <a:lnTo>
                    <a:pt x="523" y="471"/>
                  </a:lnTo>
                  <a:lnTo>
                    <a:pt x="532" y="474"/>
                  </a:lnTo>
                  <a:lnTo>
                    <a:pt x="538" y="477"/>
                  </a:lnTo>
                  <a:lnTo>
                    <a:pt x="538" y="477"/>
                  </a:lnTo>
                  <a:lnTo>
                    <a:pt x="543" y="475"/>
                  </a:lnTo>
                  <a:lnTo>
                    <a:pt x="549" y="473"/>
                  </a:lnTo>
                  <a:lnTo>
                    <a:pt x="554" y="470"/>
                  </a:lnTo>
                  <a:lnTo>
                    <a:pt x="560" y="464"/>
                  </a:lnTo>
                  <a:lnTo>
                    <a:pt x="565" y="459"/>
                  </a:lnTo>
                  <a:lnTo>
                    <a:pt x="570" y="452"/>
                  </a:lnTo>
                  <a:lnTo>
                    <a:pt x="573" y="444"/>
                  </a:lnTo>
                  <a:lnTo>
                    <a:pt x="576" y="436"/>
                  </a:lnTo>
                  <a:lnTo>
                    <a:pt x="576" y="436"/>
                  </a:lnTo>
                  <a:lnTo>
                    <a:pt x="577" y="431"/>
                  </a:lnTo>
                  <a:lnTo>
                    <a:pt x="580" y="428"/>
                  </a:lnTo>
                  <a:lnTo>
                    <a:pt x="586" y="420"/>
                  </a:lnTo>
                  <a:lnTo>
                    <a:pt x="594" y="416"/>
                  </a:lnTo>
                  <a:lnTo>
                    <a:pt x="603" y="411"/>
                  </a:lnTo>
                  <a:lnTo>
                    <a:pt x="613" y="409"/>
                  </a:lnTo>
                  <a:lnTo>
                    <a:pt x="624" y="408"/>
                  </a:lnTo>
                  <a:lnTo>
                    <a:pt x="636" y="409"/>
                  </a:lnTo>
                  <a:lnTo>
                    <a:pt x="647" y="412"/>
                  </a:lnTo>
                  <a:lnTo>
                    <a:pt x="647" y="412"/>
                  </a:lnTo>
                  <a:lnTo>
                    <a:pt x="658" y="417"/>
                  </a:lnTo>
                  <a:lnTo>
                    <a:pt x="668" y="423"/>
                  </a:lnTo>
                  <a:lnTo>
                    <a:pt x="677" y="430"/>
                  </a:lnTo>
                  <a:lnTo>
                    <a:pt x="684" y="438"/>
                  </a:lnTo>
                  <a:lnTo>
                    <a:pt x="689" y="447"/>
                  </a:lnTo>
                  <a:lnTo>
                    <a:pt x="692" y="455"/>
                  </a:lnTo>
                  <a:lnTo>
                    <a:pt x="693" y="464"/>
                  </a:lnTo>
                  <a:lnTo>
                    <a:pt x="692" y="473"/>
                  </a:lnTo>
                  <a:lnTo>
                    <a:pt x="692" y="473"/>
                  </a:lnTo>
                  <a:lnTo>
                    <a:pt x="691" y="478"/>
                  </a:lnTo>
                  <a:lnTo>
                    <a:pt x="690" y="482"/>
                  </a:lnTo>
                  <a:lnTo>
                    <a:pt x="691" y="492"/>
                  </a:lnTo>
                  <a:lnTo>
                    <a:pt x="693" y="502"/>
                  </a:lnTo>
                  <a:lnTo>
                    <a:pt x="698" y="512"/>
                  </a:lnTo>
                  <a:lnTo>
                    <a:pt x="703" y="522"/>
                  </a:lnTo>
                  <a:lnTo>
                    <a:pt x="710" y="530"/>
                  </a:lnTo>
                  <a:lnTo>
                    <a:pt x="716" y="536"/>
                  </a:lnTo>
                  <a:lnTo>
                    <a:pt x="721" y="540"/>
                  </a:lnTo>
                  <a:lnTo>
                    <a:pt x="721" y="540"/>
                  </a:lnTo>
                  <a:lnTo>
                    <a:pt x="726" y="542"/>
                  </a:lnTo>
                  <a:lnTo>
                    <a:pt x="731" y="543"/>
                  </a:lnTo>
                  <a:lnTo>
                    <a:pt x="738" y="543"/>
                  </a:lnTo>
                  <a:lnTo>
                    <a:pt x="745" y="542"/>
                  </a:lnTo>
                  <a:lnTo>
                    <a:pt x="752" y="540"/>
                  </a:lnTo>
                  <a:lnTo>
                    <a:pt x="760" y="536"/>
                  </a:lnTo>
                  <a:lnTo>
                    <a:pt x="766" y="532"/>
                  </a:lnTo>
                  <a:lnTo>
                    <a:pt x="773" y="526"/>
                  </a:lnTo>
                  <a:lnTo>
                    <a:pt x="773" y="526"/>
                  </a:lnTo>
                  <a:lnTo>
                    <a:pt x="781" y="521"/>
                  </a:lnTo>
                  <a:lnTo>
                    <a:pt x="789" y="518"/>
                  </a:lnTo>
                  <a:lnTo>
                    <a:pt x="799" y="516"/>
                  </a:lnTo>
                  <a:lnTo>
                    <a:pt x="807" y="518"/>
                  </a:lnTo>
                  <a:lnTo>
                    <a:pt x="817" y="521"/>
                  </a:lnTo>
                  <a:lnTo>
                    <a:pt x="827" y="525"/>
                  </a:lnTo>
                  <a:lnTo>
                    <a:pt x="837" y="532"/>
                  </a:lnTo>
                  <a:lnTo>
                    <a:pt x="846" y="540"/>
                  </a:lnTo>
                  <a:lnTo>
                    <a:pt x="846" y="540"/>
                  </a:lnTo>
                  <a:lnTo>
                    <a:pt x="854" y="550"/>
                  </a:lnTo>
                  <a:lnTo>
                    <a:pt x="859" y="561"/>
                  </a:lnTo>
                  <a:lnTo>
                    <a:pt x="863" y="571"/>
                  </a:lnTo>
                  <a:lnTo>
                    <a:pt x="865" y="582"/>
                  </a:lnTo>
                  <a:lnTo>
                    <a:pt x="865" y="591"/>
                  </a:lnTo>
                  <a:lnTo>
                    <a:pt x="864" y="600"/>
                  </a:lnTo>
                  <a:lnTo>
                    <a:pt x="859" y="607"/>
                  </a:lnTo>
                  <a:lnTo>
                    <a:pt x="857" y="611"/>
                  </a:lnTo>
                  <a:lnTo>
                    <a:pt x="854" y="614"/>
                  </a:lnTo>
                  <a:lnTo>
                    <a:pt x="854" y="614"/>
                  </a:lnTo>
                  <a:lnTo>
                    <a:pt x="851" y="617"/>
                  </a:lnTo>
                  <a:lnTo>
                    <a:pt x="848" y="622"/>
                  </a:lnTo>
                  <a:lnTo>
                    <a:pt x="844" y="631"/>
                  </a:lnTo>
                  <a:lnTo>
                    <a:pt x="842" y="642"/>
                  </a:lnTo>
                  <a:lnTo>
                    <a:pt x="841" y="653"/>
                  </a:lnTo>
                  <a:lnTo>
                    <a:pt x="841" y="663"/>
                  </a:lnTo>
                  <a:lnTo>
                    <a:pt x="842" y="673"/>
                  </a:lnTo>
                  <a:lnTo>
                    <a:pt x="844" y="682"/>
                  </a:lnTo>
                  <a:lnTo>
                    <a:pt x="846" y="687"/>
                  </a:lnTo>
                  <a:lnTo>
                    <a:pt x="846" y="687"/>
                  </a:lnTo>
                  <a:lnTo>
                    <a:pt x="849" y="693"/>
                  </a:lnTo>
                  <a:lnTo>
                    <a:pt x="853" y="696"/>
                  </a:lnTo>
                  <a:lnTo>
                    <a:pt x="858" y="699"/>
                  </a:lnTo>
                  <a:lnTo>
                    <a:pt x="865" y="702"/>
                  </a:lnTo>
                  <a:lnTo>
                    <a:pt x="873" y="703"/>
                  </a:lnTo>
                  <a:lnTo>
                    <a:pt x="882" y="704"/>
                  </a:lnTo>
                  <a:lnTo>
                    <a:pt x="889" y="703"/>
                  </a:lnTo>
                  <a:lnTo>
                    <a:pt x="898" y="702"/>
                  </a:lnTo>
                  <a:lnTo>
                    <a:pt x="898" y="702"/>
                  </a:lnTo>
                  <a:lnTo>
                    <a:pt x="907" y="702"/>
                  </a:lnTo>
                  <a:lnTo>
                    <a:pt x="916" y="703"/>
                  </a:lnTo>
                  <a:lnTo>
                    <a:pt x="925" y="707"/>
                  </a:lnTo>
                  <a:lnTo>
                    <a:pt x="932" y="713"/>
                  </a:lnTo>
                  <a:lnTo>
                    <a:pt x="939" y="720"/>
                  </a:lnTo>
                  <a:lnTo>
                    <a:pt x="945" y="729"/>
                  </a:lnTo>
                  <a:lnTo>
                    <a:pt x="950" y="739"/>
                  </a:lnTo>
                  <a:lnTo>
                    <a:pt x="953" y="751"/>
                  </a:lnTo>
                  <a:lnTo>
                    <a:pt x="953" y="751"/>
                  </a:lnTo>
                  <a:lnTo>
                    <a:pt x="955" y="764"/>
                  </a:lnTo>
                  <a:lnTo>
                    <a:pt x="955" y="776"/>
                  </a:lnTo>
                  <a:lnTo>
                    <a:pt x="953" y="786"/>
                  </a:lnTo>
                  <a:lnTo>
                    <a:pt x="950" y="796"/>
                  </a:lnTo>
                  <a:lnTo>
                    <a:pt x="946" y="805"/>
                  </a:lnTo>
                  <a:lnTo>
                    <a:pt x="940" y="811"/>
                  </a:lnTo>
                  <a:lnTo>
                    <a:pt x="932" y="817"/>
                  </a:lnTo>
                  <a:lnTo>
                    <a:pt x="925" y="820"/>
                  </a:lnTo>
                  <a:lnTo>
                    <a:pt x="925" y="820"/>
                  </a:lnTo>
                  <a:lnTo>
                    <a:pt x="920" y="821"/>
                  </a:lnTo>
                  <a:lnTo>
                    <a:pt x="916" y="823"/>
                  </a:lnTo>
                  <a:lnTo>
                    <a:pt x="908" y="830"/>
                  </a:lnTo>
                  <a:lnTo>
                    <a:pt x="900" y="838"/>
                  </a:lnTo>
                  <a:lnTo>
                    <a:pt x="894" y="847"/>
                  </a:lnTo>
                  <a:lnTo>
                    <a:pt x="888" y="856"/>
                  </a:lnTo>
                  <a:lnTo>
                    <a:pt x="884" y="864"/>
                  </a:lnTo>
                  <a:lnTo>
                    <a:pt x="882" y="872"/>
                  </a:lnTo>
                  <a:lnTo>
                    <a:pt x="879" y="878"/>
                  </a:lnTo>
                  <a:lnTo>
                    <a:pt x="879" y="878"/>
                  </a:lnTo>
                  <a:lnTo>
                    <a:pt x="880" y="883"/>
                  </a:lnTo>
                  <a:lnTo>
                    <a:pt x="883" y="889"/>
                  </a:lnTo>
                  <a:lnTo>
                    <a:pt x="886" y="894"/>
                  </a:lnTo>
                  <a:lnTo>
                    <a:pt x="890" y="900"/>
                  </a:lnTo>
                  <a:lnTo>
                    <a:pt x="897" y="905"/>
                  </a:lnTo>
                  <a:lnTo>
                    <a:pt x="904" y="911"/>
                  </a:lnTo>
                  <a:lnTo>
                    <a:pt x="911" y="914"/>
                  </a:lnTo>
                  <a:lnTo>
                    <a:pt x="920" y="918"/>
                  </a:lnTo>
                  <a:lnTo>
                    <a:pt x="920" y="918"/>
                  </a:lnTo>
                  <a:lnTo>
                    <a:pt x="927" y="922"/>
                  </a:lnTo>
                  <a:lnTo>
                    <a:pt x="934" y="928"/>
                  </a:lnTo>
                  <a:lnTo>
                    <a:pt x="939" y="934"/>
                  </a:lnTo>
                  <a:lnTo>
                    <a:pt x="943" y="943"/>
                  </a:lnTo>
                  <a:lnTo>
                    <a:pt x="946" y="953"/>
                  </a:lnTo>
                  <a:lnTo>
                    <a:pt x="946" y="964"/>
                  </a:lnTo>
                  <a:lnTo>
                    <a:pt x="945" y="975"/>
                  </a:lnTo>
                  <a:lnTo>
                    <a:pt x="941" y="986"/>
                  </a:lnTo>
                  <a:lnTo>
                    <a:pt x="941" y="986"/>
                  </a:lnTo>
                  <a:lnTo>
                    <a:pt x="937" y="999"/>
                  </a:lnTo>
                  <a:lnTo>
                    <a:pt x="931" y="1008"/>
                  </a:lnTo>
                  <a:lnTo>
                    <a:pt x="925" y="1017"/>
                  </a:lnTo>
                  <a:lnTo>
                    <a:pt x="917" y="1024"/>
                  </a:lnTo>
                  <a:lnTo>
                    <a:pt x="908" y="1030"/>
                  </a:lnTo>
                  <a:lnTo>
                    <a:pt x="900" y="1033"/>
                  </a:lnTo>
                  <a:lnTo>
                    <a:pt x="890" y="1033"/>
                  </a:lnTo>
                  <a:lnTo>
                    <a:pt x="882" y="1032"/>
                  </a:lnTo>
                  <a:lnTo>
                    <a:pt x="882" y="1032"/>
                  </a:lnTo>
                  <a:close/>
                  <a:moveTo>
                    <a:pt x="1370" y="973"/>
                  </a:moveTo>
                  <a:lnTo>
                    <a:pt x="1370" y="973"/>
                  </a:lnTo>
                  <a:lnTo>
                    <a:pt x="1374" y="975"/>
                  </a:lnTo>
                  <a:lnTo>
                    <a:pt x="1377" y="977"/>
                  </a:lnTo>
                  <a:lnTo>
                    <a:pt x="1379" y="982"/>
                  </a:lnTo>
                  <a:lnTo>
                    <a:pt x="1381" y="986"/>
                  </a:lnTo>
                  <a:lnTo>
                    <a:pt x="1383" y="991"/>
                  </a:lnTo>
                  <a:lnTo>
                    <a:pt x="1383" y="996"/>
                  </a:lnTo>
                  <a:lnTo>
                    <a:pt x="1381" y="1002"/>
                  </a:lnTo>
                  <a:lnTo>
                    <a:pt x="1380" y="1008"/>
                  </a:lnTo>
                  <a:lnTo>
                    <a:pt x="1380" y="1008"/>
                  </a:lnTo>
                  <a:lnTo>
                    <a:pt x="1378" y="1013"/>
                  </a:lnTo>
                  <a:lnTo>
                    <a:pt x="1376" y="1017"/>
                  </a:lnTo>
                  <a:lnTo>
                    <a:pt x="1373" y="1022"/>
                  </a:lnTo>
                  <a:lnTo>
                    <a:pt x="1369" y="1025"/>
                  </a:lnTo>
                  <a:lnTo>
                    <a:pt x="1365" y="1027"/>
                  </a:lnTo>
                  <a:lnTo>
                    <a:pt x="1360" y="1030"/>
                  </a:lnTo>
                  <a:lnTo>
                    <a:pt x="1356" y="1030"/>
                  </a:lnTo>
                  <a:lnTo>
                    <a:pt x="1352" y="1030"/>
                  </a:lnTo>
                  <a:lnTo>
                    <a:pt x="1352" y="1030"/>
                  </a:lnTo>
                  <a:lnTo>
                    <a:pt x="1343" y="1027"/>
                  </a:lnTo>
                  <a:lnTo>
                    <a:pt x="1335" y="1027"/>
                  </a:lnTo>
                  <a:lnTo>
                    <a:pt x="1332" y="1028"/>
                  </a:lnTo>
                  <a:lnTo>
                    <a:pt x="1329" y="1030"/>
                  </a:lnTo>
                  <a:lnTo>
                    <a:pt x="1327" y="1032"/>
                  </a:lnTo>
                  <a:lnTo>
                    <a:pt x="1326" y="1034"/>
                  </a:lnTo>
                  <a:lnTo>
                    <a:pt x="1326" y="1034"/>
                  </a:lnTo>
                  <a:lnTo>
                    <a:pt x="1324" y="1037"/>
                  </a:lnTo>
                  <a:lnTo>
                    <a:pt x="1323" y="1041"/>
                  </a:lnTo>
                  <a:lnTo>
                    <a:pt x="1321" y="1051"/>
                  </a:lnTo>
                  <a:lnTo>
                    <a:pt x="1321" y="1056"/>
                  </a:lnTo>
                  <a:lnTo>
                    <a:pt x="1321" y="1061"/>
                  </a:lnTo>
                  <a:lnTo>
                    <a:pt x="1323" y="1066"/>
                  </a:lnTo>
                  <a:lnTo>
                    <a:pt x="1326" y="1069"/>
                  </a:lnTo>
                  <a:lnTo>
                    <a:pt x="1326" y="1069"/>
                  </a:lnTo>
                  <a:lnTo>
                    <a:pt x="1328" y="1074"/>
                  </a:lnTo>
                  <a:lnTo>
                    <a:pt x="1329" y="1078"/>
                  </a:lnTo>
                  <a:lnTo>
                    <a:pt x="1329" y="1083"/>
                  </a:lnTo>
                  <a:lnTo>
                    <a:pt x="1329" y="1087"/>
                  </a:lnTo>
                  <a:lnTo>
                    <a:pt x="1328" y="1093"/>
                  </a:lnTo>
                  <a:lnTo>
                    <a:pt x="1326" y="1097"/>
                  </a:lnTo>
                  <a:lnTo>
                    <a:pt x="1323" y="1102"/>
                  </a:lnTo>
                  <a:lnTo>
                    <a:pt x="1318" y="1106"/>
                  </a:lnTo>
                  <a:lnTo>
                    <a:pt x="1318" y="1106"/>
                  </a:lnTo>
                  <a:lnTo>
                    <a:pt x="1314" y="1109"/>
                  </a:lnTo>
                  <a:lnTo>
                    <a:pt x="1310" y="1113"/>
                  </a:lnTo>
                  <a:lnTo>
                    <a:pt x="1304" y="1115"/>
                  </a:lnTo>
                  <a:lnTo>
                    <a:pt x="1298" y="1116"/>
                  </a:lnTo>
                  <a:lnTo>
                    <a:pt x="1294" y="1116"/>
                  </a:lnTo>
                  <a:lnTo>
                    <a:pt x="1289" y="1115"/>
                  </a:lnTo>
                  <a:lnTo>
                    <a:pt x="1284" y="1114"/>
                  </a:lnTo>
                  <a:lnTo>
                    <a:pt x="1281" y="1110"/>
                  </a:lnTo>
                  <a:lnTo>
                    <a:pt x="1281" y="1110"/>
                  </a:lnTo>
                  <a:lnTo>
                    <a:pt x="1277" y="1107"/>
                  </a:lnTo>
                  <a:lnTo>
                    <a:pt x="1273" y="1105"/>
                  </a:lnTo>
                  <a:lnTo>
                    <a:pt x="1269" y="1104"/>
                  </a:lnTo>
                  <a:lnTo>
                    <a:pt x="1263" y="1104"/>
                  </a:lnTo>
                  <a:lnTo>
                    <a:pt x="1252" y="1104"/>
                  </a:lnTo>
                  <a:lnTo>
                    <a:pt x="1245" y="1106"/>
                  </a:lnTo>
                  <a:lnTo>
                    <a:pt x="1245" y="1106"/>
                  </a:lnTo>
                  <a:lnTo>
                    <a:pt x="1242" y="1107"/>
                  </a:lnTo>
                  <a:lnTo>
                    <a:pt x="1241" y="1109"/>
                  </a:lnTo>
                  <a:lnTo>
                    <a:pt x="1238" y="1115"/>
                  </a:lnTo>
                  <a:lnTo>
                    <a:pt x="1237" y="1123"/>
                  </a:lnTo>
                  <a:lnTo>
                    <a:pt x="1238" y="1132"/>
                  </a:lnTo>
                  <a:lnTo>
                    <a:pt x="1238" y="1132"/>
                  </a:lnTo>
                  <a:lnTo>
                    <a:pt x="1239" y="1136"/>
                  </a:lnTo>
                  <a:lnTo>
                    <a:pt x="1238" y="1140"/>
                  </a:lnTo>
                  <a:lnTo>
                    <a:pt x="1235" y="1145"/>
                  </a:lnTo>
                  <a:lnTo>
                    <a:pt x="1233" y="1148"/>
                  </a:lnTo>
                  <a:lnTo>
                    <a:pt x="1230" y="1153"/>
                  </a:lnTo>
                  <a:lnTo>
                    <a:pt x="1225" y="1156"/>
                  </a:lnTo>
                  <a:lnTo>
                    <a:pt x="1220" y="1158"/>
                  </a:lnTo>
                  <a:lnTo>
                    <a:pt x="1214" y="1160"/>
                  </a:lnTo>
                  <a:lnTo>
                    <a:pt x="1214" y="1160"/>
                  </a:lnTo>
                  <a:lnTo>
                    <a:pt x="1208" y="1160"/>
                  </a:lnTo>
                  <a:lnTo>
                    <a:pt x="1202" y="1160"/>
                  </a:lnTo>
                  <a:lnTo>
                    <a:pt x="1197" y="1159"/>
                  </a:lnTo>
                  <a:lnTo>
                    <a:pt x="1192" y="1157"/>
                  </a:lnTo>
                  <a:lnTo>
                    <a:pt x="1188" y="1155"/>
                  </a:lnTo>
                  <a:lnTo>
                    <a:pt x="1185" y="1151"/>
                  </a:lnTo>
                  <a:lnTo>
                    <a:pt x="1182" y="1148"/>
                  </a:lnTo>
                  <a:lnTo>
                    <a:pt x="1181" y="1144"/>
                  </a:lnTo>
                  <a:lnTo>
                    <a:pt x="1181" y="1144"/>
                  </a:lnTo>
                  <a:lnTo>
                    <a:pt x="1179" y="1140"/>
                  </a:lnTo>
                  <a:lnTo>
                    <a:pt x="1176" y="1137"/>
                  </a:lnTo>
                  <a:lnTo>
                    <a:pt x="1167" y="1130"/>
                  </a:lnTo>
                  <a:lnTo>
                    <a:pt x="1158" y="1125"/>
                  </a:lnTo>
                  <a:lnTo>
                    <a:pt x="1150" y="1123"/>
                  </a:lnTo>
                  <a:lnTo>
                    <a:pt x="1150" y="1123"/>
                  </a:lnTo>
                  <a:lnTo>
                    <a:pt x="1146" y="1124"/>
                  </a:lnTo>
                  <a:lnTo>
                    <a:pt x="1140" y="1128"/>
                  </a:lnTo>
                  <a:lnTo>
                    <a:pt x="1135" y="1134"/>
                  </a:lnTo>
                  <a:lnTo>
                    <a:pt x="1131" y="1141"/>
                  </a:lnTo>
                  <a:lnTo>
                    <a:pt x="1131" y="1141"/>
                  </a:lnTo>
                  <a:lnTo>
                    <a:pt x="1129" y="1145"/>
                  </a:lnTo>
                  <a:lnTo>
                    <a:pt x="1127" y="1149"/>
                  </a:lnTo>
                  <a:lnTo>
                    <a:pt x="1124" y="1151"/>
                  </a:lnTo>
                  <a:lnTo>
                    <a:pt x="1119" y="1154"/>
                  </a:lnTo>
                  <a:lnTo>
                    <a:pt x="1114" y="1155"/>
                  </a:lnTo>
                  <a:lnTo>
                    <a:pt x="1108" y="1155"/>
                  </a:lnTo>
                  <a:lnTo>
                    <a:pt x="1103" y="1155"/>
                  </a:lnTo>
                  <a:lnTo>
                    <a:pt x="1098" y="1153"/>
                  </a:lnTo>
                  <a:lnTo>
                    <a:pt x="1098" y="1153"/>
                  </a:lnTo>
                  <a:lnTo>
                    <a:pt x="1092" y="1151"/>
                  </a:lnTo>
                  <a:lnTo>
                    <a:pt x="1087" y="1148"/>
                  </a:lnTo>
                  <a:lnTo>
                    <a:pt x="1083" y="1145"/>
                  </a:lnTo>
                  <a:lnTo>
                    <a:pt x="1079" y="1141"/>
                  </a:lnTo>
                  <a:lnTo>
                    <a:pt x="1076" y="1137"/>
                  </a:lnTo>
                  <a:lnTo>
                    <a:pt x="1075" y="1134"/>
                  </a:lnTo>
                  <a:lnTo>
                    <a:pt x="1075" y="1129"/>
                  </a:lnTo>
                  <a:lnTo>
                    <a:pt x="1076" y="1125"/>
                  </a:lnTo>
                  <a:lnTo>
                    <a:pt x="1076" y="1125"/>
                  </a:lnTo>
                  <a:lnTo>
                    <a:pt x="1076" y="1119"/>
                  </a:lnTo>
                  <a:lnTo>
                    <a:pt x="1076" y="1115"/>
                  </a:lnTo>
                  <a:lnTo>
                    <a:pt x="1074" y="1109"/>
                  </a:lnTo>
                  <a:lnTo>
                    <a:pt x="1072" y="1104"/>
                  </a:lnTo>
                  <a:lnTo>
                    <a:pt x="1066" y="1096"/>
                  </a:lnTo>
                  <a:lnTo>
                    <a:pt x="1063" y="1093"/>
                  </a:lnTo>
                  <a:lnTo>
                    <a:pt x="1060" y="1092"/>
                  </a:lnTo>
                  <a:lnTo>
                    <a:pt x="1060" y="1092"/>
                  </a:lnTo>
                  <a:lnTo>
                    <a:pt x="1057" y="1089"/>
                  </a:lnTo>
                  <a:lnTo>
                    <a:pt x="1055" y="1089"/>
                  </a:lnTo>
                  <a:lnTo>
                    <a:pt x="1049" y="1089"/>
                  </a:lnTo>
                  <a:lnTo>
                    <a:pt x="1041" y="1093"/>
                  </a:lnTo>
                  <a:lnTo>
                    <a:pt x="1034" y="1098"/>
                  </a:lnTo>
                  <a:lnTo>
                    <a:pt x="1034" y="1098"/>
                  </a:lnTo>
                  <a:lnTo>
                    <a:pt x="1031" y="1100"/>
                  </a:lnTo>
                  <a:lnTo>
                    <a:pt x="1026" y="1102"/>
                  </a:lnTo>
                  <a:lnTo>
                    <a:pt x="1022" y="1103"/>
                  </a:lnTo>
                  <a:lnTo>
                    <a:pt x="1018" y="1102"/>
                  </a:lnTo>
                  <a:lnTo>
                    <a:pt x="1013" y="1100"/>
                  </a:lnTo>
                  <a:lnTo>
                    <a:pt x="1008" y="1098"/>
                  </a:lnTo>
                  <a:lnTo>
                    <a:pt x="1003" y="1095"/>
                  </a:lnTo>
                  <a:lnTo>
                    <a:pt x="998" y="1092"/>
                  </a:lnTo>
                  <a:lnTo>
                    <a:pt x="998" y="1092"/>
                  </a:lnTo>
                  <a:lnTo>
                    <a:pt x="992" y="1081"/>
                  </a:lnTo>
                  <a:lnTo>
                    <a:pt x="991" y="1075"/>
                  </a:lnTo>
                  <a:lnTo>
                    <a:pt x="990" y="1071"/>
                  </a:lnTo>
                  <a:lnTo>
                    <a:pt x="990" y="1066"/>
                  </a:lnTo>
                  <a:lnTo>
                    <a:pt x="991" y="1062"/>
                  </a:lnTo>
                  <a:lnTo>
                    <a:pt x="992" y="1057"/>
                  </a:lnTo>
                  <a:lnTo>
                    <a:pt x="995" y="1053"/>
                  </a:lnTo>
                  <a:lnTo>
                    <a:pt x="995" y="1053"/>
                  </a:lnTo>
                  <a:lnTo>
                    <a:pt x="998" y="1049"/>
                  </a:lnTo>
                  <a:lnTo>
                    <a:pt x="1000" y="1046"/>
                  </a:lnTo>
                  <a:lnTo>
                    <a:pt x="1001" y="1035"/>
                  </a:lnTo>
                  <a:lnTo>
                    <a:pt x="1001" y="1025"/>
                  </a:lnTo>
                  <a:lnTo>
                    <a:pt x="1000" y="1021"/>
                  </a:lnTo>
                  <a:lnTo>
                    <a:pt x="998" y="1017"/>
                  </a:lnTo>
                  <a:lnTo>
                    <a:pt x="998" y="1017"/>
                  </a:lnTo>
                  <a:lnTo>
                    <a:pt x="997" y="1015"/>
                  </a:lnTo>
                  <a:lnTo>
                    <a:pt x="994" y="1013"/>
                  </a:lnTo>
                  <a:lnTo>
                    <a:pt x="989" y="1011"/>
                  </a:lnTo>
                  <a:lnTo>
                    <a:pt x="981" y="1010"/>
                  </a:lnTo>
                  <a:lnTo>
                    <a:pt x="972" y="1011"/>
                  </a:lnTo>
                  <a:lnTo>
                    <a:pt x="972" y="1011"/>
                  </a:lnTo>
                  <a:lnTo>
                    <a:pt x="968" y="1011"/>
                  </a:lnTo>
                  <a:lnTo>
                    <a:pt x="963" y="1010"/>
                  </a:lnTo>
                  <a:lnTo>
                    <a:pt x="959" y="1007"/>
                  </a:lnTo>
                  <a:lnTo>
                    <a:pt x="956" y="1005"/>
                  </a:lnTo>
                  <a:lnTo>
                    <a:pt x="952" y="1001"/>
                  </a:lnTo>
                  <a:lnTo>
                    <a:pt x="949" y="997"/>
                  </a:lnTo>
                  <a:lnTo>
                    <a:pt x="947" y="992"/>
                  </a:lnTo>
                  <a:lnTo>
                    <a:pt x="946" y="986"/>
                  </a:lnTo>
                  <a:lnTo>
                    <a:pt x="946" y="986"/>
                  </a:lnTo>
                  <a:lnTo>
                    <a:pt x="945" y="981"/>
                  </a:lnTo>
                  <a:lnTo>
                    <a:pt x="945" y="975"/>
                  </a:lnTo>
                  <a:lnTo>
                    <a:pt x="946" y="970"/>
                  </a:lnTo>
                  <a:lnTo>
                    <a:pt x="947" y="965"/>
                  </a:lnTo>
                  <a:lnTo>
                    <a:pt x="949" y="961"/>
                  </a:lnTo>
                  <a:lnTo>
                    <a:pt x="952" y="958"/>
                  </a:lnTo>
                  <a:lnTo>
                    <a:pt x="956" y="955"/>
                  </a:lnTo>
                  <a:lnTo>
                    <a:pt x="960" y="953"/>
                  </a:lnTo>
                  <a:lnTo>
                    <a:pt x="960" y="953"/>
                  </a:lnTo>
                  <a:lnTo>
                    <a:pt x="964" y="952"/>
                  </a:lnTo>
                  <a:lnTo>
                    <a:pt x="969" y="949"/>
                  </a:lnTo>
                  <a:lnTo>
                    <a:pt x="972" y="944"/>
                  </a:lnTo>
                  <a:lnTo>
                    <a:pt x="976" y="940"/>
                  </a:lnTo>
                  <a:lnTo>
                    <a:pt x="980" y="930"/>
                  </a:lnTo>
                  <a:lnTo>
                    <a:pt x="981" y="923"/>
                  </a:lnTo>
                  <a:lnTo>
                    <a:pt x="981" y="923"/>
                  </a:lnTo>
                  <a:lnTo>
                    <a:pt x="982" y="920"/>
                  </a:lnTo>
                  <a:lnTo>
                    <a:pt x="981" y="918"/>
                  </a:lnTo>
                  <a:lnTo>
                    <a:pt x="980" y="914"/>
                  </a:lnTo>
                  <a:lnTo>
                    <a:pt x="978" y="912"/>
                  </a:lnTo>
                  <a:lnTo>
                    <a:pt x="971" y="908"/>
                  </a:lnTo>
                  <a:lnTo>
                    <a:pt x="962" y="903"/>
                  </a:lnTo>
                  <a:lnTo>
                    <a:pt x="962" y="903"/>
                  </a:lnTo>
                  <a:lnTo>
                    <a:pt x="958" y="902"/>
                  </a:lnTo>
                  <a:lnTo>
                    <a:pt x="955" y="900"/>
                  </a:lnTo>
                  <a:lnTo>
                    <a:pt x="952" y="895"/>
                  </a:lnTo>
                  <a:lnTo>
                    <a:pt x="950" y="891"/>
                  </a:lnTo>
                  <a:lnTo>
                    <a:pt x="949" y="887"/>
                  </a:lnTo>
                  <a:lnTo>
                    <a:pt x="949" y="881"/>
                  </a:lnTo>
                  <a:lnTo>
                    <a:pt x="949" y="876"/>
                  </a:lnTo>
                  <a:lnTo>
                    <a:pt x="950" y="870"/>
                  </a:lnTo>
                  <a:lnTo>
                    <a:pt x="950" y="870"/>
                  </a:lnTo>
                  <a:lnTo>
                    <a:pt x="952" y="864"/>
                  </a:lnTo>
                  <a:lnTo>
                    <a:pt x="956" y="859"/>
                  </a:lnTo>
                  <a:lnTo>
                    <a:pt x="959" y="856"/>
                  </a:lnTo>
                  <a:lnTo>
                    <a:pt x="963" y="851"/>
                  </a:lnTo>
                  <a:lnTo>
                    <a:pt x="968" y="849"/>
                  </a:lnTo>
                  <a:lnTo>
                    <a:pt x="972" y="847"/>
                  </a:lnTo>
                  <a:lnTo>
                    <a:pt x="977" y="847"/>
                  </a:lnTo>
                  <a:lnTo>
                    <a:pt x="981" y="847"/>
                  </a:lnTo>
                  <a:lnTo>
                    <a:pt x="981" y="847"/>
                  </a:lnTo>
                  <a:lnTo>
                    <a:pt x="987" y="848"/>
                  </a:lnTo>
                  <a:lnTo>
                    <a:pt x="991" y="848"/>
                  </a:lnTo>
                  <a:lnTo>
                    <a:pt x="995" y="847"/>
                  </a:lnTo>
                  <a:lnTo>
                    <a:pt x="1001" y="844"/>
                  </a:lnTo>
                  <a:lnTo>
                    <a:pt x="1009" y="839"/>
                  </a:lnTo>
                  <a:lnTo>
                    <a:pt x="1014" y="832"/>
                  </a:lnTo>
                  <a:lnTo>
                    <a:pt x="1014" y="832"/>
                  </a:lnTo>
                  <a:lnTo>
                    <a:pt x="1016" y="830"/>
                  </a:lnTo>
                  <a:lnTo>
                    <a:pt x="1016" y="828"/>
                  </a:lnTo>
                  <a:lnTo>
                    <a:pt x="1015" y="821"/>
                  </a:lnTo>
                  <a:lnTo>
                    <a:pt x="1012" y="813"/>
                  </a:lnTo>
                  <a:lnTo>
                    <a:pt x="1008" y="807"/>
                  </a:lnTo>
                  <a:lnTo>
                    <a:pt x="1008" y="807"/>
                  </a:lnTo>
                  <a:lnTo>
                    <a:pt x="1004" y="803"/>
                  </a:lnTo>
                  <a:lnTo>
                    <a:pt x="1003" y="799"/>
                  </a:lnTo>
                  <a:lnTo>
                    <a:pt x="1002" y="795"/>
                  </a:lnTo>
                  <a:lnTo>
                    <a:pt x="1003" y="790"/>
                  </a:lnTo>
                  <a:lnTo>
                    <a:pt x="1004" y="786"/>
                  </a:lnTo>
                  <a:lnTo>
                    <a:pt x="1008" y="780"/>
                  </a:lnTo>
                  <a:lnTo>
                    <a:pt x="1011" y="776"/>
                  </a:lnTo>
                  <a:lnTo>
                    <a:pt x="1014" y="771"/>
                  </a:lnTo>
                  <a:lnTo>
                    <a:pt x="1014" y="771"/>
                  </a:lnTo>
                  <a:lnTo>
                    <a:pt x="1020" y="768"/>
                  </a:lnTo>
                  <a:lnTo>
                    <a:pt x="1024" y="765"/>
                  </a:lnTo>
                  <a:lnTo>
                    <a:pt x="1030" y="764"/>
                  </a:lnTo>
                  <a:lnTo>
                    <a:pt x="1034" y="762"/>
                  </a:lnTo>
                  <a:lnTo>
                    <a:pt x="1039" y="762"/>
                  </a:lnTo>
                  <a:lnTo>
                    <a:pt x="1043" y="764"/>
                  </a:lnTo>
                  <a:lnTo>
                    <a:pt x="1047" y="766"/>
                  </a:lnTo>
                  <a:lnTo>
                    <a:pt x="1051" y="768"/>
                  </a:lnTo>
                  <a:lnTo>
                    <a:pt x="1051" y="768"/>
                  </a:lnTo>
                  <a:lnTo>
                    <a:pt x="1054" y="770"/>
                  </a:lnTo>
                  <a:lnTo>
                    <a:pt x="1060" y="772"/>
                  </a:lnTo>
                  <a:lnTo>
                    <a:pt x="1071" y="774"/>
                  </a:lnTo>
                  <a:lnTo>
                    <a:pt x="1081" y="774"/>
                  </a:lnTo>
                  <a:lnTo>
                    <a:pt x="1085" y="772"/>
                  </a:lnTo>
                  <a:lnTo>
                    <a:pt x="1088" y="771"/>
                  </a:lnTo>
                  <a:lnTo>
                    <a:pt x="1088" y="771"/>
                  </a:lnTo>
                  <a:lnTo>
                    <a:pt x="1092" y="767"/>
                  </a:lnTo>
                  <a:lnTo>
                    <a:pt x="1094" y="761"/>
                  </a:lnTo>
                  <a:lnTo>
                    <a:pt x="1095" y="754"/>
                  </a:lnTo>
                  <a:lnTo>
                    <a:pt x="1094" y="749"/>
                  </a:lnTo>
                  <a:lnTo>
                    <a:pt x="1093" y="745"/>
                  </a:lnTo>
                  <a:lnTo>
                    <a:pt x="1093" y="745"/>
                  </a:lnTo>
                  <a:lnTo>
                    <a:pt x="1093" y="740"/>
                  </a:lnTo>
                  <a:lnTo>
                    <a:pt x="1094" y="736"/>
                  </a:lnTo>
                  <a:lnTo>
                    <a:pt x="1096" y="731"/>
                  </a:lnTo>
                  <a:lnTo>
                    <a:pt x="1099" y="728"/>
                  </a:lnTo>
                  <a:lnTo>
                    <a:pt x="1103" y="725"/>
                  </a:lnTo>
                  <a:lnTo>
                    <a:pt x="1108" y="721"/>
                  </a:lnTo>
                  <a:lnTo>
                    <a:pt x="1113" y="720"/>
                  </a:lnTo>
                  <a:lnTo>
                    <a:pt x="1119" y="718"/>
                  </a:lnTo>
                  <a:lnTo>
                    <a:pt x="1119" y="718"/>
                  </a:lnTo>
                  <a:lnTo>
                    <a:pt x="1125" y="717"/>
                  </a:lnTo>
                  <a:lnTo>
                    <a:pt x="1131" y="717"/>
                  </a:lnTo>
                  <a:lnTo>
                    <a:pt x="1136" y="718"/>
                  </a:lnTo>
                  <a:lnTo>
                    <a:pt x="1141" y="719"/>
                  </a:lnTo>
                  <a:lnTo>
                    <a:pt x="1145" y="721"/>
                  </a:lnTo>
                  <a:lnTo>
                    <a:pt x="1148" y="725"/>
                  </a:lnTo>
                  <a:lnTo>
                    <a:pt x="1151" y="728"/>
                  </a:lnTo>
                  <a:lnTo>
                    <a:pt x="1152" y="733"/>
                  </a:lnTo>
                  <a:lnTo>
                    <a:pt x="1152" y="733"/>
                  </a:lnTo>
                  <a:lnTo>
                    <a:pt x="1154" y="737"/>
                  </a:lnTo>
                  <a:lnTo>
                    <a:pt x="1157" y="741"/>
                  </a:lnTo>
                  <a:lnTo>
                    <a:pt x="1160" y="745"/>
                  </a:lnTo>
                  <a:lnTo>
                    <a:pt x="1165" y="748"/>
                  </a:lnTo>
                  <a:lnTo>
                    <a:pt x="1174" y="752"/>
                  </a:lnTo>
                  <a:lnTo>
                    <a:pt x="1181" y="755"/>
                  </a:lnTo>
                  <a:lnTo>
                    <a:pt x="1181" y="755"/>
                  </a:lnTo>
                  <a:lnTo>
                    <a:pt x="1187" y="752"/>
                  </a:lnTo>
                  <a:lnTo>
                    <a:pt x="1192" y="749"/>
                  </a:lnTo>
                  <a:lnTo>
                    <a:pt x="1197" y="744"/>
                  </a:lnTo>
                  <a:lnTo>
                    <a:pt x="1199" y="739"/>
                  </a:lnTo>
                  <a:lnTo>
                    <a:pt x="1200" y="735"/>
                  </a:lnTo>
                  <a:lnTo>
                    <a:pt x="1200" y="735"/>
                  </a:lnTo>
                  <a:lnTo>
                    <a:pt x="1202" y="731"/>
                  </a:lnTo>
                  <a:lnTo>
                    <a:pt x="1206" y="728"/>
                  </a:lnTo>
                  <a:lnTo>
                    <a:pt x="1209" y="725"/>
                  </a:lnTo>
                  <a:lnTo>
                    <a:pt x="1213" y="723"/>
                  </a:lnTo>
                  <a:lnTo>
                    <a:pt x="1218" y="721"/>
                  </a:lnTo>
                  <a:lnTo>
                    <a:pt x="1223" y="721"/>
                  </a:lnTo>
                  <a:lnTo>
                    <a:pt x="1230" y="721"/>
                  </a:lnTo>
                  <a:lnTo>
                    <a:pt x="1235" y="724"/>
                  </a:lnTo>
                  <a:lnTo>
                    <a:pt x="1235" y="724"/>
                  </a:lnTo>
                  <a:lnTo>
                    <a:pt x="1241" y="726"/>
                  </a:lnTo>
                  <a:lnTo>
                    <a:pt x="1245" y="728"/>
                  </a:lnTo>
                  <a:lnTo>
                    <a:pt x="1250" y="733"/>
                  </a:lnTo>
                  <a:lnTo>
                    <a:pt x="1253" y="736"/>
                  </a:lnTo>
                  <a:lnTo>
                    <a:pt x="1256" y="740"/>
                  </a:lnTo>
                  <a:lnTo>
                    <a:pt x="1258" y="745"/>
                  </a:lnTo>
                  <a:lnTo>
                    <a:pt x="1258" y="749"/>
                  </a:lnTo>
                  <a:lnTo>
                    <a:pt x="1256" y="755"/>
                  </a:lnTo>
                  <a:lnTo>
                    <a:pt x="1256" y="755"/>
                  </a:lnTo>
                  <a:lnTo>
                    <a:pt x="1256" y="758"/>
                  </a:lnTo>
                  <a:lnTo>
                    <a:pt x="1258" y="762"/>
                  </a:lnTo>
                  <a:lnTo>
                    <a:pt x="1261" y="772"/>
                  </a:lnTo>
                  <a:lnTo>
                    <a:pt x="1266" y="781"/>
                  </a:lnTo>
                  <a:lnTo>
                    <a:pt x="1271" y="788"/>
                  </a:lnTo>
                  <a:lnTo>
                    <a:pt x="1271" y="788"/>
                  </a:lnTo>
                  <a:lnTo>
                    <a:pt x="1276" y="788"/>
                  </a:lnTo>
                  <a:lnTo>
                    <a:pt x="1283" y="788"/>
                  </a:lnTo>
                  <a:lnTo>
                    <a:pt x="1290" y="785"/>
                  </a:lnTo>
                  <a:lnTo>
                    <a:pt x="1297" y="780"/>
                  </a:lnTo>
                  <a:lnTo>
                    <a:pt x="1297" y="780"/>
                  </a:lnTo>
                  <a:lnTo>
                    <a:pt x="1301" y="777"/>
                  </a:lnTo>
                  <a:lnTo>
                    <a:pt x="1305" y="776"/>
                  </a:lnTo>
                  <a:lnTo>
                    <a:pt x="1311" y="776"/>
                  </a:lnTo>
                  <a:lnTo>
                    <a:pt x="1315" y="776"/>
                  </a:lnTo>
                  <a:lnTo>
                    <a:pt x="1320" y="778"/>
                  </a:lnTo>
                  <a:lnTo>
                    <a:pt x="1325" y="780"/>
                  </a:lnTo>
                  <a:lnTo>
                    <a:pt x="1329" y="784"/>
                  </a:lnTo>
                  <a:lnTo>
                    <a:pt x="1333" y="788"/>
                  </a:lnTo>
                  <a:lnTo>
                    <a:pt x="1333" y="788"/>
                  </a:lnTo>
                  <a:lnTo>
                    <a:pt x="1337" y="792"/>
                  </a:lnTo>
                  <a:lnTo>
                    <a:pt x="1341" y="797"/>
                  </a:lnTo>
                  <a:lnTo>
                    <a:pt x="1342" y="802"/>
                  </a:lnTo>
                  <a:lnTo>
                    <a:pt x="1344" y="807"/>
                  </a:lnTo>
                  <a:lnTo>
                    <a:pt x="1344" y="811"/>
                  </a:lnTo>
                  <a:lnTo>
                    <a:pt x="1343" y="816"/>
                  </a:lnTo>
                  <a:lnTo>
                    <a:pt x="1341" y="820"/>
                  </a:lnTo>
                  <a:lnTo>
                    <a:pt x="1337" y="823"/>
                  </a:lnTo>
                  <a:lnTo>
                    <a:pt x="1337" y="823"/>
                  </a:lnTo>
                  <a:lnTo>
                    <a:pt x="1335" y="827"/>
                  </a:lnTo>
                  <a:lnTo>
                    <a:pt x="1333" y="832"/>
                  </a:lnTo>
                  <a:lnTo>
                    <a:pt x="1332" y="837"/>
                  </a:lnTo>
                  <a:lnTo>
                    <a:pt x="1331" y="842"/>
                  </a:lnTo>
                  <a:lnTo>
                    <a:pt x="1332" y="852"/>
                  </a:lnTo>
                  <a:lnTo>
                    <a:pt x="1333" y="859"/>
                  </a:lnTo>
                  <a:lnTo>
                    <a:pt x="1333" y="859"/>
                  </a:lnTo>
                  <a:lnTo>
                    <a:pt x="1334" y="861"/>
                  </a:lnTo>
                  <a:lnTo>
                    <a:pt x="1336" y="863"/>
                  </a:lnTo>
                  <a:lnTo>
                    <a:pt x="1343" y="866"/>
                  </a:lnTo>
                  <a:lnTo>
                    <a:pt x="1350" y="867"/>
                  </a:lnTo>
                  <a:lnTo>
                    <a:pt x="1359" y="866"/>
                  </a:lnTo>
                  <a:lnTo>
                    <a:pt x="1359" y="866"/>
                  </a:lnTo>
                  <a:lnTo>
                    <a:pt x="1364" y="866"/>
                  </a:lnTo>
                  <a:lnTo>
                    <a:pt x="1368" y="867"/>
                  </a:lnTo>
                  <a:lnTo>
                    <a:pt x="1371" y="869"/>
                  </a:lnTo>
                  <a:lnTo>
                    <a:pt x="1376" y="872"/>
                  </a:lnTo>
                  <a:lnTo>
                    <a:pt x="1379" y="876"/>
                  </a:lnTo>
                  <a:lnTo>
                    <a:pt x="1383" y="880"/>
                  </a:lnTo>
                  <a:lnTo>
                    <a:pt x="1386" y="885"/>
                  </a:lnTo>
                  <a:lnTo>
                    <a:pt x="1388" y="892"/>
                  </a:lnTo>
                  <a:lnTo>
                    <a:pt x="1388" y="892"/>
                  </a:lnTo>
                  <a:lnTo>
                    <a:pt x="1388" y="898"/>
                  </a:lnTo>
                  <a:lnTo>
                    <a:pt x="1388" y="903"/>
                  </a:lnTo>
                  <a:lnTo>
                    <a:pt x="1387" y="908"/>
                  </a:lnTo>
                  <a:lnTo>
                    <a:pt x="1385" y="913"/>
                  </a:lnTo>
                  <a:lnTo>
                    <a:pt x="1383" y="918"/>
                  </a:lnTo>
                  <a:lnTo>
                    <a:pt x="1380" y="921"/>
                  </a:lnTo>
                  <a:lnTo>
                    <a:pt x="1377" y="923"/>
                  </a:lnTo>
                  <a:lnTo>
                    <a:pt x="1374" y="925"/>
                  </a:lnTo>
                  <a:lnTo>
                    <a:pt x="1374" y="925"/>
                  </a:lnTo>
                  <a:lnTo>
                    <a:pt x="1369" y="926"/>
                  </a:lnTo>
                  <a:lnTo>
                    <a:pt x="1365" y="930"/>
                  </a:lnTo>
                  <a:lnTo>
                    <a:pt x="1362" y="933"/>
                  </a:lnTo>
                  <a:lnTo>
                    <a:pt x="1358" y="938"/>
                  </a:lnTo>
                  <a:lnTo>
                    <a:pt x="1353" y="946"/>
                  </a:lnTo>
                  <a:lnTo>
                    <a:pt x="1349" y="953"/>
                  </a:lnTo>
                  <a:lnTo>
                    <a:pt x="1349" y="953"/>
                  </a:lnTo>
                  <a:lnTo>
                    <a:pt x="1350" y="956"/>
                  </a:lnTo>
                  <a:lnTo>
                    <a:pt x="1352" y="960"/>
                  </a:lnTo>
                  <a:lnTo>
                    <a:pt x="1356" y="965"/>
                  </a:lnTo>
                  <a:lnTo>
                    <a:pt x="1363" y="970"/>
                  </a:lnTo>
                  <a:lnTo>
                    <a:pt x="1370" y="973"/>
                  </a:lnTo>
                  <a:lnTo>
                    <a:pt x="1370" y="973"/>
                  </a:lnTo>
                  <a:close/>
                  <a:moveTo>
                    <a:pt x="1370" y="407"/>
                  </a:moveTo>
                  <a:lnTo>
                    <a:pt x="1370" y="407"/>
                  </a:lnTo>
                  <a:lnTo>
                    <a:pt x="1364" y="409"/>
                  </a:lnTo>
                  <a:lnTo>
                    <a:pt x="1358" y="412"/>
                  </a:lnTo>
                  <a:lnTo>
                    <a:pt x="1354" y="418"/>
                  </a:lnTo>
                  <a:lnTo>
                    <a:pt x="1349" y="423"/>
                  </a:lnTo>
                  <a:lnTo>
                    <a:pt x="1346" y="429"/>
                  </a:lnTo>
                  <a:lnTo>
                    <a:pt x="1344" y="436"/>
                  </a:lnTo>
                  <a:lnTo>
                    <a:pt x="1343" y="440"/>
                  </a:lnTo>
                  <a:lnTo>
                    <a:pt x="1342" y="444"/>
                  </a:lnTo>
                  <a:lnTo>
                    <a:pt x="1342" y="444"/>
                  </a:lnTo>
                  <a:lnTo>
                    <a:pt x="1342" y="449"/>
                  </a:lnTo>
                  <a:lnTo>
                    <a:pt x="1343" y="452"/>
                  </a:lnTo>
                  <a:lnTo>
                    <a:pt x="1345" y="455"/>
                  </a:lnTo>
                  <a:lnTo>
                    <a:pt x="1347" y="459"/>
                  </a:lnTo>
                  <a:lnTo>
                    <a:pt x="1355" y="464"/>
                  </a:lnTo>
                  <a:lnTo>
                    <a:pt x="1366" y="469"/>
                  </a:lnTo>
                  <a:lnTo>
                    <a:pt x="1366" y="469"/>
                  </a:lnTo>
                  <a:lnTo>
                    <a:pt x="1370" y="471"/>
                  </a:lnTo>
                  <a:lnTo>
                    <a:pt x="1375" y="474"/>
                  </a:lnTo>
                  <a:lnTo>
                    <a:pt x="1378" y="480"/>
                  </a:lnTo>
                  <a:lnTo>
                    <a:pt x="1380" y="485"/>
                  </a:lnTo>
                  <a:lnTo>
                    <a:pt x="1383" y="492"/>
                  </a:lnTo>
                  <a:lnTo>
                    <a:pt x="1384" y="500"/>
                  </a:lnTo>
                  <a:lnTo>
                    <a:pt x="1384" y="506"/>
                  </a:lnTo>
                  <a:lnTo>
                    <a:pt x="1383" y="514"/>
                  </a:lnTo>
                  <a:lnTo>
                    <a:pt x="1383" y="514"/>
                  </a:lnTo>
                  <a:lnTo>
                    <a:pt x="1379" y="521"/>
                  </a:lnTo>
                  <a:lnTo>
                    <a:pt x="1375" y="528"/>
                  </a:lnTo>
                  <a:lnTo>
                    <a:pt x="1370" y="533"/>
                  </a:lnTo>
                  <a:lnTo>
                    <a:pt x="1366" y="537"/>
                  </a:lnTo>
                  <a:lnTo>
                    <a:pt x="1360" y="541"/>
                  </a:lnTo>
                  <a:lnTo>
                    <a:pt x="1354" y="543"/>
                  </a:lnTo>
                  <a:lnTo>
                    <a:pt x="1348" y="543"/>
                  </a:lnTo>
                  <a:lnTo>
                    <a:pt x="1342" y="542"/>
                  </a:lnTo>
                  <a:lnTo>
                    <a:pt x="1342" y="542"/>
                  </a:lnTo>
                  <a:lnTo>
                    <a:pt x="1336" y="541"/>
                  </a:lnTo>
                  <a:lnTo>
                    <a:pt x="1331" y="540"/>
                  </a:lnTo>
                  <a:lnTo>
                    <a:pt x="1326" y="540"/>
                  </a:lnTo>
                  <a:lnTo>
                    <a:pt x="1321" y="541"/>
                  </a:lnTo>
                  <a:lnTo>
                    <a:pt x="1316" y="542"/>
                  </a:lnTo>
                  <a:lnTo>
                    <a:pt x="1313" y="543"/>
                  </a:lnTo>
                  <a:lnTo>
                    <a:pt x="1310" y="546"/>
                  </a:lnTo>
                  <a:lnTo>
                    <a:pt x="1308" y="550"/>
                  </a:lnTo>
                  <a:lnTo>
                    <a:pt x="1308" y="550"/>
                  </a:lnTo>
                  <a:lnTo>
                    <a:pt x="1306" y="553"/>
                  </a:lnTo>
                  <a:lnTo>
                    <a:pt x="1305" y="559"/>
                  </a:lnTo>
                  <a:lnTo>
                    <a:pt x="1303" y="572"/>
                  </a:lnTo>
                  <a:lnTo>
                    <a:pt x="1303" y="578"/>
                  </a:lnTo>
                  <a:lnTo>
                    <a:pt x="1304" y="585"/>
                  </a:lnTo>
                  <a:lnTo>
                    <a:pt x="1305" y="592"/>
                  </a:lnTo>
                  <a:lnTo>
                    <a:pt x="1308" y="597"/>
                  </a:lnTo>
                  <a:lnTo>
                    <a:pt x="1308" y="597"/>
                  </a:lnTo>
                  <a:lnTo>
                    <a:pt x="1312" y="601"/>
                  </a:lnTo>
                  <a:lnTo>
                    <a:pt x="1313" y="606"/>
                  </a:lnTo>
                  <a:lnTo>
                    <a:pt x="1314" y="612"/>
                  </a:lnTo>
                  <a:lnTo>
                    <a:pt x="1313" y="617"/>
                  </a:lnTo>
                  <a:lnTo>
                    <a:pt x="1311" y="624"/>
                  </a:lnTo>
                  <a:lnTo>
                    <a:pt x="1307" y="631"/>
                  </a:lnTo>
                  <a:lnTo>
                    <a:pt x="1304" y="636"/>
                  </a:lnTo>
                  <a:lnTo>
                    <a:pt x="1300" y="642"/>
                  </a:lnTo>
                  <a:lnTo>
                    <a:pt x="1300" y="642"/>
                  </a:lnTo>
                  <a:lnTo>
                    <a:pt x="1293" y="647"/>
                  </a:lnTo>
                  <a:lnTo>
                    <a:pt x="1286" y="651"/>
                  </a:lnTo>
                  <a:lnTo>
                    <a:pt x="1280" y="653"/>
                  </a:lnTo>
                  <a:lnTo>
                    <a:pt x="1273" y="654"/>
                  </a:lnTo>
                  <a:lnTo>
                    <a:pt x="1266" y="654"/>
                  </a:lnTo>
                  <a:lnTo>
                    <a:pt x="1261" y="653"/>
                  </a:lnTo>
                  <a:lnTo>
                    <a:pt x="1255" y="651"/>
                  </a:lnTo>
                  <a:lnTo>
                    <a:pt x="1252" y="647"/>
                  </a:lnTo>
                  <a:lnTo>
                    <a:pt x="1252" y="647"/>
                  </a:lnTo>
                  <a:lnTo>
                    <a:pt x="1247" y="644"/>
                  </a:lnTo>
                  <a:lnTo>
                    <a:pt x="1240" y="642"/>
                  </a:lnTo>
                  <a:lnTo>
                    <a:pt x="1233" y="641"/>
                  </a:lnTo>
                  <a:lnTo>
                    <a:pt x="1227" y="639"/>
                  </a:lnTo>
                  <a:lnTo>
                    <a:pt x="1213" y="641"/>
                  </a:lnTo>
                  <a:lnTo>
                    <a:pt x="1204" y="642"/>
                  </a:lnTo>
                  <a:lnTo>
                    <a:pt x="1204" y="642"/>
                  </a:lnTo>
                  <a:lnTo>
                    <a:pt x="1201" y="644"/>
                  </a:lnTo>
                  <a:lnTo>
                    <a:pt x="1199" y="647"/>
                  </a:lnTo>
                  <a:lnTo>
                    <a:pt x="1196" y="655"/>
                  </a:lnTo>
                  <a:lnTo>
                    <a:pt x="1195" y="666"/>
                  </a:lnTo>
                  <a:lnTo>
                    <a:pt x="1195" y="678"/>
                  </a:lnTo>
                  <a:lnTo>
                    <a:pt x="1195" y="678"/>
                  </a:lnTo>
                  <a:lnTo>
                    <a:pt x="1196" y="683"/>
                  </a:lnTo>
                  <a:lnTo>
                    <a:pt x="1195" y="688"/>
                  </a:lnTo>
                  <a:lnTo>
                    <a:pt x="1192" y="694"/>
                  </a:lnTo>
                  <a:lnTo>
                    <a:pt x="1189" y="699"/>
                  </a:lnTo>
                  <a:lnTo>
                    <a:pt x="1185" y="704"/>
                  </a:lnTo>
                  <a:lnTo>
                    <a:pt x="1178" y="708"/>
                  </a:lnTo>
                  <a:lnTo>
                    <a:pt x="1171" y="711"/>
                  </a:lnTo>
                  <a:lnTo>
                    <a:pt x="1164" y="714"/>
                  </a:lnTo>
                  <a:lnTo>
                    <a:pt x="1164" y="714"/>
                  </a:lnTo>
                  <a:lnTo>
                    <a:pt x="1156" y="714"/>
                  </a:lnTo>
                  <a:lnTo>
                    <a:pt x="1148" y="714"/>
                  </a:lnTo>
                  <a:lnTo>
                    <a:pt x="1141" y="713"/>
                  </a:lnTo>
                  <a:lnTo>
                    <a:pt x="1135" y="710"/>
                  </a:lnTo>
                  <a:lnTo>
                    <a:pt x="1129" y="707"/>
                  </a:lnTo>
                  <a:lnTo>
                    <a:pt x="1125" y="703"/>
                  </a:lnTo>
                  <a:lnTo>
                    <a:pt x="1122" y="698"/>
                  </a:lnTo>
                  <a:lnTo>
                    <a:pt x="1119" y="692"/>
                  </a:lnTo>
                  <a:lnTo>
                    <a:pt x="1119" y="692"/>
                  </a:lnTo>
                  <a:lnTo>
                    <a:pt x="1117" y="687"/>
                  </a:lnTo>
                  <a:lnTo>
                    <a:pt x="1113" y="682"/>
                  </a:lnTo>
                  <a:lnTo>
                    <a:pt x="1108" y="677"/>
                  </a:lnTo>
                  <a:lnTo>
                    <a:pt x="1103" y="674"/>
                  </a:lnTo>
                  <a:lnTo>
                    <a:pt x="1091" y="667"/>
                  </a:lnTo>
                  <a:lnTo>
                    <a:pt x="1081" y="664"/>
                  </a:lnTo>
                  <a:lnTo>
                    <a:pt x="1081" y="664"/>
                  </a:lnTo>
                  <a:lnTo>
                    <a:pt x="1078" y="664"/>
                  </a:lnTo>
                  <a:lnTo>
                    <a:pt x="1075" y="666"/>
                  </a:lnTo>
                  <a:lnTo>
                    <a:pt x="1068" y="672"/>
                  </a:lnTo>
                  <a:lnTo>
                    <a:pt x="1062" y="679"/>
                  </a:lnTo>
                  <a:lnTo>
                    <a:pt x="1057" y="689"/>
                  </a:lnTo>
                  <a:lnTo>
                    <a:pt x="1057" y="689"/>
                  </a:lnTo>
                  <a:lnTo>
                    <a:pt x="1055" y="695"/>
                  </a:lnTo>
                  <a:lnTo>
                    <a:pt x="1051" y="699"/>
                  </a:lnTo>
                  <a:lnTo>
                    <a:pt x="1046" y="703"/>
                  </a:lnTo>
                  <a:lnTo>
                    <a:pt x="1040" y="705"/>
                  </a:lnTo>
                  <a:lnTo>
                    <a:pt x="1033" y="706"/>
                  </a:lnTo>
                  <a:lnTo>
                    <a:pt x="1026" y="707"/>
                  </a:lnTo>
                  <a:lnTo>
                    <a:pt x="1020" y="706"/>
                  </a:lnTo>
                  <a:lnTo>
                    <a:pt x="1012" y="704"/>
                  </a:lnTo>
                  <a:lnTo>
                    <a:pt x="1012" y="704"/>
                  </a:lnTo>
                  <a:lnTo>
                    <a:pt x="1004" y="702"/>
                  </a:lnTo>
                  <a:lnTo>
                    <a:pt x="998" y="698"/>
                  </a:lnTo>
                  <a:lnTo>
                    <a:pt x="992" y="694"/>
                  </a:lnTo>
                  <a:lnTo>
                    <a:pt x="988" y="688"/>
                  </a:lnTo>
                  <a:lnTo>
                    <a:pt x="984" y="683"/>
                  </a:lnTo>
                  <a:lnTo>
                    <a:pt x="983" y="677"/>
                  </a:lnTo>
                  <a:lnTo>
                    <a:pt x="982" y="672"/>
                  </a:lnTo>
                  <a:lnTo>
                    <a:pt x="983" y="666"/>
                  </a:lnTo>
                  <a:lnTo>
                    <a:pt x="983" y="666"/>
                  </a:lnTo>
                  <a:lnTo>
                    <a:pt x="984" y="661"/>
                  </a:lnTo>
                  <a:lnTo>
                    <a:pt x="983" y="654"/>
                  </a:lnTo>
                  <a:lnTo>
                    <a:pt x="981" y="647"/>
                  </a:lnTo>
                  <a:lnTo>
                    <a:pt x="979" y="641"/>
                  </a:lnTo>
                  <a:lnTo>
                    <a:pt x="971" y="629"/>
                  </a:lnTo>
                  <a:lnTo>
                    <a:pt x="964" y="623"/>
                  </a:lnTo>
                  <a:lnTo>
                    <a:pt x="964" y="623"/>
                  </a:lnTo>
                  <a:lnTo>
                    <a:pt x="961" y="622"/>
                  </a:lnTo>
                  <a:lnTo>
                    <a:pt x="958" y="621"/>
                  </a:lnTo>
                  <a:lnTo>
                    <a:pt x="955" y="621"/>
                  </a:lnTo>
                  <a:lnTo>
                    <a:pt x="950" y="622"/>
                  </a:lnTo>
                  <a:lnTo>
                    <a:pt x="946" y="623"/>
                  </a:lnTo>
                  <a:lnTo>
                    <a:pt x="940" y="625"/>
                  </a:lnTo>
                  <a:lnTo>
                    <a:pt x="936" y="628"/>
                  </a:lnTo>
                  <a:lnTo>
                    <a:pt x="931" y="633"/>
                  </a:lnTo>
                  <a:lnTo>
                    <a:pt x="931" y="633"/>
                  </a:lnTo>
                  <a:lnTo>
                    <a:pt x="927" y="635"/>
                  </a:lnTo>
                  <a:lnTo>
                    <a:pt x="921" y="637"/>
                  </a:lnTo>
                  <a:lnTo>
                    <a:pt x="915" y="637"/>
                  </a:lnTo>
                  <a:lnTo>
                    <a:pt x="909" y="637"/>
                  </a:lnTo>
                  <a:lnTo>
                    <a:pt x="903" y="635"/>
                  </a:lnTo>
                  <a:lnTo>
                    <a:pt x="896" y="632"/>
                  </a:lnTo>
                  <a:lnTo>
                    <a:pt x="889" y="628"/>
                  </a:lnTo>
                  <a:lnTo>
                    <a:pt x="884" y="623"/>
                  </a:lnTo>
                  <a:lnTo>
                    <a:pt x="884" y="623"/>
                  </a:lnTo>
                  <a:lnTo>
                    <a:pt x="879" y="616"/>
                  </a:lnTo>
                  <a:lnTo>
                    <a:pt x="876" y="610"/>
                  </a:lnTo>
                  <a:lnTo>
                    <a:pt x="873" y="603"/>
                  </a:lnTo>
                  <a:lnTo>
                    <a:pt x="872" y="596"/>
                  </a:lnTo>
                  <a:lnTo>
                    <a:pt x="872" y="591"/>
                  </a:lnTo>
                  <a:lnTo>
                    <a:pt x="873" y="585"/>
                  </a:lnTo>
                  <a:lnTo>
                    <a:pt x="876" y="580"/>
                  </a:lnTo>
                  <a:lnTo>
                    <a:pt x="879" y="575"/>
                  </a:lnTo>
                  <a:lnTo>
                    <a:pt x="879" y="575"/>
                  </a:lnTo>
                  <a:lnTo>
                    <a:pt x="883" y="571"/>
                  </a:lnTo>
                  <a:lnTo>
                    <a:pt x="886" y="564"/>
                  </a:lnTo>
                  <a:lnTo>
                    <a:pt x="887" y="557"/>
                  </a:lnTo>
                  <a:lnTo>
                    <a:pt x="888" y="550"/>
                  </a:lnTo>
                  <a:lnTo>
                    <a:pt x="888" y="543"/>
                  </a:lnTo>
                  <a:lnTo>
                    <a:pt x="887" y="536"/>
                  </a:lnTo>
                  <a:lnTo>
                    <a:pt x="886" y="532"/>
                  </a:lnTo>
                  <a:lnTo>
                    <a:pt x="884" y="528"/>
                  </a:lnTo>
                  <a:lnTo>
                    <a:pt x="884" y="528"/>
                  </a:lnTo>
                  <a:lnTo>
                    <a:pt x="883" y="524"/>
                  </a:lnTo>
                  <a:lnTo>
                    <a:pt x="879" y="522"/>
                  </a:lnTo>
                  <a:lnTo>
                    <a:pt x="876" y="520"/>
                  </a:lnTo>
                  <a:lnTo>
                    <a:pt x="872" y="519"/>
                  </a:lnTo>
                  <a:lnTo>
                    <a:pt x="862" y="518"/>
                  </a:lnTo>
                  <a:lnTo>
                    <a:pt x="851" y="519"/>
                  </a:lnTo>
                  <a:lnTo>
                    <a:pt x="851" y="519"/>
                  </a:lnTo>
                  <a:lnTo>
                    <a:pt x="845" y="519"/>
                  </a:lnTo>
                  <a:lnTo>
                    <a:pt x="838" y="518"/>
                  </a:lnTo>
                  <a:lnTo>
                    <a:pt x="834" y="514"/>
                  </a:lnTo>
                  <a:lnTo>
                    <a:pt x="828" y="511"/>
                  </a:lnTo>
                  <a:lnTo>
                    <a:pt x="824" y="506"/>
                  </a:lnTo>
                  <a:lnTo>
                    <a:pt x="821" y="501"/>
                  </a:lnTo>
                  <a:lnTo>
                    <a:pt x="817" y="494"/>
                  </a:lnTo>
                  <a:lnTo>
                    <a:pt x="815" y="488"/>
                  </a:lnTo>
                  <a:lnTo>
                    <a:pt x="815" y="488"/>
                  </a:lnTo>
                  <a:lnTo>
                    <a:pt x="814" y="480"/>
                  </a:lnTo>
                  <a:lnTo>
                    <a:pt x="814" y="472"/>
                  </a:lnTo>
                  <a:lnTo>
                    <a:pt x="815" y="465"/>
                  </a:lnTo>
                  <a:lnTo>
                    <a:pt x="817" y="459"/>
                  </a:lnTo>
                  <a:lnTo>
                    <a:pt x="821" y="453"/>
                  </a:lnTo>
                  <a:lnTo>
                    <a:pt x="824" y="449"/>
                  </a:lnTo>
                  <a:lnTo>
                    <a:pt x="830" y="444"/>
                  </a:lnTo>
                  <a:lnTo>
                    <a:pt x="834" y="442"/>
                  </a:lnTo>
                  <a:lnTo>
                    <a:pt x="834" y="442"/>
                  </a:lnTo>
                  <a:lnTo>
                    <a:pt x="839" y="440"/>
                  </a:lnTo>
                  <a:lnTo>
                    <a:pt x="844" y="437"/>
                  </a:lnTo>
                  <a:lnTo>
                    <a:pt x="848" y="432"/>
                  </a:lnTo>
                  <a:lnTo>
                    <a:pt x="853" y="426"/>
                  </a:lnTo>
                  <a:lnTo>
                    <a:pt x="859" y="414"/>
                  </a:lnTo>
                  <a:lnTo>
                    <a:pt x="863" y="405"/>
                  </a:lnTo>
                  <a:lnTo>
                    <a:pt x="863" y="405"/>
                  </a:lnTo>
                  <a:lnTo>
                    <a:pt x="863" y="401"/>
                  </a:lnTo>
                  <a:lnTo>
                    <a:pt x="861" y="397"/>
                  </a:lnTo>
                  <a:lnTo>
                    <a:pt x="858" y="393"/>
                  </a:lnTo>
                  <a:lnTo>
                    <a:pt x="855" y="390"/>
                  </a:lnTo>
                  <a:lnTo>
                    <a:pt x="846" y="385"/>
                  </a:lnTo>
                  <a:lnTo>
                    <a:pt x="836" y="380"/>
                  </a:lnTo>
                  <a:lnTo>
                    <a:pt x="836" y="380"/>
                  </a:lnTo>
                  <a:lnTo>
                    <a:pt x="832" y="378"/>
                  </a:lnTo>
                  <a:lnTo>
                    <a:pt x="827" y="375"/>
                  </a:lnTo>
                  <a:lnTo>
                    <a:pt x="824" y="369"/>
                  </a:lnTo>
                  <a:lnTo>
                    <a:pt x="822" y="364"/>
                  </a:lnTo>
                  <a:lnTo>
                    <a:pt x="820" y="357"/>
                  </a:lnTo>
                  <a:lnTo>
                    <a:pt x="820" y="350"/>
                  </a:lnTo>
                  <a:lnTo>
                    <a:pt x="821" y="342"/>
                  </a:lnTo>
                  <a:lnTo>
                    <a:pt x="823" y="336"/>
                  </a:lnTo>
                  <a:lnTo>
                    <a:pt x="823" y="336"/>
                  </a:lnTo>
                  <a:lnTo>
                    <a:pt x="825" y="328"/>
                  </a:lnTo>
                  <a:lnTo>
                    <a:pt x="830" y="321"/>
                  </a:lnTo>
                  <a:lnTo>
                    <a:pt x="834" y="316"/>
                  </a:lnTo>
                  <a:lnTo>
                    <a:pt x="838" y="311"/>
                  </a:lnTo>
                  <a:lnTo>
                    <a:pt x="844" y="308"/>
                  </a:lnTo>
                  <a:lnTo>
                    <a:pt x="849" y="306"/>
                  </a:lnTo>
                  <a:lnTo>
                    <a:pt x="855" y="306"/>
                  </a:lnTo>
                  <a:lnTo>
                    <a:pt x="861" y="307"/>
                  </a:lnTo>
                  <a:lnTo>
                    <a:pt x="861" y="307"/>
                  </a:lnTo>
                  <a:lnTo>
                    <a:pt x="866" y="308"/>
                  </a:lnTo>
                  <a:lnTo>
                    <a:pt x="873" y="307"/>
                  </a:lnTo>
                  <a:lnTo>
                    <a:pt x="879" y="305"/>
                  </a:lnTo>
                  <a:lnTo>
                    <a:pt x="886" y="301"/>
                  </a:lnTo>
                  <a:lnTo>
                    <a:pt x="897" y="295"/>
                  </a:lnTo>
                  <a:lnTo>
                    <a:pt x="906" y="288"/>
                  </a:lnTo>
                  <a:lnTo>
                    <a:pt x="906" y="288"/>
                  </a:lnTo>
                  <a:lnTo>
                    <a:pt x="907" y="285"/>
                  </a:lnTo>
                  <a:lnTo>
                    <a:pt x="907" y="280"/>
                  </a:lnTo>
                  <a:lnTo>
                    <a:pt x="907" y="277"/>
                  </a:lnTo>
                  <a:lnTo>
                    <a:pt x="906" y="272"/>
                  </a:lnTo>
                  <a:lnTo>
                    <a:pt x="903" y="263"/>
                  </a:lnTo>
                  <a:lnTo>
                    <a:pt x="899" y="258"/>
                  </a:lnTo>
                  <a:lnTo>
                    <a:pt x="896" y="255"/>
                  </a:lnTo>
                  <a:lnTo>
                    <a:pt x="896" y="255"/>
                  </a:lnTo>
                  <a:lnTo>
                    <a:pt x="893" y="249"/>
                  </a:lnTo>
                  <a:lnTo>
                    <a:pt x="890" y="244"/>
                  </a:lnTo>
                  <a:lnTo>
                    <a:pt x="889" y="238"/>
                  </a:lnTo>
                  <a:lnTo>
                    <a:pt x="890" y="232"/>
                  </a:lnTo>
                  <a:lnTo>
                    <a:pt x="891" y="225"/>
                  </a:lnTo>
                  <a:lnTo>
                    <a:pt x="895" y="218"/>
                  </a:lnTo>
                  <a:lnTo>
                    <a:pt x="899" y="213"/>
                  </a:lnTo>
                  <a:lnTo>
                    <a:pt x="906" y="207"/>
                  </a:lnTo>
                  <a:lnTo>
                    <a:pt x="906" y="207"/>
                  </a:lnTo>
                  <a:lnTo>
                    <a:pt x="911" y="202"/>
                  </a:lnTo>
                  <a:lnTo>
                    <a:pt x="917" y="198"/>
                  </a:lnTo>
                  <a:lnTo>
                    <a:pt x="924" y="196"/>
                  </a:lnTo>
                  <a:lnTo>
                    <a:pt x="930" y="195"/>
                  </a:lnTo>
                  <a:lnTo>
                    <a:pt x="937" y="195"/>
                  </a:lnTo>
                  <a:lnTo>
                    <a:pt x="942" y="196"/>
                  </a:lnTo>
                  <a:lnTo>
                    <a:pt x="948" y="198"/>
                  </a:lnTo>
                  <a:lnTo>
                    <a:pt x="952" y="202"/>
                  </a:lnTo>
                  <a:lnTo>
                    <a:pt x="952" y="202"/>
                  </a:lnTo>
                  <a:lnTo>
                    <a:pt x="957" y="205"/>
                  </a:lnTo>
                  <a:lnTo>
                    <a:pt x="963" y="207"/>
                  </a:lnTo>
                  <a:lnTo>
                    <a:pt x="970" y="209"/>
                  </a:lnTo>
                  <a:lnTo>
                    <a:pt x="977" y="209"/>
                  </a:lnTo>
                  <a:lnTo>
                    <a:pt x="990" y="209"/>
                  </a:lnTo>
                  <a:lnTo>
                    <a:pt x="995" y="208"/>
                  </a:lnTo>
                  <a:lnTo>
                    <a:pt x="1000" y="207"/>
                  </a:lnTo>
                  <a:lnTo>
                    <a:pt x="1000" y="207"/>
                  </a:lnTo>
                  <a:lnTo>
                    <a:pt x="1003" y="205"/>
                  </a:lnTo>
                  <a:lnTo>
                    <a:pt x="1005" y="202"/>
                  </a:lnTo>
                  <a:lnTo>
                    <a:pt x="1009" y="194"/>
                  </a:lnTo>
                  <a:lnTo>
                    <a:pt x="1009" y="190"/>
                  </a:lnTo>
                  <a:lnTo>
                    <a:pt x="1009" y="184"/>
                  </a:lnTo>
                  <a:lnTo>
                    <a:pt x="1009" y="180"/>
                  </a:lnTo>
                  <a:lnTo>
                    <a:pt x="1008" y="174"/>
                  </a:lnTo>
                  <a:lnTo>
                    <a:pt x="1008" y="174"/>
                  </a:lnTo>
                  <a:lnTo>
                    <a:pt x="1008" y="167"/>
                  </a:lnTo>
                  <a:lnTo>
                    <a:pt x="1009" y="162"/>
                  </a:lnTo>
                  <a:lnTo>
                    <a:pt x="1011" y="155"/>
                  </a:lnTo>
                  <a:lnTo>
                    <a:pt x="1015" y="151"/>
                  </a:lnTo>
                  <a:lnTo>
                    <a:pt x="1020" y="146"/>
                  </a:lnTo>
                  <a:lnTo>
                    <a:pt x="1026" y="142"/>
                  </a:lnTo>
                  <a:lnTo>
                    <a:pt x="1033" y="140"/>
                  </a:lnTo>
                  <a:lnTo>
                    <a:pt x="1041" y="139"/>
                  </a:lnTo>
                  <a:lnTo>
                    <a:pt x="1041" y="139"/>
                  </a:lnTo>
                  <a:lnTo>
                    <a:pt x="1047" y="136"/>
                  </a:lnTo>
                  <a:lnTo>
                    <a:pt x="1055" y="136"/>
                  </a:lnTo>
                  <a:lnTo>
                    <a:pt x="1062" y="137"/>
                  </a:lnTo>
                  <a:lnTo>
                    <a:pt x="1068" y="140"/>
                  </a:lnTo>
                  <a:lnTo>
                    <a:pt x="1074" y="143"/>
                  </a:lnTo>
                  <a:lnTo>
                    <a:pt x="1078" y="146"/>
                  </a:lnTo>
                  <a:lnTo>
                    <a:pt x="1082" y="151"/>
                  </a:lnTo>
                  <a:lnTo>
                    <a:pt x="1083" y="157"/>
                  </a:lnTo>
                  <a:lnTo>
                    <a:pt x="1083" y="157"/>
                  </a:lnTo>
                  <a:lnTo>
                    <a:pt x="1085" y="162"/>
                  </a:lnTo>
                  <a:lnTo>
                    <a:pt x="1088" y="167"/>
                  </a:lnTo>
                  <a:lnTo>
                    <a:pt x="1094" y="172"/>
                  </a:lnTo>
                  <a:lnTo>
                    <a:pt x="1099" y="176"/>
                  </a:lnTo>
                  <a:lnTo>
                    <a:pt x="1112" y="182"/>
                  </a:lnTo>
                  <a:lnTo>
                    <a:pt x="1122" y="185"/>
                  </a:lnTo>
                  <a:lnTo>
                    <a:pt x="1122" y="185"/>
                  </a:lnTo>
                  <a:lnTo>
                    <a:pt x="1125" y="185"/>
                  </a:lnTo>
                  <a:lnTo>
                    <a:pt x="1128" y="184"/>
                  </a:lnTo>
                  <a:lnTo>
                    <a:pt x="1133" y="181"/>
                  </a:lnTo>
                  <a:lnTo>
                    <a:pt x="1136" y="177"/>
                  </a:lnTo>
                  <a:lnTo>
                    <a:pt x="1143" y="170"/>
                  </a:lnTo>
                  <a:lnTo>
                    <a:pt x="1147" y="160"/>
                  </a:lnTo>
                  <a:lnTo>
                    <a:pt x="1147" y="160"/>
                  </a:lnTo>
                  <a:lnTo>
                    <a:pt x="1149" y="154"/>
                  </a:lnTo>
                  <a:lnTo>
                    <a:pt x="1154" y="150"/>
                  </a:lnTo>
                  <a:lnTo>
                    <a:pt x="1158" y="146"/>
                  </a:lnTo>
                  <a:lnTo>
                    <a:pt x="1164" y="144"/>
                  </a:lnTo>
                  <a:lnTo>
                    <a:pt x="1170" y="143"/>
                  </a:lnTo>
                  <a:lnTo>
                    <a:pt x="1177" y="142"/>
                  </a:lnTo>
                  <a:lnTo>
                    <a:pt x="1185" y="143"/>
                  </a:lnTo>
                  <a:lnTo>
                    <a:pt x="1192" y="145"/>
                  </a:lnTo>
                  <a:lnTo>
                    <a:pt x="1192" y="145"/>
                  </a:lnTo>
                  <a:lnTo>
                    <a:pt x="1199" y="147"/>
                  </a:lnTo>
                  <a:lnTo>
                    <a:pt x="1206" y="151"/>
                  </a:lnTo>
                  <a:lnTo>
                    <a:pt x="1211" y="155"/>
                  </a:lnTo>
                  <a:lnTo>
                    <a:pt x="1216" y="161"/>
                  </a:lnTo>
                  <a:lnTo>
                    <a:pt x="1219" y="166"/>
                  </a:lnTo>
                  <a:lnTo>
                    <a:pt x="1221" y="172"/>
                  </a:lnTo>
                  <a:lnTo>
                    <a:pt x="1222" y="177"/>
                  </a:lnTo>
                  <a:lnTo>
                    <a:pt x="1221" y="183"/>
                  </a:lnTo>
                  <a:lnTo>
                    <a:pt x="1221" y="183"/>
                  </a:lnTo>
                  <a:lnTo>
                    <a:pt x="1220" y="190"/>
                  </a:lnTo>
                  <a:lnTo>
                    <a:pt x="1221" y="195"/>
                  </a:lnTo>
                  <a:lnTo>
                    <a:pt x="1223" y="202"/>
                  </a:lnTo>
                  <a:lnTo>
                    <a:pt x="1225" y="208"/>
                  </a:lnTo>
                  <a:lnTo>
                    <a:pt x="1233" y="219"/>
                  </a:lnTo>
                  <a:lnTo>
                    <a:pt x="1240" y="226"/>
                  </a:lnTo>
                  <a:lnTo>
                    <a:pt x="1240" y="226"/>
                  </a:lnTo>
                  <a:lnTo>
                    <a:pt x="1243" y="227"/>
                  </a:lnTo>
                  <a:lnTo>
                    <a:pt x="1247" y="228"/>
                  </a:lnTo>
                  <a:lnTo>
                    <a:pt x="1250" y="228"/>
                  </a:lnTo>
                  <a:lnTo>
                    <a:pt x="1254" y="227"/>
                  </a:lnTo>
                  <a:lnTo>
                    <a:pt x="1259" y="226"/>
                  </a:lnTo>
                  <a:lnTo>
                    <a:pt x="1264" y="224"/>
                  </a:lnTo>
                  <a:lnTo>
                    <a:pt x="1269" y="221"/>
                  </a:lnTo>
                  <a:lnTo>
                    <a:pt x="1273" y="216"/>
                  </a:lnTo>
                  <a:lnTo>
                    <a:pt x="1273" y="216"/>
                  </a:lnTo>
                  <a:lnTo>
                    <a:pt x="1277" y="214"/>
                  </a:lnTo>
                  <a:lnTo>
                    <a:pt x="1283" y="212"/>
                  </a:lnTo>
                  <a:lnTo>
                    <a:pt x="1289" y="212"/>
                  </a:lnTo>
                  <a:lnTo>
                    <a:pt x="1295" y="213"/>
                  </a:lnTo>
                  <a:lnTo>
                    <a:pt x="1301" y="214"/>
                  </a:lnTo>
                  <a:lnTo>
                    <a:pt x="1307" y="217"/>
                  </a:lnTo>
                  <a:lnTo>
                    <a:pt x="1314" y="222"/>
                  </a:lnTo>
                  <a:lnTo>
                    <a:pt x="1321" y="226"/>
                  </a:lnTo>
                  <a:lnTo>
                    <a:pt x="1321" y="226"/>
                  </a:lnTo>
                  <a:lnTo>
                    <a:pt x="1325" y="233"/>
                  </a:lnTo>
                  <a:lnTo>
                    <a:pt x="1328" y="239"/>
                  </a:lnTo>
                  <a:lnTo>
                    <a:pt x="1331" y="246"/>
                  </a:lnTo>
                  <a:lnTo>
                    <a:pt x="1332" y="253"/>
                  </a:lnTo>
                  <a:lnTo>
                    <a:pt x="1332" y="258"/>
                  </a:lnTo>
                  <a:lnTo>
                    <a:pt x="1331" y="265"/>
                  </a:lnTo>
                  <a:lnTo>
                    <a:pt x="1328" y="269"/>
                  </a:lnTo>
                  <a:lnTo>
                    <a:pt x="1325" y="274"/>
                  </a:lnTo>
                  <a:lnTo>
                    <a:pt x="1325" y="274"/>
                  </a:lnTo>
                  <a:lnTo>
                    <a:pt x="1322" y="278"/>
                  </a:lnTo>
                  <a:lnTo>
                    <a:pt x="1318" y="285"/>
                  </a:lnTo>
                  <a:lnTo>
                    <a:pt x="1317" y="291"/>
                  </a:lnTo>
                  <a:lnTo>
                    <a:pt x="1316" y="299"/>
                  </a:lnTo>
                  <a:lnTo>
                    <a:pt x="1316" y="313"/>
                  </a:lnTo>
                  <a:lnTo>
                    <a:pt x="1318" y="321"/>
                  </a:lnTo>
                  <a:lnTo>
                    <a:pt x="1318" y="321"/>
                  </a:lnTo>
                  <a:lnTo>
                    <a:pt x="1321" y="325"/>
                  </a:lnTo>
                  <a:lnTo>
                    <a:pt x="1323" y="327"/>
                  </a:lnTo>
                  <a:lnTo>
                    <a:pt x="1327" y="329"/>
                  </a:lnTo>
                  <a:lnTo>
                    <a:pt x="1332" y="330"/>
                  </a:lnTo>
                  <a:lnTo>
                    <a:pt x="1342" y="331"/>
                  </a:lnTo>
                  <a:lnTo>
                    <a:pt x="1354" y="330"/>
                  </a:lnTo>
                  <a:lnTo>
                    <a:pt x="1354" y="330"/>
                  </a:lnTo>
                  <a:lnTo>
                    <a:pt x="1359" y="330"/>
                  </a:lnTo>
                  <a:lnTo>
                    <a:pt x="1365" y="331"/>
                  </a:lnTo>
                  <a:lnTo>
                    <a:pt x="1370" y="335"/>
                  </a:lnTo>
                  <a:lnTo>
                    <a:pt x="1375" y="338"/>
                  </a:lnTo>
                  <a:lnTo>
                    <a:pt x="1379" y="342"/>
                  </a:lnTo>
                  <a:lnTo>
                    <a:pt x="1384" y="348"/>
                  </a:lnTo>
                  <a:lnTo>
                    <a:pt x="1387" y="355"/>
                  </a:lnTo>
                  <a:lnTo>
                    <a:pt x="1389" y="361"/>
                  </a:lnTo>
                  <a:lnTo>
                    <a:pt x="1389" y="361"/>
                  </a:lnTo>
                  <a:lnTo>
                    <a:pt x="1390" y="369"/>
                  </a:lnTo>
                  <a:lnTo>
                    <a:pt x="1390" y="377"/>
                  </a:lnTo>
                  <a:lnTo>
                    <a:pt x="1389" y="383"/>
                  </a:lnTo>
                  <a:lnTo>
                    <a:pt x="1387" y="390"/>
                  </a:lnTo>
                  <a:lnTo>
                    <a:pt x="1384" y="396"/>
                  </a:lnTo>
                  <a:lnTo>
                    <a:pt x="1380" y="401"/>
                  </a:lnTo>
                  <a:lnTo>
                    <a:pt x="1375" y="405"/>
                  </a:lnTo>
                  <a:lnTo>
                    <a:pt x="1370" y="407"/>
                  </a:lnTo>
                  <a:lnTo>
                    <a:pt x="137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128" name="Footer Placeholder 3"/>
          <p:cNvSpPr txBox="1">
            <a:spLocks/>
          </p:cNvSpPr>
          <p:nvPr/>
        </p:nvSpPr>
        <p:spPr>
          <a:xfrm>
            <a:off x="457201" y="4857864"/>
            <a:ext cx="928914" cy="107722"/>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3C3C3B">
                    <a:lumMod val="40000"/>
                    <a:lumOff val="60000"/>
                  </a:srgbClr>
                </a:solidFill>
              </a:rPr>
              <a:t>© 2017 Teradata</a:t>
            </a:r>
          </a:p>
        </p:txBody>
      </p:sp>
      <p:sp>
        <p:nvSpPr>
          <p:cNvPr id="129" name="Left-Right Arrow 177"/>
          <p:cNvSpPr/>
          <p:nvPr/>
        </p:nvSpPr>
        <p:spPr>
          <a:xfrm>
            <a:off x="7601388" y="2042043"/>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0" name="Left-Right Arrow 177"/>
          <p:cNvSpPr/>
          <p:nvPr/>
        </p:nvSpPr>
        <p:spPr>
          <a:xfrm>
            <a:off x="1031345" y="2042043"/>
            <a:ext cx="528570"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grpSp>
        <p:nvGrpSpPr>
          <p:cNvPr id="131" name="Group 130"/>
          <p:cNvGrpSpPr/>
          <p:nvPr/>
        </p:nvGrpSpPr>
        <p:grpSpPr>
          <a:xfrm>
            <a:off x="3762633" y="415713"/>
            <a:ext cx="1600928" cy="194669"/>
            <a:chOff x="3771536" y="619765"/>
            <a:chExt cx="1600928" cy="194669"/>
          </a:xfrm>
        </p:grpSpPr>
        <p:sp>
          <p:nvSpPr>
            <p:cNvPr id="132" name="TextBox 131"/>
            <p:cNvSpPr txBox="1"/>
            <p:nvPr/>
          </p:nvSpPr>
          <p:spPr>
            <a:xfrm>
              <a:off x="3771536" y="619765"/>
              <a:ext cx="1600928" cy="194669"/>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GOVERNANCE &amp; SECURITY</a:t>
              </a:r>
              <a:endParaRPr lang="en-US" sz="700" dirty="0">
                <a:solidFill>
                  <a:prstClr val="white"/>
                </a:solidFill>
              </a:endParaRPr>
            </a:p>
          </p:txBody>
        </p:sp>
        <p:grpSp>
          <p:nvGrpSpPr>
            <p:cNvPr id="133" name="Group 132"/>
            <p:cNvGrpSpPr/>
            <p:nvPr/>
          </p:nvGrpSpPr>
          <p:grpSpPr>
            <a:xfrm>
              <a:off x="3837063" y="639944"/>
              <a:ext cx="93359" cy="141058"/>
              <a:chOff x="4206875" y="-50800"/>
              <a:chExt cx="1162050" cy="1755776"/>
            </a:xfrm>
            <a:solidFill>
              <a:srgbClr val="BFBFBF"/>
            </a:solidFill>
          </p:grpSpPr>
          <p:sp>
            <p:nvSpPr>
              <p:cNvPr id="134" name="Freeform 133"/>
              <p:cNvSpPr>
                <a:spLocks noEditPoints="1"/>
              </p:cNvSpPr>
              <p:nvPr/>
            </p:nvSpPr>
            <p:spPr bwMode="auto">
              <a:xfrm>
                <a:off x="4206875" y="750888"/>
                <a:ext cx="1162050" cy="954088"/>
              </a:xfrm>
              <a:custGeom>
                <a:avLst/>
                <a:gdLst>
                  <a:gd name="T0" fmla="*/ 264 w 310"/>
                  <a:gd name="T1" fmla="*/ 0 h 254"/>
                  <a:gd name="T2" fmla="*/ 45 w 310"/>
                  <a:gd name="T3" fmla="*/ 0 h 254"/>
                  <a:gd name="T4" fmla="*/ 0 w 310"/>
                  <a:gd name="T5" fmla="*/ 45 h 254"/>
                  <a:gd name="T6" fmla="*/ 0 w 310"/>
                  <a:gd name="T7" fmla="*/ 208 h 254"/>
                  <a:gd name="T8" fmla="*/ 45 w 310"/>
                  <a:gd name="T9" fmla="*/ 254 h 254"/>
                  <a:gd name="T10" fmla="*/ 264 w 310"/>
                  <a:gd name="T11" fmla="*/ 254 h 254"/>
                  <a:gd name="T12" fmla="*/ 310 w 310"/>
                  <a:gd name="T13" fmla="*/ 208 h 254"/>
                  <a:gd name="T14" fmla="*/ 310 w 310"/>
                  <a:gd name="T15" fmla="*/ 45 h 254"/>
                  <a:gd name="T16" fmla="*/ 264 w 310"/>
                  <a:gd name="T17" fmla="*/ 0 h 254"/>
                  <a:gd name="T18" fmla="*/ 169 w 310"/>
                  <a:gd name="T19" fmla="*/ 117 h 254"/>
                  <a:gd name="T20" fmla="*/ 169 w 310"/>
                  <a:gd name="T21" fmla="*/ 181 h 254"/>
                  <a:gd name="T22" fmla="*/ 157 w 310"/>
                  <a:gd name="T23" fmla="*/ 193 h 254"/>
                  <a:gd name="T24" fmla="*/ 152 w 310"/>
                  <a:gd name="T25" fmla="*/ 193 h 254"/>
                  <a:gd name="T26" fmla="*/ 140 w 310"/>
                  <a:gd name="T27" fmla="*/ 181 h 254"/>
                  <a:gd name="T28" fmla="*/ 140 w 310"/>
                  <a:gd name="T29" fmla="*/ 117 h 254"/>
                  <a:gd name="T30" fmla="*/ 121 w 310"/>
                  <a:gd name="T31" fmla="*/ 87 h 254"/>
                  <a:gd name="T32" fmla="*/ 155 w 310"/>
                  <a:gd name="T33" fmla="*/ 53 h 254"/>
                  <a:gd name="T34" fmla="*/ 188 w 310"/>
                  <a:gd name="T35" fmla="*/ 87 h 254"/>
                  <a:gd name="T36" fmla="*/ 169 w 310"/>
                  <a:gd name="T37" fmla="*/ 1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254">
                    <a:moveTo>
                      <a:pt x="264" y="0"/>
                    </a:moveTo>
                    <a:cubicBezTo>
                      <a:pt x="45" y="0"/>
                      <a:pt x="45" y="0"/>
                      <a:pt x="45" y="0"/>
                    </a:cubicBezTo>
                    <a:cubicBezTo>
                      <a:pt x="20" y="0"/>
                      <a:pt x="0" y="20"/>
                      <a:pt x="0" y="45"/>
                    </a:cubicBezTo>
                    <a:cubicBezTo>
                      <a:pt x="0" y="208"/>
                      <a:pt x="0" y="208"/>
                      <a:pt x="0" y="208"/>
                    </a:cubicBezTo>
                    <a:cubicBezTo>
                      <a:pt x="0" y="233"/>
                      <a:pt x="20" y="254"/>
                      <a:pt x="45" y="254"/>
                    </a:cubicBezTo>
                    <a:cubicBezTo>
                      <a:pt x="264" y="254"/>
                      <a:pt x="264" y="254"/>
                      <a:pt x="264" y="254"/>
                    </a:cubicBezTo>
                    <a:cubicBezTo>
                      <a:pt x="290" y="254"/>
                      <a:pt x="310" y="233"/>
                      <a:pt x="310" y="208"/>
                    </a:cubicBezTo>
                    <a:cubicBezTo>
                      <a:pt x="310" y="45"/>
                      <a:pt x="310" y="45"/>
                      <a:pt x="310" y="45"/>
                    </a:cubicBezTo>
                    <a:cubicBezTo>
                      <a:pt x="310" y="20"/>
                      <a:pt x="290" y="0"/>
                      <a:pt x="264" y="0"/>
                    </a:cubicBezTo>
                    <a:close/>
                    <a:moveTo>
                      <a:pt x="169" y="117"/>
                    </a:moveTo>
                    <a:cubicBezTo>
                      <a:pt x="169" y="181"/>
                      <a:pt x="169" y="181"/>
                      <a:pt x="169" y="181"/>
                    </a:cubicBezTo>
                    <a:cubicBezTo>
                      <a:pt x="169" y="188"/>
                      <a:pt x="164" y="193"/>
                      <a:pt x="157" y="193"/>
                    </a:cubicBezTo>
                    <a:cubicBezTo>
                      <a:pt x="152" y="193"/>
                      <a:pt x="152" y="193"/>
                      <a:pt x="152" y="193"/>
                    </a:cubicBezTo>
                    <a:cubicBezTo>
                      <a:pt x="146" y="193"/>
                      <a:pt x="140" y="188"/>
                      <a:pt x="140" y="181"/>
                    </a:cubicBezTo>
                    <a:cubicBezTo>
                      <a:pt x="140" y="117"/>
                      <a:pt x="140" y="117"/>
                      <a:pt x="140" y="117"/>
                    </a:cubicBezTo>
                    <a:cubicBezTo>
                      <a:pt x="129" y="112"/>
                      <a:pt x="121" y="100"/>
                      <a:pt x="121" y="87"/>
                    </a:cubicBezTo>
                    <a:cubicBezTo>
                      <a:pt x="121" y="68"/>
                      <a:pt x="136" y="53"/>
                      <a:pt x="155" y="53"/>
                    </a:cubicBezTo>
                    <a:cubicBezTo>
                      <a:pt x="173" y="53"/>
                      <a:pt x="188" y="68"/>
                      <a:pt x="188" y="87"/>
                    </a:cubicBezTo>
                    <a:cubicBezTo>
                      <a:pt x="188" y="100"/>
                      <a:pt x="181" y="112"/>
                      <a:pt x="169" y="1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35" name="Freeform 134"/>
              <p:cNvSpPr>
                <a:spLocks/>
              </p:cNvSpPr>
              <p:nvPr/>
            </p:nvSpPr>
            <p:spPr bwMode="auto">
              <a:xfrm>
                <a:off x="4438650" y="-50800"/>
                <a:ext cx="698500" cy="738188"/>
              </a:xfrm>
              <a:custGeom>
                <a:avLst/>
                <a:gdLst>
                  <a:gd name="T0" fmla="*/ 31 w 186"/>
                  <a:gd name="T1" fmla="*/ 93 h 197"/>
                  <a:gd name="T2" fmla="*/ 93 w 186"/>
                  <a:gd name="T3" fmla="*/ 31 h 197"/>
                  <a:gd name="T4" fmla="*/ 155 w 186"/>
                  <a:gd name="T5" fmla="*/ 93 h 197"/>
                  <a:gd name="T6" fmla="*/ 155 w 186"/>
                  <a:gd name="T7" fmla="*/ 197 h 197"/>
                  <a:gd name="T8" fmla="*/ 186 w 186"/>
                  <a:gd name="T9" fmla="*/ 197 h 197"/>
                  <a:gd name="T10" fmla="*/ 186 w 186"/>
                  <a:gd name="T11" fmla="*/ 93 h 197"/>
                  <a:gd name="T12" fmla="*/ 93 w 186"/>
                  <a:gd name="T13" fmla="*/ 0 h 197"/>
                  <a:gd name="T14" fmla="*/ 0 w 186"/>
                  <a:gd name="T15" fmla="*/ 93 h 197"/>
                  <a:gd name="T16" fmla="*/ 0 w 186"/>
                  <a:gd name="T17" fmla="*/ 197 h 197"/>
                  <a:gd name="T18" fmla="*/ 31 w 186"/>
                  <a:gd name="T19" fmla="*/ 197 h 197"/>
                  <a:gd name="T20" fmla="*/ 31 w 186"/>
                  <a:gd name="T21"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7">
                    <a:moveTo>
                      <a:pt x="31" y="93"/>
                    </a:moveTo>
                    <a:cubicBezTo>
                      <a:pt x="31" y="59"/>
                      <a:pt x="59" y="31"/>
                      <a:pt x="93" y="31"/>
                    </a:cubicBezTo>
                    <a:cubicBezTo>
                      <a:pt x="127" y="31"/>
                      <a:pt x="155" y="59"/>
                      <a:pt x="155" y="93"/>
                    </a:cubicBezTo>
                    <a:cubicBezTo>
                      <a:pt x="155" y="197"/>
                      <a:pt x="155" y="197"/>
                      <a:pt x="155" y="197"/>
                    </a:cubicBezTo>
                    <a:cubicBezTo>
                      <a:pt x="186" y="197"/>
                      <a:pt x="186" y="197"/>
                      <a:pt x="186" y="197"/>
                    </a:cubicBezTo>
                    <a:cubicBezTo>
                      <a:pt x="186" y="93"/>
                      <a:pt x="186" y="93"/>
                      <a:pt x="186" y="93"/>
                    </a:cubicBezTo>
                    <a:cubicBezTo>
                      <a:pt x="186" y="42"/>
                      <a:pt x="144" y="0"/>
                      <a:pt x="93" y="0"/>
                    </a:cubicBezTo>
                    <a:cubicBezTo>
                      <a:pt x="41" y="0"/>
                      <a:pt x="0" y="42"/>
                      <a:pt x="0" y="93"/>
                    </a:cubicBezTo>
                    <a:cubicBezTo>
                      <a:pt x="0" y="197"/>
                      <a:pt x="0" y="197"/>
                      <a:pt x="0" y="197"/>
                    </a:cubicBezTo>
                    <a:cubicBezTo>
                      <a:pt x="31" y="197"/>
                      <a:pt x="31" y="197"/>
                      <a:pt x="31" y="197"/>
                    </a:cubicBezTo>
                    <a:lnTo>
                      <a:pt x="31" y="93"/>
                    </a:ln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sz="700"/>
              </a:p>
            </p:txBody>
          </p:sp>
        </p:grpSp>
      </p:grpSp>
      <p:sp>
        <p:nvSpPr>
          <p:cNvPr id="136" name="Left-Right Arrow 177"/>
          <p:cNvSpPr/>
          <p:nvPr/>
        </p:nvSpPr>
        <p:spPr>
          <a:xfrm>
            <a:off x="7601388" y="3691658"/>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7" name="Left-Right Arrow 178"/>
          <p:cNvSpPr/>
          <p:nvPr/>
        </p:nvSpPr>
        <p:spPr>
          <a:xfrm>
            <a:off x="7601390" y="2866851"/>
            <a:ext cx="530352" cy="23088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defTabSz="685783" eaLnBrk="0" fontAlgn="base" hangingPunct="0">
              <a:spcBef>
                <a:spcPct val="0"/>
              </a:spcBef>
              <a:spcAft>
                <a:spcPct val="0"/>
              </a:spcAft>
              <a:defRPr/>
            </a:pPr>
            <a:endParaRPr lang="en-US" sz="700" kern="0" dirty="0">
              <a:solidFill>
                <a:srgbClr val="5F6062"/>
              </a:solidFill>
            </a:endParaRPr>
          </a:p>
        </p:txBody>
      </p:sp>
      <p:sp>
        <p:nvSpPr>
          <p:cNvPr id="138" name="Freeform 137"/>
          <p:cNvSpPr/>
          <p:nvPr/>
        </p:nvSpPr>
        <p:spPr>
          <a:xfrm rot="9792642">
            <a:off x="7628888" y="1013151"/>
            <a:ext cx="493366" cy="434966"/>
          </a:xfrm>
          <a:custGeom>
            <a:avLst/>
            <a:gdLst>
              <a:gd name="connsiteX0" fmla="*/ 188342 w 436088"/>
              <a:gd name="connsiteY0" fmla="*/ 376226 h 384468"/>
              <a:gd name="connsiteX1" fmla="*/ 74499 w 436088"/>
              <a:gd name="connsiteY1" fmla="*/ 283082 h 384468"/>
              <a:gd name="connsiteX2" fmla="*/ 58568 w 436088"/>
              <a:gd name="connsiteY2" fmla="*/ 231614 h 384468"/>
              <a:gd name="connsiteX3" fmla="*/ 0 w 436088"/>
              <a:gd name="connsiteY3" fmla="*/ 231614 h 384468"/>
              <a:gd name="connsiteX4" fmla="*/ 106774 w 436088"/>
              <a:gd name="connsiteY4" fmla="*/ 117614 h 384468"/>
              <a:gd name="connsiteX5" fmla="*/ 213548 w 436088"/>
              <a:gd name="connsiteY5" fmla="*/ 231614 h 384468"/>
              <a:gd name="connsiteX6" fmla="*/ 154209 w 436088"/>
              <a:gd name="connsiteY6" fmla="*/ 231614 h 384468"/>
              <a:gd name="connsiteX7" fmla="*/ 156522 w 436088"/>
              <a:gd name="connsiteY7" fmla="*/ 239083 h 384468"/>
              <a:gd name="connsiteX8" fmla="*/ 215228 w 436088"/>
              <a:gd name="connsiteY8" fmla="*/ 287115 h 384468"/>
              <a:gd name="connsiteX9" fmla="*/ 338735 w 436088"/>
              <a:gd name="connsiteY9" fmla="*/ 220861 h 384468"/>
              <a:gd name="connsiteX10" fmla="*/ 272481 w 436088"/>
              <a:gd name="connsiteY10" fmla="*/ 97354 h 384468"/>
              <a:gd name="connsiteX11" fmla="*/ 167573 w 436088"/>
              <a:gd name="connsiteY11" fmla="*/ 128925 h 384468"/>
              <a:gd name="connsiteX12" fmla="*/ 151021 w 436088"/>
              <a:gd name="connsiteY12" fmla="*/ 159791 h 384468"/>
              <a:gd name="connsiteX13" fmla="*/ 107977 w 436088"/>
              <a:gd name="connsiteY13" fmla="*/ 112835 h 384468"/>
              <a:gd name="connsiteX14" fmla="*/ 57108 w 436088"/>
              <a:gd name="connsiteY14" fmla="*/ 165992 h 384468"/>
              <a:gd name="connsiteX15" fmla="*/ 59863 w 436088"/>
              <a:gd name="connsiteY15" fmla="*/ 136721 h 384468"/>
              <a:gd name="connsiteX16" fmla="*/ 299368 w 436088"/>
              <a:gd name="connsiteY16" fmla="*/ 8242 h 384468"/>
              <a:gd name="connsiteX17" fmla="*/ 427846 w 436088"/>
              <a:gd name="connsiteY17" fmla="*/ 247747 h 384468"/>
              <a:gd name="connsiteX18" fmla="*/ 188342 w 436088"/>
              <a:gd name="connsiteY18" fmla="*/ 376226 h 38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88" h="384468">
                <a:moveTo>
                  <a:pt x="188342" y="376226"/>
                </a:moveTo>
                <a:cubicBezTo>
                  <a:pt x="137534" y="360897"/>
                  <a:pt x="97749" y="326424"/>
                  <a:pt x="74499" y="283082"/>
                </a:cubicBezTo>
                <a:lnTo>
                  <a:pt x="58568" y="231614"/>
                </a:lnTo>
                <a:lnTo>
                  <a:pt x="0" y="231614"/>
                </a:lnTo>
                <a:lnTo>
                  <a:pt x="106774" y="117614"/>
                </a:lnTo>
                <a:lnTo>
                  <a:pt x="213548" y="231614"/>
                </a:lnTo>
                <a:lnTo>
                  <a:pt x="154209" y="231614"/>
                </a:lnTo>
                <a:lnTo>
                  <a:pt x="156522" y="239083"/>
                </a:lnTo>
                <a:cubicBezTo>
                  <a:pt x="168511" y="261433"/>
                  <a:pt x="189027" y="279210"/>
                  <a:pt x="215228" y="287115"/>
                </a:cubicBezTo>
                <a:cubicBezTo>
                  <a:pt x="267629" y="302925"/>
                  <a:pt x="322925" y="273262"/>
                  <a:pt x="338735" y="220861"/>
                </a:cubicBezTo>
                <a:cubicBezTo>
                  <a:pt x="354545" y="168460"/>
                  <a:pt x="324882" y="113164"/>
                  <a:pt x="272481" y="97354"/>
                </a:cubicBezTo>
                <a:cubicBezTo>
                  <a:pt x="233180" y="85496"/>
                  <a:pt x="192251" y="99216"/>
                  <a:pt x="167573" y="128925"/>
                </a:cubicBezTo>
                <a:lnTo>
                  <a:pt x="151021" y="159791"/>
                </a:lnTo>
                <a:lnTo>
                  <a:pt x="107977" y="112835"/>
                </a:lnTo>
                <a:lnTo>
                  <a:pt x="57108" y="165992"/>
                </a:lnTo>
                <a:lnTo>
                  <a:pt x="59863" y="136721"/>
                </a:lnTo>
                <a:cubicBezTo>
                  <a:pt x="90522" y="35106"/>
                  <a:pt x="197752" y="-22416"/>
                  <a:pt x="299368" y="8242"/>
                </a:cubicBezTo>
                <a:cubicBezTo>
                  <a:pt x="400983" y="38901"/>
                  <a:pt x="458505" y="146132"/>
                  <a:pt x="427846" y="247747"/>
                </a:cubicBezTo>
                <a:cubicBezTo>
                  <a:pt x="397188" y="349363"/>
                  <a:pt x="289957" y="406885"/>
                  <a:pt x="188342" y="376226"/>
                </a:cubicBezTo>
                <a:close/>
              </a:path>
            </a:pathLst>
          </a:custGeom>
          <a:solidFill>
            <a:srgbClr val="C2C2C2"/>
          </a:solidFill>
          <a:ln w="19050">
            <a:solidFill>
              <a:schemeClr val="bg1"/>
            </a:solidFill>
            <a:miter lim="800000"/>
            <a:headEnd/>
            <a:tailEnd/>
          </a:ln>
          <a:effectLst/>
        </p:spPr>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nvGrpSpPr>
          <p:cNvPr id="139" name="Group 138"/>
          <p:cNvGrpSpPr/>
          <p:nvPr/>
        </p:nvGrpSpPr>
        <p:grpSpPr>
          <a:xfrm>
            <a:off x="1693134" y="1662108"/>
            <a:ext cx="914400" cy="788416"/>
            <a:chOff x="1658409" y="1662108"/>
            <a:chExt cx="914400" cy="788416"/>
          </a:xfrm>
        </p:grpSpPr>
        <p:sp>
          <p:nvSpPr>
            <p:cNvPr id="140" name="Rounded Rectangle 117"/>
            <p:cNvSpPr/>
            <p:nvPr/>
          </p:nvSpPr>
          <p:spPr>
            <a:xfrm>
              <a:off x="1658409" y="1662108"/>
              <a:ext cx="914400" cy="78841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1" name="TextBox 140"/>
            <p:cNvSpPr txBox="1"/>
            <p:nvPr/>
          </p:nvSpPr>
          <p:spPr>
            <a:xfrm>
              <a:off x="1720469" y="1712971"/>
              <a:ext cx="79028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DISTRIBUTED FILE SYSTEM</a:t>
              </a:r>
              <a:endParaRPr lang="en-US" sz="700" dirty="0">
                <a:solidFill>
                  <a:prstClr val="white"/>
                </a:solidFill>
              </a:endParaRPr>
            </a:p>
          </p:txBody>
        </p:sp>
        <p:grpSp>
          <p:nvGrpSpPr>
            <p:cNvPr id="142" name="Group 141"/>
            <p:cNvGrpSpPr/>
            <p:nvPr/>
          </p:nvGrpSpPr>
          <p:grpSpPr>
            <a:xfrm>
              <a:off x="1956501" y="2014272"/>
              <a:ext cx="332284" cy="328764"/>
              <a:chOff x="3763031" y="3466987"/>
              <a:chExt cx="524669" cy="519113"/>
            </a:xfrm>
          </p:grpSpPr>
          <p:sp>
            <p:nvSpPr>
              <p:cNvPr id="143" name="Freeform 4324"/>
              <p:cNvSpPr>
                <a:spLocks/>
              </p:cNvSpPr>
              <p:nvPr/>
            </p:nvSpPr>
            <p:spPr bwMode="auto">
              <a:xfrm>
                <a:off x="3963850" y="3636056"/>
                <a:ext cx="323850" cy="183357"/>
              </a:xfrm>
              <a:custGeom>
                <a:avLst/>
                <a:gdLst>
                  <a:gd name="T0" fmla="*/ 93 w 173"/>
                  <a:gd name="T1" fmla="*/ 2 h 98"/>
                  <a:gd name="T2" fmla="*/ 92 w 173"/>
                  <a:gd name="T3" fmla="*/ 4 h 98"/>
                  <a:gd name="T4" fmla="*/ 91 w 173"/>
                  <a:gd name="T5" fmla="*/ 10 h 98"/>
                  <a:gd name="T6" fmla="*/ 91 w 173"/>
                  <a:gd name="T7" fmla="*/ 23 h 98"/>
                  <a:gd name="T8" fmla="*/ 91 w 173"/>
                  <a:gd name="T9" fmla="*/ 30 h 98"/>
                  <a:gd name="T10" fmla="*/ 21 w 173"/>
                  <a:gd name="T11" fmla="*/ 30 h 98"/>
                  <a:gd name="T12" fmla="*/ 0 w 173"/>
                  <a:gd name="T13" fmla="*/ 49 h 98"/>
                  <a:gd name="T14" fmla="*/ 21 w 173"/>
                  <a:gd name="T15" fmla="*/ 68 h 98"/>
                  <a:gd name="T16" fmla="*/ 91 w 173"/>
                  <a:gd name="T17" fmla="*/ 68 h 98"/>
                  <a:gd name="T18" fmla="*/ 91 w 173"/>
                  <a:gd name="T19" fmla="*/ 87 h 98"/>
                  <a:gd name="T20" fmla="*/ 97 w 173"/>
                  <a:gd name="T21" fmla="*/ 98 h 98"/>
                  <a:gd name="T22" fmla="*/ 103 w 173"/>
                  <a:gd name="T23" fmla="*/ 95 h 98"/>
                  <a:gd name="T24" fmla="*/ 114 w 173"/>
                  <a:gd name="T25" fmla="*/ 89 h 98"/>
                  <a:gd name="T26" fmla="*/ 156 w 173"/>
                  <a:gd name="T27" fmla="*/ 63 h 98"/>
                  <a:gd name="T28" fmla="*/ 167 w 173"/>
                  <a:gd name="T29" fmla="*/ 57 h 98"/>
                  <a:gd name="T30" fmla="*/ 173 w 173"/>
                  <a:gd name="T31" fmla="*/ 49 h 98"/>
                  <a:gd name="T32" fmla="*/ 167 w 173"/>
                  <a:gd name="T33" fmla="*/ 41 h 98"/>
                  <a:gd name="T34" fmla="*/ 156 w 173"/>
                  <a:gd name="T35" fmla="*/ 34 h 98"/>
                  <a:gd name="T36" fmla="*/ 149 w 173"/>
                  <a:gd name="T37" fmla="*/ 30 h 98"/>
                  <a:gd name="T38" fmla="*/ 126 w 173"/>
                  <a:gd name="T39" fmla="*/ 16 h 98"/>
                  <a:gd name="T40" fmla="*/ 124 w 173"/>
                  <a:gd name="T41" fmla="*/ 15 h 98"/>
                  <a:gd name="T42" fmla="*/ 114 w 173"/>
                  <a:gd name="T43" fmla="*/ 9 h 98"/>
                  <a:gd name="T44" fmla="*/ 103 w 173"/>
                  <a:gd name="T45" fmla="*/ 2 h 98"/>
                  <a:gd name="T46" fmla="*/ 97 w 173"/>
                  <a:gd name="T47" fmla="*/ 0 h 98"/>
                  <a:gd name="T48" fmla="*/ 93 w 173"/>
                  <a:gd name="T49"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98">
                    <a:moveTo>
                      <a:pt x="93" y="2"/>
                    </a:moveTo>
                    <a:cubicBezTo>
                      <a:pt x="92" y="4"/>
                      <a:pt x="92" y="4"/>
                      <a:pt x="92" y="4"/>
                    </a:cubicBezTo>
                    <a:cubicBezTo>
                      <a:pt x="91" y="5"/>
                      <a:pt x="91" y="7"/>
                      <a:pt x="91" y="10"/>
                    </a:cubicBezTo>
                    <a:cubicBezTo>
                      <a:pt x="91" y="23"/>
                      <a:pt x="91" y="23"/>
                      <a:pt x="91" y="23"/>
                    </a:cubicBezTo>
                    <a:cubicBezTo>
                      <a:pt x="91" y="30"/>
                      <a:pt x="91" y="30"/>
                      <a:pt x="91" y="30"/>
                    </a:cubicBezTo>
                    <a:cubicBezTo>
                      <a:pt x="21" y="30"/>
                      <a:pt x="21" y="30"/>
                      <a:pt x="21" y="30"/>
                    </a:cubicBezTo>
                    <a:cubicBezTo>
                      <a:pt x="15" y="37"/>
                      <a:pt x="8" y="43"/>
                      <a:pt x="0" y="49"/>
                    </a:cubicBezTo>
                    <a:cubicBezTo>
                      <a:pt x="8" y="54"/>
                      <a:pt x="15" y="60"/>
                      <a:pt x="21" y="68"/>
                    </a:cubicBezTo>
                    <a:cubicBezTo>
                      <a:pt x="91" y="68"/>
                      <a:pt x="91" y="68"/>
                      <a:pt x="91" y="68"/>
                    </a:cubicBezTo>
                    <a:cubicBezTo>
                      <a:pt x="91" y="87"/>
                      <a:pt x="91" y="87"/>
                      <a:pt x="91" y="87"/>
                    </a:cubicBezTo>
                    <a:cubicBezTo>
                      <a:pt x="91" y="94"/>
                      <a:pt x="93" y="97"/>
                      <a:pt x="97" y="98"/>
                    </a:cubicBezTo>
                    <a:cubicBezTo>
                      <a:pt x="98" y="98"/>
                      <a:pt x="100" y="97"/>
                      <a:pt x="103" y="95"/>
                    </a:cubicBezTo>
                    <a:cubicBezTo>
                      <a:pt x="114" y="89"/>
                      <a:pt x="114" y="89"/>
                      <a:pt x="114" y="89"/>
                    </a:cubicBezTo>
                    <a:cubicBezTo>
                      <a:pt x="126" y="82"/>
                      <a:pt x="144" y="70"/>
                      <a:pt x="156" y="63"/>
                    </a:cubicBezTo>
                    <a:cubicBezTo>
                      <a:pt x="167" y="57"/>
                      <a:pt x="167" y="57"/>
                      <a:pt x="167" y="57"/>
                    </a:cubicBezTo>
                    <a:cubicBezTo>
                      <a:pt x="171" y="54"/>
                      <a:pt x="173" y="52"/>
                      <a:pt x="173" y="49"/>
                    </a:cubicBezTo>
                    <a:cubicBezTo>
                      <a:pt x="173" y="46"/>
                      <a:pt x="171" y="43"/>
                      <a:pt x="167" y="41"/>
                    </a:cubicBezTo>
                    <a:cubicBezTo>
                      <a:pt x="156" y="34"/>
                      <a:pt x="156" y="34"/>
                      <a:pt x="156" y="34"/>
                    </a:cubicBezTo>
                    <a:cubicBezTo>
                      <a:pt x="154" y="33"/>
                      <a:pt x="151" y="31"/>
                      <a:pt x="149" y="30"/>
                    </a:cubicBezTo>
                    <a:cubicBezTo>
                      <a:pt x="142" y="25"/>
                      <a:pt x="134" y="20"/>
                      <a:pt x="126" y="16"/>
                    </a:cubicBezTo>
                    <a:cubicBezTo>
                      <a:pt x="124" y="15"/>
                      <a:pt x="124" y="15"/>
                      <a:pt x="124" y="15"/>
                    </a:cubicBezTo>
                    <a:cubicBezTo>
                      <a:pt x="121" y="12"/>
                      <a:pt x="117" y="10"/>
                      <a:pt x="114" y="9"/>
                    </a:cubicBezTo>
                    <a:cubicBezTo>
                      <a:pt x="103" y="2"/>
                      <a:pt x="103" y="2"/>
                      <a:pt x="103" y="2"/>
                    </a:cubicBezTo>
                    <a:cubicBezTo>
                      <a:pt x="101" y="1"/>
                      <a:pt x="99" y="0"/>
                      <a:pt x="97" y="0"/>
                    </a:cubicBezTo>
                    <a:cubicBezTo>
                      <a:pt x="95" y="0"/>
                      <a:pt x="94" y="1"/>
                      <a:pt x="9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4" name="Freeform 4327"/>
              <p:cNvSpPr>
                <a:spLocks/>
              </p:cNvSpPr>
              <p:nvPr/>
            </p:nvSpPr>
            <p:spPr bwMode="auto">
              <a:xfrm>
                <a:off x="3763031" y="3692412"/>
                <a:ext cx="311150" cy="293688"/>
              </a:xfrm>
              <a:custGeom>
                <a:avLst/>
                <a:gdLst>
                  <a:gd name="T0" fmla="*/ 165 w 166"/>
                  <a:gd name="T1" fmla="*/ 66 h 157"/>
                  <a:gd name="T2" fmla="*/ 162 w 166"/>
                  <a:gd name="T3" fmla="*/ 64 h 157"/>
                  <a:gd name="T4" fmla="*/ 160 w 166"/>
                  <a:gd name="T5" fmla="*/ 63 h 157"/>
                  <a:gd name="T6" fmla="*/ 153 w 166"/>
                  <a:gd name="T7" fmla="*/ 65 h 157"/>
                  <a:gd name="T8" fmla="*/ 136 w 166"/>
                  <a:gd name="T9" fmla="*/ 73 h 157"/>
                  <a:gd name="T10" fmla="*/ 120 w 166"/>
                  <a:gd name="T11" fmla="*/ 47 h 157"/>
                  <a:gd name="T12" fmla="*/ 0 w 166"/>
                  <a:gd name="T13" fmla="*/ 0 h 157"/>
                  <a:gd name="T14" fmla="*/ 0 w 166"/>
                  <a:gd name="T15" fmla="*/ 38 h 157"/>
                  <a:gd name="T16" fmla="*/ 101 w 166"/>
                  <a:gd name="T17" fmla="*/ 90 h 157"/>
                  <a:gd name="T18" fmla="*/ 84 w 166"/>
                  <a:gd name="T19" fmla="*/ 98 h 157"/>
                  <a:gd name="T20" fmla="*/ 77 w 166"/>
                  <a:gd name="T21" fmla="*/ 108 h 157"/>
                  <a:gd name="T22" fmla="*/ 82 w 166"/>
                  <a:gd name="T23" fmla="*/ 113 h 157"/>
                  <a:gd name="T24" fmla="*/ 144 w 166"/>
                  <a:gd name="T25" fmla="*/ 154 h 157"/>
                  <a:gd name="T26" fmla="*/ 153 w 166"/>
                  <a:gd name="T27" fmla="*/ 156 h 157"/>
                  <a:gd name="T28" fmla="*/ 158 w 166"/>
                  <a:gd name="T29" fmla="*/ 147 h 157"/>
                  <a:gd name="T30" fmla="*/ 166 w 166"/>
                  <a:gd name="T31" fmla="*/ 73 h 157"/>
                  <a:gd name="T32" fmla="*/ 165 w 166"/>
                  <a:gd name="T33"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7">
                    <a:moveTo>
                      <a:pt x="165" y="66"/>
                    </a:moveTo>
                    <a:cubicBezTo>
                      <a:pt x="165" y="65"/>
                      <a:pt x="163" y="64"/>
                      <a:pt x="162" y="64"/>
                    </a:cubicBezTo>
                    <a:cubicBezTo>
                      <a:pt x="160" y="63"/>
                      <a:pt x="160" y="63"/>
                      <a:pt x="160" y="63"/>
                    </a:cubicBezTo>
                    <a:cubicBezTo>
                      <a:pt x="158" y="64"/>
                      <a:pt x="156" y="64"/>
                      <a:pt x="153" y="65"/>
                    </a:cubicBezTo>
                    <a:cubicBezTo>
                      <a:pt x="136" y="73"/>
                      <a:pt x="136" y="73"/>
                      <a:pt x="136" y="73"/>
                    </a:cubicBezTo>
                    <a:cubicBezTo>
                      <a:pt x="133" y="65"/>
                      <a:pt x="128" y="56"/>
                      <a:pt x="120" y="47"/>
                    </a:cubicBezTo>
                    <a:cubicBezTo>
                      <a:pt x="89" y="11"/>
                      <a:pt x="39" y="1"/>
                      <a:pt x="0" y="0"/>
                    </a:cubicBezTo>
                    <a:cubicBezTo>
                      <a:pt x="0" y="38"/>
                      <a:pt x="0" y="38"/>
                      <a:pt x="0" y="38"/>
                    </a:cubicBezTo>
                    <a:cubicBezTo>
                      <a:pt x="73" y="40"/>
                      <a:pt x="95" y="72"/>
                      <a:pt x="101" y="90"/>
                    </a:cubicBezTo>
                    <a:cubicBezTo>
                      <a:pt x="84" y="98"/>
                      <a:pt x="84" y="98"/>
                      <a:pt x="84" y="98"/>
                    </a:cubicBezTo>
                    <a:cubicBezTo>
                      <a:pt x="78" y="101"/>
                      <a:pt x="75" y="104"/>
                      <a:pt x="77" y="108"/>
                    </a:cubicBezTo>
                    <a:cubicBezTo>
                      <a:pt x="78" y="109"/>
                      <a:pt x="79" y="111"/>
                      <a:pt x="82" y="113"/>
                    </a:cubicBezTo>
                    <a:cubicBezTo>
                      <a:pt x="144" y="154"/>
                      <a:pt x="144" y="154"/>
                      <a:pt x="144" y="154"/>
                    </a:cubicBezTo>
                    <a:cubicBezTo>
                      <a:pt x="147" y="156"/>
                      <a:pt x="151" y="157"/>
                      <a:pt x="153" y="156"/>
                    </a:cubicBezTo>
                    <a:cubicBezTo>
                      <a:pt x="156" y="155"/>
                      <a:pt x="158" y="151"/>
                      <a:pt x="158" y="147"/>
                    </a:cubicBezTo>
                    <a:cubicBezTo>
                      <a:pt x="166" y="73"/>
                      <a:pt x="166" y="73"/>
                      <a:pt x="166" y="73"/>
                    </a:cubicBezTo>
                    <a:cubicBezTo>
                      <a:pt x="166" y="70"/>
                      <a:pt x="166" y="68"/>
                      <a:pt x="165"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145" name="Freeform 4328"/>
              <p:cNvSpPr>
                <a:spLocks/>
              </p:cNvSpPr>
              <p:nvPr/>
            </p:nvSpPr>
            <p:spPr bwMode="auto">
              <a:xfrm>
                <a:off x="3848756" y="3466987"/>
                <a:ext cx="225425" cy="246063"/>
              </a:xfrm>
              <a:custGeom>
                <a:avLst/>
                <a:gdLst>
                  <a:gd name="T0" fmla="*/ 50 w 120"/>
                  <a:gd name="T1" fmla="*/ 131 h 131"/>
                  <a:gd name="T2" fmla="*/ 74 w 120"/>
                  <a:gd name="T3" fmla="*/ 111 h 131"/>
                  <a:gd name="T4" fmla="*/ 90 w 120"/>
                  <a:gd name="T5" fmla="*/ 84 h 131"/>
                  <a:gd name="T6" fmla="*/ 107 w 120"/>
                  <a:gd name="T7" fmla="*/ 92 h 131"/>
                  <a:gd name="T8" fmla="*/ 114 w 120"/>
                  <a:gd name="T9" fmla="*/ 94 h 131"/>
                  <a:gd name="T10" fmla="*/ 116 w 120"/>
                  <a:gd name="T11" fmla="*/ 94 h 131"/>
                  <a:gd name="T12" fmla="*/ 119 w 120"/>
                  <a:gd name="T13" fmla="*/ 91 h 131"/>
                  <a:gd name="T14" fmla="*/ 120 w 120"/>
                  <a:gd name="T15" fmla="*/ 84 h 131"/>
                  <a:gd name="T16" fmla="*/ 112 w 120"/>
                  <a:gd name="T17" fmla="*/ 10 h 131"/>
                  <a:gd name="T18" fmla="*/ 107 w 120"/>
                  <a:gd name="T19" fmla="*/ 2 h 131"/>
                  <a:gd name="T20" fmla="*/ 98 w 120"/>
                  <a:gd name="T21" fmla="*/ 4 h 131"/>
                  <a:gd name="T22" fmla="*/ 36 w 120"/>
                  <a:gd name="T23" fmla="*/ 45 h 131"/>
                  <a:gd name="T24" fmla="*/ 31 w 120"/>
                  <a:gd name="T25" fmla="*/ 49 h 131"/>
                  <a:gd name="T26" fmla="*/ 38 w 120"/>
                  <a:gd name="T27" fmla="*/ 59 h 131"/>
                  <a:gd name="T28" fmla="*/ 55 w 120"/>
                  <a:gd name="T29" fmla="*/ 68 h 131"/>
                  <a:gd name="T30" fmla="*/ 0 w 120"/>
                  <a:gd name="T31" fmla="*/ 113 h 131"/>
                  <a:gd name="T32" fmla="*/ 50 w 120"/>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31">
                    <a:moveTo>
                      <a:pt x="50" y="131"/>
                    </a:moveTo>
                    <a:cubicBezTo>
                      <a:pt x="59" y="126"/>
                      <a:pt x="67" y="119"/>
                      <a:pt x="74" y="111"/>
                    </a:cubicBezTo>
                    <a:cubicBezTo>
                      <a:pt x="82" y="101"/>
                      <a:pt x="87" y="92"/>
                      <a:pt x="90" y="84"/>
                    </a:cubicBezTo>
                    <a:cubicBezTo>
                      <a:pt x="107" y="92"/>
                      <a:pt x="107" y="92"/>
                      <a:pt x="107" y="92"/>
                    </a:cubicBezTo>
                    <a:cubicBezTo>
                      <a:pt x="110" y="93"/>
                      <a:pt x="112" y="94"/>
                      <a:pt x="114" y="94"/>
                    </a:cubicBezTo>
                    <a:cubicBezTo>
                      <a:pt x="116" y="94"/>
                      <a:pt x="116" y="94"/>
                      <a:pt x="116" y="94"/>
                    </a:cubicBezTo>
                    <a:cubicBezTo>
                      <a:pt x="117" y="93"/>
                      <a:pt x="119" y="93"/>
                      <a:pt x="119" y="91"/>
                    </a:cubicBezTo>
                    <a:cubicBezTo>
                      <a:pt x="120" y="89"/>
                      <a:pt x="120" y="87"/>
                      <a:pt x="120" y="84"/>
                    </a:cubicBezTo>
                    <a:cubicBezTo>
                      <a:pt x="112" y="10"/>
                      <a:pt x="112" y="10"/>
                      <a:pt x="112" y="10"/>
                    </a:cubicBezTo>
                    <a:cubicBezTo>
                      <a:pt x="112" y="6"/>
                      <a:pt x="110" y="3"/>
                      <a:pt x="107" y="2"/>
                    </a:cubicBezTo>
                    <a:cubicBezTo>
                      <a:pt x="105" y="0"/>
                      <a:pt x="101" y="1"/>
                      <a:pt x="98" y="4"/>
                    </a:cubicBezTo>
                    <a:cubicBezTo>
                      <a:pt x="36" y="45"/>
                      <a:pt x="36" y="45"/>
                      <a:pt x="36" y="45"/>
                    </a:cubicBezTo>
                    <a:cubicBezTo>
                      <a:pt x="33" y="46"/>
                      <a:pt x="32" y="48"/>
                      <a:pt x="31" y="49"/>
                    </a:cubicBezTo>
                    <a:cubicBezTo>
                      <a:pt x="29" y="53"/>
                      <a:pt x="32" y="56"/>
                      <a:pt x="38" y="59"/>
                    </a:cubicBezTo>
                    <a:cubicBezTo>
                      <a:pt x="55" y="68"/>
                      <a:pt x="55" y="68"/>
                      <a:pt x="55" y="68"/>
                    </a:cubicBezTo>
                    <a:cubicBezTo>
                      <a:pt x="50" y="81"/>
                      <a:pt x="37" y="102"/>
                      <a:pt x="0" y="113"/>
                    </a:cubicBezTo>
                    <a:cubicBezTo>
                      <a:pt x="17" y="116"/>
                      <a:pt x="34" y="122"/>
                      <a:pt x="50"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grpSp>
        <p:nvGrpSpPr>
          <p:cNvPr id="146" name="Group 145"/>
          <p:cNvGrpSpPr/>
          <p:nvPr/>
        </p:nvGrpSpPr>
        <p:grpSpPr>
          <a:xfrm>
            <a:off x="1693134" y="2705831"/>
            <a:ext cx="914400" cy="786384"/>
            <a:chOff x="1658409" y="2731469"/>
            <a:chExt cx="914400" cy="786384"/>
          </a:xfrm>
        </p:grpSpPr>
        <p:sp>
          <p:nvSpPr>
            <p:cNvPr id="147" name="Rounded Rectangle 117"/>
            <p:cNvSpPr/>
            <p:nvPr/>
          </p:nvSpPr>
          <p:spPr>
            <a:xfrm>
              <a:off x="1658409"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48" name="TextBox 147"/>
            <p:cNvSpPr txBox="1"/>
            <p:nvPr/>
          </p:nvSpPr>
          <p:spPr>
            <a:xfrm>
              <a:off x="1718592" y="2775621"/>
              <a:ext cx="794034"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DOCUMENT ORIENTED </a:t>
              </a:r>
              <a:endParaRPr lang="en-US" sz="700" dirty="0">
                <a:solidFill>
                  <a:prstClr val="white"/>
                </a:solidFill>
              </a:endParaRPr>
            </a:p>
          </p:txBody>
        </p:sp>
        <p:sp>
          <p:nvSpPr>
            <p:cNvPr id="149" name="Freeform 4620"/>
            <p:cNvSpPr>
              <a:spLocks noEditPoints="1"/>
            </p:cNvSpPr>
            <p:nvPr/>
          </p:nvSpPr>
          <p:spPr bwMode="auto">
            <a:xfrm>
              <a:off x="1995550" y="3087870"/>
              <a:ext cx="240118" cy="307761"/>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150" name="Group 149"/>
          <p:cNvGrpSpPr/>
          <p:nvPr/>
        </p:nvGrpSpPr>
        <p:grpSpPr>
          <a:xfrm>
            <a:off x="2883367" y="1134407"/>
            <a:ext cx="914400" cy="786384"/>
            <a:chOff x="2867077" y="1169673"/>
            <a:chExt cx="914400" cy="786384"/>
          </a:xfrm>
        </p:grpSpPr>
        <p:sp>
          <p:nvSpPr>
            <p:cNvPr id="151" name="Rounded Rectangle 117"/>
            <p:cNvSpPr/>
            <p:nvPr/>
          </p:nvSpPr>
          <p:spPr>
            <a:xfrm>
              <a:off x="2867077" y="1169673"/>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52" name="TextBox 151"/>
            <p:cNvSpPr txBox="1"/>
            <p:nvPr/>
          </p:nvSpPr>
          <p:spPr>
            <a:xfrm>
              <a:off x="2886617" y="1215314"/>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RELATIONAL DATABASE</a:t>
              </a:r>
              <a:endParaRPr lang="en-US" sz="700" dirty="0">
                <a:solidFill>
                  <a:prstClr val="white"/>
                </a:solidFill>
              </a:endParaRPr>
            </a:p>
          </p:txBody>
        </p:sp>
        <p:grpSp>
          <p:nvGrpSpPr>
            <p:cNvPr id="153" name="Group 152"/>
            <p:cNvGrpSpPr/>
            <p:nvPr/>
          </p:nvGrpSpPr>
          <p:grpSpPr>
            <a:xfrm>
              <a:off x="3013333" y="1594518"/>
              <a:ext cx="621888" cy="168836"/>
              <a:chOff x="3644548" y="2003645"/>
              <a:chExt cx="880899" cy="239153"/>
            </a:xfrm>
          </p:grpSpPr>
          <p:sp>
            <p:nvSpPr>
              <p:cNvPr id="154" name="Freeform 50"/>
              <p:cNvSpPr>
                <a:spLocks noEditPoints="1"/>
              </p:cNvSpPr>
              <p:nvPr/>
            </p:nvSpPr>
            <p:spPr bwMode="auto">
              <a:xfrm>
                <a:off x="3644548"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55" name="Freeform 50"/>
              <p:cNvSpPr>
                <a:spLocks noEditPoints="1"/>
              </p:cNvSpPr>
              <p:nvPr/>
            </p:nvSpPr>
            <p:spPr bwMode="auto">
              <a:xfrm>
                <a:off x="4179657" y="2003645"/>
                <a:ext cx="345790" cy="239153"/>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56" name="Group 155"/>
              <p:cNvGrpSpPr/>
              <p:nvPr/>
            </p:nvGrpSpPr>
            <p:grpSpPr>
              <a:xfrm>
                <a:off x="3990338" y="2075381"/>
                <a:ext cx="204047" cy="95679"/>
                <a:chOff x="3990338" y="2075381"/>
                <a:chExt cx="204047" cy="95679"/>
              </a:xfrm>
            </p:grpSpPr>
            <p:cxnSp>
              <p:nvCxnSpPr>
                <p:cNvPr id="157" name="Straight Connector 156"/>
                <p:cNvCxnSpPr/>
                <p:nvPr/>
              </p:nvCxnSpPr>
              <p:spPr>
                <a:xfrm>
                  <a:off x="3990338" y="2123221"/>
                  <a:ext cx="182880" cy="0"/>
                </a:xfrm>
                <a:prstGeom prst="lin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Triangle 157"/>
                <p:cNvSpPr/>
                <p:nvPr/>
              </p:nvSpPr>
              <p:spPr>
                <a:xfrm rot="16200000">
                  <a:off x="4105304" y="2081980"/>
                  <a:ext cx="95679" cy="82482"/>
                </a:xfrm>
                <a:prstGeom prst="triangle">
                  <a:avLst/>
                </a:prstGeom>
                <a:ln w="127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tIns="91440" bIns="91440" rtlCol="0" anchor="t">
                  <a:prstTxWarp prst="textNoShape">
                    <a:avLst/>
                  </a:prstTxWarp>
                  <a:noAutofit/>
                </a:bodyPr>
                <a:lstStyle/>
                <a:p>
                  <a:pPr algn="ctr"/>
                  <a:endParaRPr lang="en-US" sz="700" kern="0" dirty="0" err="1" smtClean="0">
                    <a:solidFill>
                      <a:prstClr val="white"/>
                    </a:solidFill>
                  </a:endParaRPr>
                </a:p>
              </p:txBody>
            </p:sp>
          </p:grpSp>
        </p:grpSp>
      </p:grpSp>
      <p:grpSp>
        <p:nvGrpSpPr>
          <p:cNvPr id="159" name="Group 158"/>
          <p:cNvGrpSpPr/>
          <p:nvPr/>
        </p:nvGrpSpPr>
        <p:grpSpPr>
          <a:xfrm>
            <a:off x="2883367" y="3250708"/>
            <a:ext cx="914400" cy="783923"/>
            <a:chOff x="2867077" y="3228099"/>
            <a:chExt cx="914400" cy="783923"/>
          </a:xfrm>
        </p:grpSpPr>
        <p:sp>
          <p:nvSpPr>
            <p:cNvPr id="160" name="Rounded Rectangle 117"/>
            <p:cNvSpPr/>
            <p:nvPr/>
          </p:nvSpPr>
          <p:spPr>
            <a:xfrm>
              <a:off x="2867077" y="3228099"/>
              <a:ext cx="914400" cy="783923"/>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61" name="TextBox 160"/>
            <p:cNvSpPr txBox="1"/>
            <p:nvPr/>
          </p:nvSpPr>
          <p:spPr>
            <a:xfrm>
              <a:off x="2886617" y="3274445"/>
              <a:ext cx="875320"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WIDE COLUMN STORE</a:t>
              </a:r>
              <a:endParaRPr lang="en-US" sz="700" dirty="0">
                <a:solidFill>
                  <a:prstClr val="white"/>
                </a:solidFill>
              </a:endParaRPr>
            </a:p>
          </p:txBody>
        </p:sp>
        <p:grpSp>
          <p:nvGrpSpPr>
            <p:cNvPr id="162" name="Group 161"/>
            <p:cNvGrpSpPr>
              <a:grpSpLocks noChangeAspect="1"/>
            </p:cNvGrpSpPr>
            <p:nvPr/>
          </p:nvGrpSpPr>
          <p:grpSpPr>
            <a:xfrm>
              <a:off x="3141397" y="3615415"/>
              <a:ext cx="365760" cy="252965"/>
              <a:chOff x="1995733" y="3937561"/>
              <a:chExt cx="425876" cy="294542"/>
            </a:xfrm>
          </p:grpSpPr>
          <p:sp>
            <p:nvSpPr>
              <p:cNvPr id="163" name="Freeform 50"/>
              <p:cNvSpPr>
                <a:spLocks noEditPoints="1"/>
              </p:cNvSpPr>
              <p:nvPr/>
            </p:nvSpPr>
            <p:spPr bwMode="auto">
              <a:xfrm>
                <a:off x="1995733" y="3937561"/>
                <a:ext cx="425876" cy="294542"/>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grpSp>
            <p:nvGrpSpPr>
              <p:cNvPr id="164" name="Group 163"/>
              <p:cNvGrpSpPr/>
              <p:nvPr/>
            </p:nvGrpSpPr>
            <p:grpSpPr>
              <a:xfrm>
                <a:off x="1996064" y="4070228"/>
                <a:ext cx="322411" cy="54864"/>
                <a:chOff x="2046103" y="4070228"/>
                <a:chExt cx="322411" cy="54864"/>
              </a:xfrm>
            </p:grpSpPr>
            <p:sp>
              <p:nvSpPr>
                <p:cNvPr id="165" name="Rectangle 100"/>
                <p:cNvSpPr>
                  <a:spLocks noChangeArrowheads="1"/>
                </p:cNvSpPr>
                <p:nvPr/>
              </p:nvSpPr>
              <p:spPr bwMode="auto">
                <a:xfrm>
                  <a:off x="2046103" y="4070228"/>
                  <a:ext cx="97443"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6" name="Rectangle 101"/>
                <p:cNvSpPr>
                  <a:spLocks noChangeArrowheads="1"/>
                </p:cNvSpPr>
                <p:nvPr/>
              </p:nvSpPr>
              <p:spPr bwMode="auto">
                <a:xfrm>
                  <a:off x="2155697"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7" name="Rectangle 102"/>
                <p:cNvSpPr>
                  <a:spLocks noChangeArrowheads="1"/>
                </p:cNvSpPr>
                <p:nvPr/>
              </p:nvSpPr>
              <p:spPr bwMode="auto">
                <a:xfrm>
                  <a:off x="2213567" y="4070228"/>
                  <a:ext cx="27432"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8" name="Rectangle 103"/>
                <p:cNvSpPr>
                  <a:spLocks noChangeArrowheads="1"/>
                </p:cNvSpPr>
                <p:nvPr/>
              </p:nvSpPr>
              <p:spPr bwMode="auto">
                <a:xfrm>
                  <a:off x="2253150" y="4070228"/>
                  <a:ext cx="57494"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sp>
              <p:nvSpPr>
                <p:cNvPr id="169" name="Rectangle 101"/>
                <p:cNvSpPr>
                  <a:spLocks noChangeArrowheads="1"/>
                </p:cNvSpPr>
                <p:nvPr/>
              </p:nvSpPr>
              <p:spPr bwMode="auto">
                <a:xfrm>
                  <a:off x="2322795" y="4070228"/>
                  <a:ext cx="45719" cy="54864"/>
                </a:xfrm>
                <a:prstGeom prst="rect">
                  <a:avLst/>
                </a:pr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miter lim="800000"/>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sp>
        <p:nvSpPr>
          <p:cNvPr id="170" name="TextBox 169"/>
          <p:cNvSpPr txBox="1">
            <a:spLocks noChangeAspect="1"/>
          </p:cNvSpPr>
          <p:nvPr/>
        </p:nvSpPr>
        <p:spPr>
          <a:xfrm>
            <a:off x="1390315" y="109088"/>
            <a:ext cx="906225"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Ingest</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1" name="TextBox 170"/>
          <p:cNvSpPr txBox="1">
            <a:spLocks noChangeAspect="1"/>
          </p:cNvSpPr>
          <p:nvPr/>
        </p:nvSpPr>
        <p:spPr>
          <a:xfrm>
            <a:off x="6847362" y="109088"/>
            <a:ext cx="839932"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Consume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sp>
        <p:nvSpPr>
          <p:cNvPr id="172" name="TextBox 171"/>
          <p:cNvSpPr txBox="1">
            <a:spLocks noChangeAspect="1"/>
          </p:cNvSpPr>
          <p:nvPr/>
        </p:nvSpPr>
        <p:spPr>
          <a:xfrm>
            <a:off x="3975772" y="109088"/>
            <a:ext cx="1219407" cy="223907"/>
          </a:xfrm>
          <a:prstGeom prst="rect">
            <a:avLst/>
          </a:prstGeom>
          <a:noFill/>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marL="0" marR="0" lvl="0" indent="0" algn="ctr" defTabSz="685783" eaLnBrk="0" fontAlgn="base" latinLnBrk="0" hangingPunct="0">
              <a:lnSpc>
                <a:spcPct val="95000"/>
              </a:lnSpc>
              <a:spcBef>
                <a:spcPts val="300"/>
              </a:spcBef>
              <a:spcAft>
                <a:spcPct val="0"/>
              </a:spcAft>
              <a:buClrTx/>
              <a:buSzTx/>
              <a:buFontTx/>
              <a:buNone/>
              <a:tabLst/>
              <a:defRPr/>
            </a:pPr>
            <a:r>
              <a:rPr kumimoji="0" lang="en-US" b="0" i="0" u="none" strike="noStrike" kern="0" cap="none" spc="0" normalizeH="0" baseline="0" noProof="0" dirty="0" smtClean="0">
                <a:ln>
                  <a:noFill/>
                </a:ln>
                <a:solidFill>
                  <a:srgbClr val="3C3C3B">
                    <a:lumMod val="50000"/>
                  </a:srgbClr>
                </a:solidFill>
                <a:effectLst/>
                <a:uLnTx/>
                <a:uFillTx/>
                <a:latin typeface="Century Gothic"/>
              </a:rPr>
              <a:t>Prepare</a:t>
            </a:r>
            <a:endParaRPr kumimoji="0" lang="en-US" b="0" i="0" u="none" strike="noStrike" kern="0" cap="none" spc="0" normalizeH="0" baseline="0" noProof="0" dirty="0">
              <a:ln>
                <a:noFill/>
              </a:ln>
              <a:solidFill>
                <a:srgbClr val="3C3C3B">
                  <a:lumMod val="50000"/>
                </a:srgbClr>
              </a:solidFill>
              <a:effectLst/>
              <a:uLnTx/>
              <a:uFillTx/>
              <a:latin typeface="Century Gothic"/>
            </a:endParaRPr>
          </a:p>
        </p:txBody>
      </p:sp>
      <p:grpSp>
        <p:nvGrpSpPr>
          <p:cNvPr id="175" name="Group 174"/>
          <p:cNvGrpSpPr/>
          <p:nvPr/>
        </p:nvGrpSpPr>
        <p:grpSpPr>
          <a:xfrm>
            <a:off x="5977014" y="1523439"/>
            <a:ext cx="351925" cy="245204"/>
            <a:chOff x="409575" y="2887663"/>
            <a:chExt cx="879475" cy="612775"/>
          </a:xfrm>
          <a:solidFill>
            <a:srgbClr val="FFFFFF"/>
          </a:solidFill>
        </p:grpSpPr>
        <p:sp>
          <p:nvSpPr>
            <p:cNvPr id="176" name="Freeform 143"/>
            <p:cNvSpPr>
              <a:spLocks/>
            </p:cNvSpPr>
            <p:nvPr/>
          </p:nvSpPr>
          <p:spPr bwMode="auto">
            <a:xfrm>
              <a:off x="836613" y="3005138"/>
              <a:ext cx="19050" cy="57150"/>
            </a:xfrm>
            <a:custGeom>
              <a:avLst/>
              <a:gdLst>
                <a:gd name="T0" fmla="*/ 22 w 44"/>
                <a:gd name="T1" fmla="*/ 142 h 142"/>
                <a:gd name="T2" fmla="*/ 22 w 44"/>
                <a:gd name="T3" fmla="*/ 142 h 142"/>
                <a:gd name="T4" fmla="*/ 27 w 44"/>
                <a:gd name="T5" fmla="*/ 142 h 142"/>
                <a:gd name="T6" fmla="*/ 31 w 44"/>
                <a:gd name="T7" fmla="*/ 141 h 142"/>
                <a:gd name="T8" fmla="*/ 35 w 44"/>
                <a:gd name="T9" fmla="*/ 139 h 142"/>
                <a:gd name="T10" fmla="*/ 38 w 44"/>
                <a:gd name="T11" fmla="*/ 136 h 142"/>
                <a:gd name="T12" fmla="*/ 41 w 44"/>
                <a:gd name="T13" fmla="*/ 133 h 142"/>
                <a:gd name="T14" fmla="*/ 43 w 44"/>
                <a:gd name="T15" fmla="*/ 130 h 142"/>
                <a:gd name="T16" fmla="*/ 44 w 44"/>
                <a:gd name="T17" fmla="*/ 125 h 142"/>
                <a:gd name="T18" fmla="*/ 44 w 44"/>
                <a:gd name="T19" fmla="*/ 120 h 142"/>
                <a:gd name="T20" fmla="*/ 44 w 44"/>
                <a:gd name="T21" fmla="*/ 22 h 142"/>
                <a:gd name="T22" fmla="*/ 44 w 44"/>
                <a:gd name="T23" fmla="*/ 22 h 142"/>
                <a:gd name="T24" fmla="*/ 44 w 44"/>
                <a:gd name="T25" fmla="*/ 17 h 142"/>
                <a:gd name="T26" fmla="*/ 43 w 44"/>
                <a:gd name="T27" fmla="*/ 12 h 142"/>
                <a:gd name="T28" fmla="*/ 41 w 44"/>
                <a:gd name="T29" fmla="*/ 9 h 142"/>
                <a:gd name="T30" fmla="*/ 38 w 44"/>
                <a:gd name="T31" fmla="*/ 6 h 142"/>
                <a:gd name="T32" fmla="*/ 35 w 44"/>
                <a:gd name="T33" fmla="*/ 3 h 142"/>
                <a:gd name="T34" fmla="*/ 31 w 44"/>
                <a:gd name="T35" fmla="*/ 1 h 142"/>
                <a:gd name="T36" fmla="*/ 27 w 44"/>
                <a:gd name="T37" fmla="*/ 0 h 142"/>
                <a:gd name="T38" fmla="*/ 22 w 44"/>
                <a:gd name="T39" fmla="*/ 0 h 142"/>
                <a:gd name="T40" fmla="*/ 22 w 44"/>
                <a:gd name="T41" fmla="*/ 0 h 142"/>
                <a:gd name="T42" fmla="*/ 18 w 44"/>
                <a:gd name="T43" fmla="*/ 0 h 142"/>
                <a:gd name="T44" fmla="*/ 14 w 44"/>
                <a:gd name="T45" fmla="*/ 1 h 142"/>
                <a:gd name="T46" fmla="*/ 10 w 44"/>
                <a:gd name="T47" fmla="*/ 3 h 142"/>
                <a:gd name="T48" fmla="*/ 6 w 44"/>
                <a:gd name="T49" fmla="*/ 6 h 142"/>
                <a:gd name="T50" fmla="*/ 4 w 44"/>
                <a:gd name="T51" fmla="*/ 9 h 142"/>
                <a:gd name="T52" fmla="*/ 2 w 44"/>
                <a:gd name="T53" fmla="*/ 12 h 142"/>
                <a:gd name="T54" fmla="*/ 1 w 44"/>
                <a:gd name="T55" fmla="*/ 17 h 142"/>
                <a:gd name="T56" fmla="*/ 0 w 44"/>
                <a:gd name="T57" fmla="*/ 22 h 142"/>
                <a:gd name="T58" fmla="*/ 0 w 44"/>
                <a:gd name="T59" fmla="*/ 120 h 142"/>
                <a:gd name="T60" fmla="*/ 0 w 44"/>
                <a:gd name="T61" fmla="*/ 120 h 142"/>
                <a:gd name="T62" fmla="*/ 1 w 44"/>
                <a:gd name="T63" fmla="*/ 125 h 142"/>
                <a:gd name="T64" fmla="*/ 2 w 44"/>
                <a:gd name="T65" fmla="*/ 130 h 142"/>
                <a:gd name="T66" fmla="*/ 4 w 44"/>
                <a:gd name="T67" fmla="*/ 133 h 142"/>
                <a:gd name="T68" fmla="*/ 6 w 44"/>
                <a:gd name="T69" fmla="*/ 136 h 142"/>
                <a:gd name="T70" fmla="*/ 10 w 44"/>
                <a:gd name="T71" fmla="*/ 139 h 142"/>
                <a:gd name="T72" fmla="*/ 14 w 44"/>
                <a:gd name="T73" fmla="*/ 141 h 142"/>
                <a:gd name="T74" fmla="*/ 18 w 44"/>
                <a:gd name="T75" fmla="*/ 142 h 142"/>
                <a:gd name="T76" fmla="*/ 22 w 44"/>
                <a:gd name="T77" fmla="*/ 142 h 142"/>
                <a:gd name="T78" fmla="*/ 22 w 44"/>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142">
                  <a:moveTo>
                    <a:pt x="22" y="142"/>
                  </a:moveTo>
                  <a:lnTo>
                    <a:pt x="22" y="142"/>
                  </a:lnTo>
                  <a:lnTo>
                    <a:pt x="27" y="142"/>
                  </a:lnTo>
                  <a:lnTo>
                    <a:pt x="31" y="141"/>
                  </a:lnTo>
                  <a:lnTo>
                    <a:pt x="35" y="139"/>
                  </a:lnTo>
                  <a:lnTo>
                    <a:pt x="38" y="136"/>
                  </a:lnTo>
                  <a:lnTo>
                    <a:pt x="41" y="133"/>
                  </a:lnTo>
                  <a:lnTo>
                    <a:pt x="43" y="130"/>
                  </a:lnTo>
                  <a:lnTo>
                    <a:pt x="44" y="125"/>
                  </a:lnTo>
                  <a:lnTo>
                    <a:pt x="44" y="120"/>
                  </a:lnTo>
                  <a:lnTo>
                    <a:pt x="44" y="22"/>
                  </a:lnTo>
                  <a:lnTo>
                    <a:pt x="44" y="22"/>
                  </a:lnTo>
                  <a:lnTo>
                    <a:pt x="44" y="17"/>
                  </a:lnTo>
                  <a:lnTo>
                    <a:pt x="43" y="12"/>
                  </a:lnTo>
                  <a:lnTo>
                    <a:pt x="41" y="9"/>
                  </a:lnTo>
                  <a:lnTo>
                    <a:pt x="38" y="6"/>
                  </a:lnTo>
                  <a:lnTo>
                    <a:pt x="35" y="3"/>
                  </a:lnTo>
                  <a:lnTo>
                    <a:pt x="31" y="1"/>
                  </a:lnTo>
                  <a:lnTo>
                    <a:pt x="27" y="0"/>
                  </a:lnTo>
                  <a:lnTo>
                    <a:pt x="22" y="0"/>
                  </a:lnTo>
                  <a:lnTo>
                    <a:pt x="22" y="0"/>
                  </a:lnTo>
                  <a:lnTo>
                    <a:pt x="18" y="0"/>
                  </a:lnTo>
                  <a:lnTo>
                    <a:pt x="14" y="1"/>
                  </a:lnTo>
                  <a:lnTo>
                    <a:pt x="10" y="3"/>
                  </a:lnTo>
                  <a:lnTo>
                    <a:pt x="6" y="6"/>
                  </a:lnTo>
                  <a:lnTo>
                    <a:pt x="4" y="9"/>
                  </a:lnTo>
                  <a:lnTo>
                    <a:pt x="2" y="12"/>
                  </a:lnTo>
                  <a:lnTo>
                    <a:pt x="1" y="17"/>
                  </a:lnTo>
                  <a:lnTo>
                    <a:pt x="0" y="22"/>
                  </a:lnTo>
                  <a:lnTo>
                    <a:pt x="0" y="120"/>
                  </a:lnTo>
                  <a:lnTo>
                    <a:pt x="0" y="120"/>
                  </a:lnTo>
                  <a:lnTo>
                    <a:pt x="1" y="125"/>
                  </a:lnTo>
                  <a:lnTo>
                    <a:pt x="2" y="130"/>
                  </a:lnTo>
                  <a:lnTo>
                    <a:pt x="4" y="133"/>
                  </a:lnTo>
                  <a:lnTo>
                    <a:pt x="6" y="136"/>
                  </a:lnTo>
                  <a:lnTo>
                    <a:pt x="10" y="139"/>
                  </a:lnTo>
                  <a:lnTo>
                    <a:pt x="14" y="141"/>
                  </a:lnTo>
                  <a:lnTo>
                    <a:pt x="18" y="142"/>
                  </a:lnTo>
                  <a:lnTo>
                    <a:pt x="22" y="142"/>
                  </a:lnTo>
                  <a:lnTo>
                    <a:pt x="2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4"/>
            <p:cNvSpPr>
              <a:spLocks/>
            </p:cNvSpPr>
            <p:nvPr/>
          </p:nvSpPr>
          <p:spPr bwMode="auto">
            <a:xfrm>
              <a:off x="757238" y="3016251"/>
              <a:ext cx="26988" cy="55563"/>
            </a:xfrm>
            <a:custGeom>
              <a:avLst/>
              <a:gdLst>
                <a:gd name="T0" fmla="*/ 26 w 70"/>
                <a:gd name="T1" fmla="*/ 124 h 141"/>
                <a:gd name="T2" fmla="*/ 26 w 70"/>
                <a:gd name="T3" fmla="*/ 124 h 141"/>
                <a:gd name="T4" fmla="*/ 27 w 70"/>
                <a:gd name="T5" fmla="*/ 128 h 141"/>
                <a:gd name="T6" fmla="*/ 30 w 70"/>
                <a:gd name="T7" fmla="*/ 131 h 141"/>
                <a:gd name="T8" fmla="*/ 34 w 70"/>
                <a:gd name="T9" fmla="*/ 136 h 141"/>
                <a:gd name="T10" fmla="*/ 40 w 70"/>
                <a:gd name="T11" fmla="*/ 140 h 141"/>
                <a:gd name="T12" fmla="*/ 48 w 70"/>
                <a:gd name="T13" fmla="*/ 141 h 141"/>
                <a:gd name="T14" fmla="*/ 48 w 70"/>
                <a:gd name="T15" fmla="*/ 141 h 141"/>
                <a:gd name="T16" fmla="*/ 54 w 70"/>
                <a:gd name="T17" fmla="*/ 140 h 141"/>
                <a:gd name="T18" fmla="*/ 54 w 70"/>
                <a:gd name="T19" fmla="*/ 140 h 141"/>
                <a:gd name="T20" fmla="*/ 58 w 70"/>
                <a:gd name="T21" fmla="*/ 139 h 141"/>
                <a:gd name="T22" fmla="*/ 61 w 70"/>
                <a:gd name="T23" fmla="*/ 136 h 141"/>
                <a:gd name="T24" fmla="*/ 64 w 70"/>
                <a:gd name="T25" fmla="*/ 133 h 141"/>
                <a:gd name="T26" fmla="*/ 67 w 70"/>
                <a:gd name="T27" fmla="*/ 130 h 141"/>
                <a:gd name="T28" fmla="*/ 69 w 70"/>
                <a:gd name="T29" fmla="*/ 126 h 141"/>
                <a:gd name="T30" fmla="*/ 70 w 70"/>
                <a:gd name="T31" fmla="*/ 122 h 141"/>
                <a:gd name="T32" fmla="*/ 70 w 70"/>
                <a:gd name="T33" fmla="*/ 117 h 141"/>
                <a:gd name="T34" fmla="*/ 69 w 70"/>
                <a:gd name="T35" fmla="*/ 113 h 141"/>
                <a:gd name="T36" fmla="*/ 43 w 70"/>
                <a:gd name="T37" fmla="*/ 17 h 141"/>
                <a:gd name="T38" fmla="*/ 43 w 70"/>
                <a:gd name="T39" fmla="*/ 17 h 141"/>
                <a:gd name="T40" fmla="*/ 42 w 70"/>
                <a:gd name="T41" fmla="*/ 13 h 141"/>
                <a:gd name="T42" fmla="*/ 39 w 70"/>
                <a:gd name="T43" fmla="*/ 10 h 141"/>
                <a:gd name="T44" fmla="*/ 37 w 70"/>
                <a:gd name="T45" fmla="*/ 7 h 141"/>
                <a:gd name="T46" fmla="*/ 33 w 70"/>
                <a:gd name="T47" fmla="*/ 3 h 141"/>
                <a:gd name="T48" fmla="*/ 30 w 70"/>
                <a:gd name="T49" fmla="*/ 2 h 141"/>
                <a:gd name="T50" fmla="*/ 25 w 70"/>
                <a:gd name="T51" fmla="*/ 1 h 141"/>
                <a:gd name="T52" fmla="*/ 21 w 70"/>
                <a:gd name="T53" fmla="*/ 0 h 141"/>
                <a:gd name="T54" fmla="*/ 16 w 70"/>
                <a:gd name="T55" fmla="*/ 1 h 141"/>
                <a:gd name="T56" fmla="*/ 16 w 70"/>
                <a:gd name="T57" fmla="*/ 1 h 141"/>
                <a:gd name="T58" fmla="*/ 12 w 70"/>
                <a:gd name="T59" fmla="*/ 3 h 141"/>
                <a:gd name="T60" fmla="*/ 8 w 70"/>
                <a:gd name="T61" fmla="*/ 5 h 141"/>
                <a:gd name="T62" fmla="*/ 5 w 70"/>
                <a:gd name="T63" fmla="*/ 9 h 141"/>
                <a:gd name="T64" fmla="*/ 3 w 70"/>
                <a:gd name="T65" fmla="*/ 12 h 141"/>
                <a:gd name="T66" fmla="*/ 1 w 70"/>
                <a:gd name="T67" fmla="*/ 16 h 141"/>
                <a:gd name="T68" fmla="*/ 0 w 70"/>
                <a:gd name="T69" fmla="*/ 19 h 141"/>
                <a:gd name="T70" fmla="*/ 0 w 70"/>
                <a:gd name="T71" fmla="*/ 25 h 141"/>
                <a:gd name="T72" fmla="*/ 1 w 70"/>
                <a:gd name="T73" fmla="*/ 29 h 141"/>
                <a:gd name="T74" fmla="*/ 26 w 70"/>
                <a:gd name="T75"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1">
                  <a:moveTo>
                    <a:pt x="26" y="124"/>
                  </a:moveTo>
                  <a:lnTo>
                    <a:pt x="26" y="124"/>
                  </a:lnTo>
                  <a:lnTo>
                    <a:pt x="27" y="128"/>
                  </a:lnTo>
                  <a:lnTo>
                    <a:pt x="30" y="131"/>
                  </a:lnTo>
                  <a:lnTo>
                    <a:pt x="34" y="136"/>
                  </a:lnTo>
                  <a:lnTo>
                    <a:pt x="40" y="140"/>
                  </a:lnTo>
                  <a:lnTo>
                    <a:pt x="48" y="141"/>
                  </a:lnTo>
                  <a:lnTo>
                    <a:pt x="48" y="141"/>
                  </a:lnTo>
                  <a:lnTo>
                    <a:pt x="54" y="140"/>
                  </a:lnTo>
                  <a:lnTo>
                    <a:pt x="54" y="140"/>
                  </a:lnTo>
                  <a:lnTo>
                    <a:pt x="58" y="139"/>
                  </a:lnTo>
                  <a:lnTo>
                    <a:pt x="61" y="136"/>
                  </a:lnTo>
                  <a:lnTo>
                    <a:pt x="64" y="133"/>
                  </a:lnTo>
                  <a:lnTo>
                    <a:pt x="67" y="130"/>
                  </a:lnTo>
                  <a:lnTo>
                    <a:pt x="69" y="126"/>
                  </a:lnTo>
                  <a:lnTo>
                    <a:pt x="70" y="122"/>
                  </a:lnTo>
                  <a:lnTo>
                    <a:pt x="70" y="117"/>
                  </a:lnTo>
                  <a:lnTo>
                    <a:pt x="69" y="113"/>
                  </a:lnTo>
                  <a:lnTo>
                    <a:pt x="43" y="17"/>
                  </a:lnTo>
                  <a:lnTo>
                    <a:pt x="43" y="17"/>
                  </a:lnTo>
                  <a:lnTo>
                    <a:pt x="42" y="13"/>
                  </a:lnTo>
                  <a:lnTo>
                    <a:pt x="39" y="10"/>
                  </a:lnTo>
                  <a:lnTo>
                    <a:pt x="37" y="7"/>
                  </a:lnTo>
                  <a:lnTo>
                    <a:pt x="33" y="3"/>
                  </a:lnTo>
                  <a:lnTo>
                    <a:pt x="30" y="2"/>
                  </a:lnTo>
                  <a:lnTo>
                    <a:pt x="25" y="1"/>
                  </a:lnTo>
                  <a:lnTo>
                    <a:pt x="21" y="0"/>
                  </a:lnTo>
                  <a:lnTo>
                    <a:pt x="16" y="1"/>
                  </a:lnTo>
                  <a:lnTo>
                    <a:pt x="16" y="1"/>
                  </a:lnTo>
                  <a:lnTo>
                    <a:pt x="12" y="3"/>
                  </a:lnTo>
                  <a:lnTo>
                    <a:pt x="8" y="5"/>
                  </a:lnTo>
                  <a:lnTo>
                    <a:pt x="5" y="9"/>
                  </a:lnTo>
                  <a:lnTo>
                    <a:pt x="3" y="12"/>
                  </a:lnTo>
                  <a:lnTo>
                    <a:pt x="1" y="16"/>
                  </a:lnTo>
                  <a:lnTo>
                    <a:pt x="0" y="19"/>
                  </a:lnTo>
                  <a:lnTo>
                    <a:pt x="0" y="25"/>
                  </a:lnTo>
                  <a:lnTo>
                    <a:pt x="1" y="29"/>
                  </a:lnTo>
                  <a:lnTo>
                    <a:pt x="26"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5"/>
            <p:cNvSpPr>
              <a:spLocks/>
            </p:cNvSpPr>
            <p:nvPr/>
          </p:nvSpPr>
          <p:spPr bwMode="auto">
            <a:xfrm>
              <a:off x="681038" y="3048001"/>
              <a:ext cx="38100" cy="50800"/>
            </a:xfrm>
            <a:custGeom>
              <a:avLst/>
              <a:gdLst>
                <a:gd name="T0" fmla="*/ 53 w 93"/>
                <a:gd name="T1" fmla="*/ 120 h 130"/>
                <a:gd name="T2" fmla="*/ 53 w 93"/>
                <a:gd name="T3" fmla="*/ 120 h 130"/>
                <a:gd name="T4" fmla="*/ 56 w 93"/>
                <a:gd name="T5" fmla="*/ 124 h 130"/>
                <a:gd name="T6" fmla="*/ 60 w 93"/>
                <a:gd name="T7" fmla="*/ 127 h 130"/>
                <a:gd name="T8" fmla="*/ 65 w 93"/>
                <a:gd name="T9" fmla="*/ 130 h 130"/>
                <a:gd name="T10" fmla="*/ 72 w 93"/>
                <a:gd name="T11" fmla="*/ 130 h 130"/>
                <a:gd name="T12" fmla="*/ 72 w 93"/>
                <a:gd name="T13" fmla="*/ 130 h 130"/>
                <a:gd name="T14" fmla="*/ 77 w 93"/>
                <a:gd name="T15" fmla="*/ 130 h 130"/>
                <a:gd name="T16" fmla="*/ 82 w 93"/>
                <a:gd name="T17" fmla="*/ 127 h 130"/>
                <a:gd name="T18" fmla="*/ 82 w 93"/>
                <a:gd name="T19" fmla="*/ 127 h 130"/>
                <a:gd name="T20" fmla="*/ 86 w 93"/>
                <a:gd name="T21" fmla="*/ 125 h 130"/>
                <a:gd name="T22" fmla="*/ 89 w 93"/>
                <a:gd name="T23" fmla="*/ 122 h 130"/>
                <a:gd name="T24" fmla="*/ 91 w 93"/>
                <a:gd name="T25" fmla="*/ 118 h 130"/>
                <a:gd name="T26" fmla="*/ 93 w 93"/>
                <a:gd name="T27" fmla="*/ 114 h 130"/>
                <a:gd name="T28" fmla="*/ 93 w 93"/>
                <a:gd name="T29" fmla="*/ 110 h 130"/>
                <a:gd name="T30" fmla="*/ 93 w 93"/>
                <a:gd name="T31" fmla="*/ 106 h 130"/>
                <a:gd name="T32" fmla="*/ 92 w 93"/>
                <a:gd name="T33" fmla="*/ 102 h 130"/>
                <a:gd name="T34" fmla="*/ 91 w 93"/>
                <a:gd name="T35" fmla="*/ 98 h 130"/>
                <a:gd name="T36" fmla="*/ 41 w 93"/>
                <a:gd name="T37" fmla="*/ 11 h 130"/>
                <a:gd name="T38" fmla="*/ 41 w 93"/>
                <a:gd name="T39" fmla="*/ 11 h 130"/>
                <a:gd name="T40" fmla="*/ 38 w 93"/>
                <a:gd name="T41" fmla="*/ 8 h 130"/>
                <a:gd name="T42" fmla="*/ 35 w 93"/>
                <a:gd name="T43" fmla="*/ 5 h 130"/>
                <a:gd name="T44" fmla="*/ 32 w 93"/>
                <a:gd name="T45" fmla="*/ 3 h 130"/>
                <a:gd name="T46" fmla="*/ 27 w 93"/>
                <a:gd name="T47" fmla="*/ 1 h 130"/>
                <a:gd name="T48" fmla="*/ 23 w 93"/>
                <a:gd name="T49" fmla="*/ 0 h 130"/>
                <a:gd name="T50" fmla="*/ 19 w 93"/>
                <a:gd name="T51" fmla="*/ 0 h 130"/>
                <a:gd name="T52" fmla="*/ 15 w 93"/>
                <a:gd name="T53" fmla="*/ 1 h 130"/>
                <a:gd name="T54" fmla="*/ 10 w 93"/>
                <a:gd name="T55" fmla="*/ 4 h 130"/>
                <a:gd name="T56" fmla="*/ 10 w 93"/>
                <a:gd name="T57" fmla="*/ 4 h 130"/>
                <a:gd name="T58" fmla="*/ 7 w 93"/>
                <a:gd name="T59" fmla="*/ 6 h 130"/>
                <a:gd name="T60" fmla="*/ 4 w 93"/>
                <a:gd name="T61" fmla="*/ 9 h 130"/>
                <a:gd name="T62" fmla="*/ 2 w 93"/>
                <a:gd name="T63" fmla="*/ 13 h 130"/>
                <a:gd name="T64" fmla="*/ 1 w 93"/>
                <a:gd name="T65" fmla="*/ 17 h 130"/>
                <a:gd name="T66" fmla="*/ 0 w 93"/>
                <a:gd name="T67" fmla="*/ 22 h 130"/>
                <a:gd name="T68" fmla="*/ 0 w 93"/>
                <a:gd name="T69" fmla="*/ 26 h 130"/>
                <a:gd name="T70" fmla="*/ 1 w 93"/>
                <a:gd name="T71" fmla="*/ 30 h 130"/>
                <a:gd name="T72" fmla="*/ 3 w 93"/>
                <a:gd name="T73" fmla="*/ 34 h 130"/>
                <a:gd name="T74" fmla="*/ 53 w 93"/>
                <a:gd name="T75"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0">
                  <a:moveTo>
                    <a:pt x="53" y="120"/>
                  </a:moveTo>
                  <a:lnTo>
                    <a:pt x="53" y="120"/>
                  </a:lnTo>
                  <a:lnTo>
                    <a:pt x="56" y="124"/>
                  </a:lnTo>
                  <a:lnTo>
                    <a:pt x="60" y="127"/>
                  </a:lnTo>
                  <a:lnTo>
                    <a:pt x="65" y="130"/>
                  </a:lnTo>
                  <a:lnTo>
                    <a:pt x="72" y="130"/>
                  </a:lnTo>
                  <a:lnTo>
                    <a:pt x="72" y="130"/>
                  </a:lnTo>
                  <a:lnTo>
                    <a:pt x="77" y="130"/>
                  </a:lnTo>
                  <a:lnTo>
                    <a:pt x="82" y="127"/>
                  </a:lnTo>
                  <a:lnTo>
                    <a:pt x="82" y="127"/>
                  </a:lnTo>
                  <a:lnTo>
                    <a:pt x="86" y="125"/>
                  </a:lnTo>
                  <a:lnTo>
                    <a:pt x="89" y="122"/>
                  </a:lnTo>
                  <a:lnTo>
                    <a:pt x="91" y="118"/>
                  </a:lnTo>
                  <a:lnTo>
                    <a:pt x="93" y="114"/>
                  </a:lnTo>
                  <a:lnTo>
                    <a:pt x="93" y="110"/>
                  </a:lnTo>
                  <a:lnTo>
                    <a:pt x="93" y="106"/>
                  </a:lnTo>
                  <a:lnTo>
                    <a:pt x="92" y="102"/>
                  </a:lnTo>
                  <a:lnTo>
                    <a:pt x="91" y="98"/>
                  </a:lnTo>
                  <a:lnTo>
                    <a:pt x="41" y="11"/>
                  </a:lnTo>
                  <a:lnTo>
                    <a:pt x="41" y="11"/>
                  </a:lnTo>
                  <a:lnTo>
                    <a:pt x="38" y="8"/>
                  </a:lnTo>
                  <a:lnTo>
                    <a:pt x="35" y="5"/>
                  </a:lnTo>
                  <a:lnTo>
                    <a:pt x="32" y="3"/>
                  </a:lnTo>
                  <a:lnTo>
                    <a:pt x="27" y="1"/>
                  </a:lnTo>
                  <a:lnTo>
                    <a:pt x="23" y="0"/>
                  </a:lnTo>
                  <a:lnTo>
                    <a:pt x="19" y="0"/>
                  </a:lnTo>
                  <a:lnTo>
                    <a:pt x="15" y="1"/>
                  </a:lnTo>
                  <a:lnTo>
                    <a:pt x="10" y="4"/>
                  </a:lnTo>
                  <a:lnTo>
                    <a:pt x="10" y="4"/>
                  </a:lnTo>
                  <a:lnTo>
                    <a:pt x="7" y="6"/>
                  </a:lnTo>
                  <a:lnTo>
                    <a:pt x="4" y="9"/>
                  </a:lnTo>
                  <a:lnTo>
                    <a:pt x="2" y="13"/>
                  </a:lnTo>
                  <a:lnTo>
                    <a:pt x="1" y="17"/>
                  </a:lnTo>
                  <a:lnTo>
                    <a:pt x="0" y="22"/>
                  </a:lnTo>
                  <a:lnTo>
                    <a:pt x="0" y="26"/>
                  </a:lnTo>
                  <a:lnTo>
                    <a:pt x="1" y="30"/>
                  </a:lnTo>
                  <a:lnTo>
                    <a:pt x="3" y="34"/>
                  </a:lnTo>
                  <a:lnTo>
                    <a:pt x="5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6"/>
            <p:cNvSpPr>
              <a:spLocks/>
            </p:cNvSpPr>
            <p:nvPr/>
          </p:nvSpPr>
          <p:spPr bwMode="auto">
            <a:xfrm>
              <a:off x="617538" y="3097213"/>
              <a:ext cx="44450" cy="46038"/>
            </a:xfrm>
            <a:custGeom>
              <a:avLst/>
              <a:gdLst>
                <a:gd name="T0" fmla="*/ 76 w 114"/>
                <a:gd name="T1" fmla="*/ 109 h 115"/>
                <a:gd name="T2" fmla="*/ 76 w 114"/>
                <a:gd name="T3" fmla="*/ 109 h 115"/>
                <a:gd name="T4" fmla="*/ 80 w 114"/>
                <a:gd name="T5" fmla="*/ 111 h 115"/>
                <a:gd name="T6" fmla="*/ 84 w 114"/>
                <a:gd name="T7" fmla="*/ 113 h 115"/>
                <a:gd name="T8" fmla="*/ 88 w 114"/>
                <a:gd name="T9" fmla="*/ 114 h 115"/>
                <a:gd name="T10" fmla="*/ 92 w 114"/>
                <a:gd name="T11" fmla="*/ 115 h 115"/>
                <a:gd name="T12" fmla="*/ 92 w 114"/>
                <a:gd name="T13" fmla="*/ 115 h 115"/>
                <a:gd name="T14" fmla="*/ 96 w 114"/>
                <a:gd name="T15" fmla="*/ 114 h 115"/>
                <a:gd name="T16" fmla="*/ 100 w 114"/>
                <a:gd name="T17" fmla="*/ 113 h 115"/>
                <a:gd name="T18" fmla="*/ 105 w 114"/>
                <a:gd name="T19" fmla="*/ 111 h 115"/>
                <a:gd name="T20" fmla="*/ 108 w 114"/>
                <a:gd name="T21" fmla="*/ 109 h 115"/>
                <a:gd name="T22" fmla="*/ 108 w 114"/>
                <a:gd name="T23" fmla="*/ 109 h 115"/>
                <a:gd name="T24" fmla="*/ 111 w 114"/>
                <a:gd name="T25" fmla="*/ 105 h 115"/>
                <a:gd name="T26" fmla="*/ 113 w 114"/>
                <a:gd name="T27" fmla="*/ 101 h 115"/>
                <a:gd name="T28" fmla="*/ 114 w 114"/>
                <a:gd name="T29" fmla="*/ 97 h 115"/>
                <a:gd name="T30" fmla="*/ 114 w 114"/>
                <a:gd name="T31" fmla="*/ 93 h 115"/>
                <a:gd name="T32" fmla="*/ 114 w 114"/>
                <a:gd name="T33" fmla="*/ 89 h 115"/>
                <a:gd name="T34" fmla="*/ 113 w 114"/>
                <a:gd name="T35" fmla="*/ 85 h 115"/>
                <a:gd name="T36" fmla="*/ 111 w 114"/>
                <a:gd name="T37" fmla="*/ 80 h 115"/>
                <a:gd name="T38" fmla="*/ 108 w 114"/>
                <a:gd name="T39" fmla="*/ 77 h 115"/>
                <a:gd name="T40" fmla="*/ 38 w 114"/>
                <a:gd name="T41" fmla="*/ 7 h 115"/>
                <a:gd name="T42" fmla="*/ 38 w 114"/>
                <a:gd name="T43" fmla="*/ 7 h 115"/>
                <a:gd name="T44" fmla="*/ 34 w 114"/>
                <a:gd name="T45" fmla="*/ 4 h 115"/>
                <a:gd name="T46" fmla="*/ 31 w 114"/>
                <a:gd name="T47" fmla="*/ 2 h 115"/>
                <a:gd name="T48" fmla="*/ 27 w 114"/>
                <a:gd name="T49" fmla="*/ 1 h 115"/>
                <a:gd name="T50" fmla="*/ 22 w 114"/>
                <a:gd name="T51" fmla="*/ 0 h 115"/>
                <a:gd name="T52" fmla="*/ 18 w 114"/>
                <a:gd name="T53" fmla="*/ 1 h 115"/>
                <a:gd name="T54" fmla="*/ 14 w 114"/>
                <a:gd name="T55" fmla="*/ 2 h 115"/>
                <a:gd name="T56" fmla="*/ 10 w 114"/>
                <a:gd name="T57" fmla="*/ 4 h 115"/>
                <a:gd name="T58" fmla="*/ 6 w 114"/>
                <a:gd name="T59" fmla="*/ 7 h 115"/>
                <a:gd name="T60" fmla="*/ 6 w 114"/>
                <a:gd name="T61" fmla="*/ 7 h 115"/>
                <a:gd name="T62" fmla="*/ 3 w 114"/>
                <a:gd name="T63" fmla="*/ 11 h 115"/>
                <a:gd name="T64" fmla="*/ 2 w 114"/>
                <a:gd name="T65" fmla="*/ 15 h 115"/>
                <a:gd name="T66" fmla="*/ 0 w 114"/>
                <a:gd name="T67" fmla="*/ 19 h 115"/>
                <a:gd name="T68" fmla="*/ 0 w 114"/>
                <a:gd name="T69" fmla="*/ 23 h 115"/>
                <a:gd name="T70" fmla="*/ 0 w 114"/>
                <a:gd name="T71" fmla="*/ 28 h 115"/>
                <a:gd name="T72" fmla="*/ 2 w 114"/>
                <a:gd name="T73" fmla="*/ 31 h 115"/>
                <a:gd name="T74" fmla="*/ 3 w 114"/>
                <a:gd name="T75" fmla="*/ 35 h 115"/>
                <a:gd name="T76" fmla="*/ 6 w 114"/>
                <a:gd name="T77" fmla="*/ 38 h 115"/>
                <a:gd name="T78" fmla="*/ 76 w 114"/>
                <a:gd name="T79"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15">
                  <a:moveTo>
                    <a:pt x="76" y="109"/>
                  </a:moveTo>
                  <a:lnTo>
                    <a:pt x="76" y="109"/>
                  </a:lnTo>
                  <a:lnTo>
                    <a:pt x="80" y="111"/>
                  </a:lnTo>
                  <a:lnTo>
                    <a:pt x="84" y="113"/>
                  </a:lnTo>
                  <a:lnTo>
                    <a:pt x="88" y="114"/>
                  </a:lnTo>
                  <a:lnTo>
                    <a:pt x="92" y="115"/>
                  </a:lnTo>
                  <a:lnTo>
                    <a:pt x="92" y="115"/>
                  </a:lnTo>
                  <a:lnTo>
                    <a:pt x="96" y="114"/>
                  </a:lnTo>
                  <a:lnTo>
                    <a:pt x="100" y="113"/>
                  </a:lnTo>
                  <a:lnTo>
                    <a:pt x="105" y="111"/>
                  </a:lnTo>
                  <a:lnTo>
                    <a:pt x="108" y="109"/>
                  </a:lnTo>
                  <a:lnTo>
                    <a:pt x="108" y="109"/>
                  </a:lnTo>
                  <a:lnTo>
                    <a:pt x="111" y="105"/>
                  </a:lnTo>
                  <a:lnTo>
                    <a:pt x="113" y="101"/>
                  </a:lnTo>
                  <a:lnTo>
                    <a:pt x="114" y="97"/>
                  </a:lnTo>
                  <a:lnTo>
                    <a:pt x="114" y="93"/>
                  </a:lnTo>
                  <a:lnTo>
                    <a:pt x="114" y="89"/>
                  </a:lnTo>
                  <a:lnTo>
                    <a:pt x="113" y="85"/>
                  </a:lnTo>
                  <a:lnTo>
                    <a:pt x="111" y="80"/>
                  </a:lnTo>
                  <a:lnTo>
                    <a:pt x="108" y="77"/>
                  </a:lnTo>
                  <a:lnTo>
                    <a:pt x="38" y="7"/>
                  </a:lnTo>
                  <a:lnTo>
                    <a:pt x="38" y="7"/>
                  </a:lnTo>
                  <a:lnTo>
                    <a:pt x="34" y="4"/>
                  </a:lnTo>
                  <a:lnTo>
                    <a:pt x="31" y="2"/>
                  </a:lnTo>
                  <a:lnTo>
                    <a:pt x="27" y="1"/>
                  </a:lnTo>
                  <a:lnTo>
                    <a:pt x="22" y="0"/>
                  </a:lnTo>
                  <a:lnTo>
                    <a:pt x="18" y="1"/>
                  </a:lnTo>
                  <a:lnTo>
                    <a:pt x="14" y="2"/>
                  </a:lnTo>
                  <a:lnTo>
                    <a:pt x="10" y="4"/>
                  </a:lnTo>
                  <a:lnTo>
                    <a:pt x="6" y="7"/>
                  </a:lnTo>
                  <a:lnTo>
                    <a:pt x="6" y="7"/>
                  </a:lnTo>
                  <a:lnTo>
                    <a:pt x="3" y="11"/>
                  </a:lnTo>
                  <a:lnTo>
                    <a:pt x="2" y="15"/>
                  </a:lnTo>
                  <a:lnTo>
                    <a:pt x="0" y="19"/>
                  </a:lnTo>
                  <a:lnTo>
                    <a:pt x="0" y="23"/>
                  </a:lnTo>
                  <a:lnTo>
                    <a:pt x="0" y="28"/>
                  </a:lnTo>
                  <a:lnTo>
                    <a:pt x="2" y="31"/>
                  </a:lnTo>
                  <a:lnTo>
                    <a:pt x="3" y="35"/>
                  </a:lnTo>
                  <a:lnTo>
                    <a:pt x="6" y="38"/>
                  </a:lnTo>
                  <a:lnTo>
                    <a:pt x="7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7"/>
            <p:cNvSpPr>
              <a:spLocks/>
            </p:cNvSpPr>
            <p:nvPr/>
          </p:nvSpPr>
          <p:spPr bwMode="auto">
            <a:xfrm>
              <a:off x="568325" y="3162301"/>
              <a:ext cx="50800" cy="36513"/>
            </a:xfrm>
            <a:custGeom>
              <a:avLst/>
              <a:gdLst>
                <a:gd name="T0" fmla="*/ 12 w 130"/>
                <a:gd name="T1" fmla="*/ 41 h 94"/>
                <a:gd name="T2" fmla="*/ 98 w 130"/>
                <a:gd name="T3" fmla="*/ 91 h 94"/>
                <a:gd name="T4" fmla="*/ 98 w 130"/>
                <a:gd name="T5" fmla="*/ 91 h 94"/>
                <a:gd name="T6" fmla="*/ 103 w 130"/>
                <a:gd name="T7" fmla="*/ 93 h 94"/>
                <a:gd name="T8" fmla="*/ 108 w 130"/>
                <a:gd name="T9" fmla="*/ 94 h 94"/>
                <a:gd name="T10" fmla="*/ 108 w 130"/>
                <a:gd name="T11" fmla="*/ 94 h 94"/>
                <a:gd name="T12" fmla="*/ 115 w 130"/>
                <a:gd name="T13" fmla="*/ 93 h 94"/>
                <a:gd name="T14" fmla="*/ 120 w 130"/>
                <a:gd name="T15" fmla="*/ 91 h 94"/>
                <a:gd name="T16" fmla="*/ 124 w 130"/>
                <a:gd name="T17" fmla="*/ 87 h 94"/>
                <a:gd name="T18" fmla="*/ 127 w 130"/>
                <a:gd name="T19" fmla="*/ 82 h 94"/>
                <a:gd name="T20" fmla="*/ 127 w 130"/>
                <a:gd name="T21" fmla="*/ 82 h 94"/>
                <a:gd name="T22" fmla="*/ 129 w 130"/>
                <a:gd name="T23" fmla="*/ 78 h 94"/>
                <a:gd name="T24" fmla="*/ 130 w 130"/>
                <a:gd name="T25" fmla="*/ 74 h 94"/>
                <a:gd name="T26" fmla="*/ 130 w 130"/>
                <a:gd name="T27" fmla="*/ 69 h 94"/>
                <a:gd name="T28" fmla="*/ 130 w 130"/>
                <a:gd name="T29" fmla="*/ 65 h 94"/>
                <a:gd name="T30" fmla="*/ 128 w 130"/>
                <a:gd name="T31" fmla="*/ 61 h 94"/>
                <a:gd name="T32" fmla="*/ 126 w 130"/>
                <a:gd name="T33" fmla="*/ 58 h 94"/>
                <a:gd name="T34" fmla="*/ 123 w 130"/>
                <a:gd name="T35" fmla="*/ 55 h 94"/>
                <a:gd name="T36" fmla="*/ 120 w 130"/>
                <a:gd name="T37" fmla="*/ 51 h 94"/>
                <a:gd name="T38" fmla="*/ 34 w 130"/>
                <a:gd name="T39" fmla="*/ 3 h 94"/>
                <a:gd name="T40" fmla="*/ 34 w 130"/>
                <a:gd name="T41" fmla="*/ 3 h 94"/>
                <a:gd name="T42" fmla="*/ 30 w 130"/>
                <a:gd name="T43" fmla="*/ 1 h 94"/>
                <a:gd name="T44" fmla="*/ 26 w 130"/>
                <a:gd name="T45" fmla="*/ 0 h 94"/>
                <a:gd name="T46" fmla="*/ 22 w 130"/>
                <a:gd name="T47" fmla="*/ 0 h 94"/>
                <a:gd name="T48" fmla="*/ 17 w 130"/>
                <a:gd name="T49" fmla="*/ 0 h 94"/>
                <a:gd name="T50" fmla="*/ 13 w 130"/>
                <a:gd name="T51" fmla="*/ 2 h 94"/>
                <a:gd name="T52" fmla="*/ 9 w 130"/>
                <a:gd name="T53" fmla="*/ 4 h 94"/>
                <a:gd name="T54" fmla="*/ 6 w 130"/>
                <a:gd name="T55" fmla="*/ 7 h 94"/>
                <a:gd name="T56" fmla="*/ 4 w 130"/>
                <a:gd name="T57" fmla="*/ 10 h 94"/>
                <a:gd name="T58" fmla="*/ 4 w 130"/>
                <a:gd name="T59" fmla="*/ 10 h 94"/>
                <a:gd name="T60" fmla="*/ 1 w 130"/>
                <a:gd name="T61" fmla="*/ 15 h 94"/>
                <a:gd name="T62" fmla="*/ 0 w 130"/>
                <a:gd name="T63" fmla="*/ 19 h 94"/>
                <a:gd name="T64" fmla="*/ 0 w 130"/>
                <a:gd name="T65" fmla="*/ 23 h 94"/>
                <a:gd name="T66" fmla="*/ 1 w 130"/>
                <a:gd name="T67" fmla="*/ 27 h 94"/>
                <a:gd name="T68" fmla="*/ 3 w 130"/>
                <a:gd name="T69" fmla="*/ 31 h 94"/>
                <a:gd name="T70" fmla="*/ 5 w 130"/>
                <a:gd name="T71" fmla="*/ 35 h 94"/>
                <a:gd name="T72" fmla="*/ 8 w 130"/>
                <a:gd name="T73" fmla="*/ 38 h 94"/>
                <a:gd name="T74" fmla="*/ 12 w 130"/>
                <a:gd name="T75" fmla="*/ 41 h 94"/>
                <a:gd name="T76" fmla="*/ 12 w 130"/>
                <a:gd name="T77"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12" y="41"/>
                  </a:moveTo>
                  <a:lnTo>
                    <a:pt x="98" y="91"/>
                  </a:lnTo>
                  <a:lnTo>
                    <a:pt x="98" y="91"/>
                  </a:lnTo>
                  <a:lnTo>
                    <a:pt x="103" y="93"/>
                  </a:lnTo>
                  <a:lnTo>
                    <a:pt x="108" y="94"/>
                  </a:lnTo>
                  <a:lnTo>
                    <a:pt x="108" y="94"/>
                  </a:lnTo>
                  <a:lnTo>
                    <a:pt x="115" y="93"/>
                  </a:lnTo>
                  <a:lnTo>
                    <a:pt x="120" y="91"/>
                  </a:lnTo>
                  <a:lnTo>
                    <a:pt x="124" y="87"/>
                  </a:lnTo>
                  <a:lnTo>
                    <a:pt x="127" y="82"/>
                  </a:lnTo>
                  <a:lnTo>
                    <a:pt x="127" y="82"/>
                  </a:lnTo>
                  <a:lnTo>
                    <a:pt x="129" y="78"/>
                  </a:lnTo>
                  <a:lnTo>
                    <a:pt x="130" y="74"/>
                  </a:lnTo>
                  <a:lnTo>
                    <a:pt x="130" y="69"/>
                  </a:lnTo>
                  <a:lnTo>
                    <a:pt x="130" y="65"/>
                  </a:lnTo>
                  <a:lnTo>
                    <a:pt x="128" y="61"/>
                  </a:lnTo>
                  <a:lnTo>
                    <a:pt x="126" y="58"/>
                  </a:lnTo>
                  <a:lnTo>
                    <a:pt x="123" y="55"/>
                  </a:lnTo>
                  <a:lnTo>
                    <a:pt x="120" y="51"/>
                  </a:lnTo>
                  <a:lnTo>
                    <a:pt x="34" y="3"/>
                  </a:lnTo>
                  <a:lnTo>
                    <a:pt x="34" y="3"/>
                  </a:lnTo>
                  <a:lnTo>
                    <a:pt x="30" y="1"/>
                  </a:lnTo>
                  <a:lnTo>
                    <a:pt x="26" y="0"/>
                  </a:lnTo>
                  <a:lnTo>
                    <a:pt x="22" y="0"/>
                  </a:lnTo>
                  <a:lnTo>
                    <a:pt x="17" y="0"/>
                  </a:lnTo>
                  <a:lnTo>
                    <a:pt x="13" y="2"/>
                  </a:lnTo>
                  <a:lnTo>
                    <a:pt x="9" y="4"/>
                  </a:lnTo>
                  <a:lnTo>
                    <a:pt x="6" y="7"/>
                  </a:lnTo>
                  <a:lnTo>
                    <a:pt x="4" y="10"/>
                  </a:lnTo>
                  <a:lnTo>
                    <a:pt x="4" y="10"/>
                  </a:lnTo>
                  <a:lnTo>
                    <a:pt x="1" y="15"/>
                  </a:lnTo>
                  <a:lnTo>
                    <a:pt x="0" y="19"/>
                  </a:lnTo>
                  <a:lnTo>
                    <a:pt x="0" y="23"/>
                  </a:lnTo>
                  <a:lnTo>
                    <a:pt x="1" y="27"/>
                  </a:lnTo>
                  <a:lnTo>
                    <a:pt x="3" y="31"/>
                  </a:lnTo>
                  <a:lnTo>
                    <a:pt x="5" y="35"/>
                  </a:lnTo>
                  <a:lnTo>
                    <a:pt x="8" y="38"/>
                  </a:lnTo>
                  <a:lnTo>
                    <a:pt x="12" y="41"/>
                  </a:lnTo>
                  <a:lnTo>
                    <a:pt x="1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8"/>
            <p:cNvSpPr>
              <a:spLocks/>
            </p:cNvSpPr>
            <p:nvPr/>
          </p:nvSpPr>
          <p:spPr bwMode="auto">
            <a:xfrm>
              <a:off x="536575" y="3236913"/>
              <a:ext cx="55563" cy="28575"/>
            </a:xfrm>
            <a:custGeom>
              <a:avLst/>
              <a:gdLst>
                <a:gd name="T0" fmla="*/ 17 w 141"/>
                <a:gd name="T1" fmla="*/ 44 h 69"/>
                <a:gd name="T2" fmla="*/ 112 w 141"/>
                <a:gd name="T3" fmla="*/ 69 h 69"/>
                <a:gd name="T4" fmla="*/ 112 w 141"/>
                <a:gd name="T5" fmla="*/ 69 h 69"/>
                <a:gd name="T6" fmla="*/ 119 w 141"/>
                <a:gd name="T7" fmla="*/ 69 h 69"/>
                <a:gd name="T8" fmla="*/ 119 w 141"/>
                <a:gd name="T9" fmla="*/ 69 h 69"/>
                <a:gd name="T10" fmla="*/ 126 w 141"/>
                <a:gd name="T11" fmla="*/ 68 h 69"/>
                <a:gd name="T12" fmla="*/ 131 w 141"/>
                <a:gd name="T13" fmla="*/ 65 h 69"/>
                <a:gd name="T14" fmla="*/ 137 w 141"/>
                <a:gd name="T15" fmla="*/ 60 h 69"/>
                <a:gd name="T16" fmla="*/ 139 w 141"/>
                <a:gd name="T17" fmla="*/ 57 h 69"/>
                <a:gd name="T18" fmla="*/ 140 w 141"/>
                <a:gd name="T19" fmla="*/ 54 h 69"/>
                <a:gd name="T20" fmla="*/ 140 w 141"/>
                <a:gd name="T21" fmla="*/ 54 h 69"/>
                <a:gd name="T22" fmla="*/ 141 w 141"/>
                <a:gd name="T23" fmla="*/ 49 h 69"/>
                <a:gd name="T24" fmla="*/ 141 w 141"/>
                <a:gd name="T25" fmla="*/ 45 h 69"/>
                <a:gd name="T26" fmla="*/ 140 w 141"/>
                <a:gd name="T27" fmla="*/ 41 h 69"/>
                <a:gd name="T28" fmla="*/ 138 w 141"/>
                <a:gd name="T29" fmla="*/ 37 h 69"/>
                <a:gd name="T30" fmla="*/ 135 w 141"/>
                <a:gd name="T31" fmla="*/ 34 h 69"/>
                <a:gd name="T32" fmla="*/ 132 w 141"/>
                <a:gd name="T33" fmla="*/ 30 h 69"/>
                <a:gd name="T34" fmla="*/ 128 w 141"/>
                <a:gd name="T35" fmla="*/ 28 h 69"/>
                <a:gd name="T36" fmla="*/ 124 w 141"/>
                <a:gd name="T37" fmla="*/ 26 h 69"/>
                <a:gd name="T38" fmla="*/ 29 w 141"/>
                <a:gd name="T39" fmla="*/ 1 h 69"/>
                <a:gd name="T40" fmla="*/ 29 w 141"/>
                <a:gd name="T41" fmla="*/ 1 h 69"/>
                <a:gd name="T42" fmla="*/ 23 w 141"/>
                <a:gd name="T43" fmla="*/ 0 h 69"/>
                <a:gd name="T44" fmla="*/ 19 w 141"/>
                <a:gd name="T45" fmla="*/ 0 h 69"/>
                <a:gd name="T46" fmla="*/ 15 w 141"/>
                <a:gd name="T47" fmla="*/ 1 h 69"/>
                <a:gd name="T48" fmla="*/ 12 w 141"/>
                <a:gd name="T49" fmla="*/ 3 h 69"/>
                <a:gd name="T50" fmla="*/ 8 w 141"/>
                <a:gd name="T51" fmla="*/ 5 h 69"/>
                <a:gd name="T52" fmla="*/ 5 w 141"/>
                <a:gd name="T53" fmla="*/ 8 h 69"/>
                <a:gd name="T54" fmla="*/ 2 w 141"/>
                <a:gd name="T55" fmla="*/ 12 h 69"/>
                <a:gd name="T56" fmla="*/ 1 w 141"/>
                <a:gd name="T57" fmla="*/ 17 h 69"/>
                <a:gd name="T58" fmla="*/ 1 w 141"/>
                <a:gd name="T59" fmla="*/ 17 h 69"/>
                <a:gd name="T60" fmla="*/ 0 w 141"/>
                <a:gd name="T61" fmla="*/ 21 h 69"/>
                <a:gd name="T62" fmla="*/ 0 w 141"/>
                <a:gd name="T63" fmla="*/ 25 h 69"/>
                <a:gd name="T64" fmla="*/ 1 w 141"/>
                <a:gd name="T65" fmla="*/ 29 h 69"/>
                <a:gd name="T66" fmla="*/ 3 w 141"/>
                <a:gd name="T67" fmla="*/ 34 h 69"/>
                <a:gd name="T68" fmla="*/ 5 w 141"/>
                <a:gd name="T69" fmla="*/ 37 h 69"/>
                <a:gd name="T70" fmla="*/ 9 w 141"/>
                <a:gd name="T71" fmla="*/ 40 h 69"/>
                <a:gd name="T72" fmla="*/ 13 w 141"/>
                <a:gd name="T73" fmla="*/ 42 h 69"/>
                <a:gd name="T74" fmla="*/ 17 w 141"/>
                <a:gd name="T75" fmla="*/ 44 h 69"/>
                <a:gd name="T76" fmla="*/ 17 w 141"/>
                <a:gd name="T77"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69">
                  <a:moveTo>
                    <a:pt x="17" y="44"/>
                  </a:moveTo>
                  <a:lnTo>
                    <a:pt x="112" y="69"/>
                  </a:lnTo>
                  <a:lnTo>
                    <a:pt x="112" y="69"/>
                  </a:lnTo>
                  <a:lnTo>
                    <a:pt x="119" y="69"/>
                  </a:lnTo>
                  <a:lnTo>
                    <a:pt x="119" y="69"/>
                  </a:lnTo>
                  <a:lnTo>
                    <a:pt x="126" y="68"/>
                  </a:lnTo>
                  <a:lnTo>
                    <a:pt x="131" y="65"/>
                  </a:lnTo>
                  <a:lnTo>
                    <a:pt x="137" y="60"/>
                  </a:lnTo>
                  <a:lnTo>
                    <a:pt x="139" y="57"/>
                  </a:lnTo>
                  <a:lnTo>
                    <a:pt x="140" y="54"/>
                  </a:lnTo>
                  <a:lnTo>
                    <a:pt x="140" y="54"/>
                  </a:lnTo>
                  <a:lnTo>
                    <a:pt x="141" y="49"/>
                  </a:lnTo>
                  <a:lnTo>
                    <a:pt x="141" y="45"/>
                  </a:lnTo>
                  <a:lnTo>
                    <a:pt x="140" y="41"/>
                  </a:lnTo>
                  <a:lnTo>
                    <a:pt x="138" y="37"/>
                  </a:lnTo>
                  <a:lnTo>
                    <a:pt x="135" y="34"/>
                  </a:lnTo>
                  <a:lnTo>
                    <a:pt x="132" y="30"/>
                  </a:lnTo>
                  <a:lnTo>
                    <a:pt x="128" y="28"/>
                  </a:lnTo>
                  <a:lnTo>
                    <a:pt x="124" y="26"/>
                  </a:lnTo>
                  <a:lnTo>
                    <a:pt x="29" y="1"/>
                  </a:lnTo>
                  <a:lnTo>
                    <a:pt x="29" y="1"/>
                  </a:lnTo>
                  <a:lnTo>
                    <a:pt x="23" y="0"/>
                  </a:lnTo>
                  <a:lnTo>
                    <a:pt x="19" y="0"/>
                  </a:lnTo>
                  <a:lnTo>
                    <a:pt x="15" y="1"/>
                  </a:lnTo>
                  <a:lnTo>
                    <a:pt x="12" y="3"/>
                  </a:lnTo>
                  <a:lnTo>
                    <a:pt x="8" y="5"/>
                  </a:lnTo>
                  <a:lnTo>
                    <a:pt x="5" y="8"/>
                  </a:lnTo>
                  <a:lnTo>
                    <a:pt x="2" y="12"/>
                  </a:lnTo>
                  <a:lnTo>
                    <a:pt x="1" y="17"/>
                  </a:lnTo>
                  <a:lnTo>
                    <a:pt x="1" y="17"/>
                  </a:lnTo>
                  <a:lnTo>
                    <a:pt x="0" y="21"/>
                  </a:lnTo>
                  <a:lnTo>
                    <a:pt x="0" y="25"/>
                  </a:lnTo>
                  <a:lnTo>
                    <a:pt x="1" y="29"/>
                  </a:lnTo>
                  <a:lnTo>
                    <a:pt x="3" y="34"/>
                  </a:lnTo>
                  <a:lnTo>
                    <a:pt x="5" y="37"/>
                  </a:lnTo>
                  <a:lnTo>
                    <a:pt x="9" y="40"/>
                  </a:lnTo>
                  <a:lnTo>
                    <a:pt x="13" y="42"/>
                  </a:lnTo>
                  <a:lnTo>
                    <a:pt x="17" y="44"/>
                  </a:lnTo>
                  <a:lnTo>
                    <a:pt x="1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9"/>
            <p:cNvSpPr>
              <a:spLocks/>
            </p:cNvSpPr>
            <p:nvPr/>
          </p:nvSpPr>
          <p:spPr bwMode="auto">
            <a:xfrm>
              <a:off x="525463" y="3319463"/>
              <a:ext cx="57150" cy="17463"/>
            </a:xfrm>
            <a:custGeom>
              <a:avLst/>
              <a:gdLst>
                <a:gd name="T0" fmla="*/ 143 w 143"/>
                <a:gd name="T1" fmla="*/ 22 h 44"/>
                <a:gd name="T2" fmla="*/ 143 w 143"/>
                <a:gd name="T3" fmla="*/ 22 h 44"/>
                <a:gd name="T4" fmla="*/ 143 w 143"/>
                <a:gd name="T5" fmla="*/ 18 h 44"/>
                <a:gd name="T6" fmla="*/ 141 w 143"/>
                <a:gd name="T7" fmla="*/ 14 h 44"/>
                <a:gd name="T8" fmla="*/ 139 w 143"/>
                <a:gd name="T9" fmla="*/ 9 h 44"/>
                <a:gd name="T10" fmla="*/ 137 w 143"/>
                <a:gd name="T11" fmla="*/ 6 h 44"/>
                <a:gd name="T12" fmla="*/ 134 w 143"/>
                <a:gd name="T13" fmla="*/ 3 h 44"/>
                <a:gd name="T14" fmla="*/ 130 w 143"/>
                <a:gd name="T15" fmla="*/ 1 h 44"/>
                <a:gd name="T16" fmla="*/ 126 w 143"/>
                <a:gd name="T17" fmla="*/ 0 h 44"/>
                <a:gd name="T18" fmla="*/ 121 w 143"/>
                <a:gd name="T19" fmla="*/ 0 h 44"/>
                <a:gd name="T20" fmla="*/ 22 w 143"/>
                <a:gd name="T21" fmla="*/ 0 h 44"/>
                <a:gd name="T22" fmla="*/ 22 w 143"/>
                <a:gd name="T23" fmla="*/ 0 h 44"/>
                <a:gd name="T24" fmla="*/ 18 w 143"/>
                <a:gd name="T25" fmla="*/ 0 h 44"/>
                <a:gd name="T26" fmla="*/ 14 w 143"/>
                <a:gd name="T27" fmla="*/ 1 h 44"/>
                <a:gd name="T28" fmla="*/ 9 w 143"/>
                <a:gd name="T29" fmla="*/ 3 h 44"/>
                <a:gd name="T30" fmla="*/ 6 w 143"/>
                <a:gd name="T31" fmla="*/ 6 h 44"/>
                <a:gd name="T32" fmla="*/ 4 w 143"/>
                <a:gd name="T33" fmla="*/ 9 h 44"/>
                <a:gd name="T34" fmla="*/ 2 w 143"/>
                <a:gd name="T35" fmla="*/ 14 h 44"/>
                <a:gd name="T36" fmla="*/ 1 w 143"/>
                <a:gd name="T37" fmla="*/ 18 h 44"/>
                <a:gd name="T38" fmla="*/ 0 w 143"/>
                <a:gd name="T39" fmla="*/ 22 h 44"/>
                <a:gd name="T40" fmla="*/ 0 w 143"/>
                <a:gd name="T41" fmla="*/ 22 h 44"/>
                <a:gd name="T42" fmla="*/ 1 w 143"/>
                <a:gd name="T43" fmla="*/ 26 h 44"/>
                <a:gd name="T44" fmla="*/ 2 w 143"/>
                <a:gd name="T45" fmla="*/ 30 h 44"/>
                <a:gd name="T46" fmla="*/ 4 w 143"/>
                <a:gd name="T47" fmla="*/ 34 h 44"/>
                <a:gd name="T48" fmla="*/ 6 w 143"/>
                <a:gd name="T49" fmla="*/ 37 h 44"/>
                <a:gd name="T50" fmla="*/ 9 w 143"/>
                <a:gd name="T51" fmla="*/ 40 h 44"/>
                <a:gd name="T52" fmla="*/ 14 w 143"/>
                <a:gd name="T53" fmla="*/ 42 h 44"/>
                <a:gd name="T54" fmla="*/ 18 w 143"/>
                <a:gd name="T55" fmla="*/ 43 h 44"/>
                <a:gd name="T56" fmla="*/ 22 w 143"/>
                <a:gd name="T57" fmla="*/ 44 h 44"/>
                <a:gd name="T58" fmla="*/ 121 w 143"/>
                <a:gd name="T59" fmla="*/ 44 h 44"/>
                <a:gd name="T60" fmla="*/ 121 w 143"/>
                <a:gd name="T61" fmla="*/ 44 h 44"/>
                <a:gd name="T62" fmla="*/ 126 w 143"/>
                <a:gd name="T63" fmla="*/ 43 h 44"/>
                <a:gd name="T64" fmla="*/ 130 w 143"/>
                <a:gd name="T65" fmla="*/ 42 h 44"/>
                <a:gd name="T66" fmla="*/ 134 w 143"/>
                <a:gd name="T67" fmla="*/ 40 h 44"/>
                <a:gd name="T68" fmla="*/ 137 w 143"/>
                <a:gd name="T69" fmla="*/ 37 h 44"/>
                <a:gd name="T70" fmla="*/ 139 w 143"/>
                <a:gd name="T71" fmla="*/ 34 h 44"/>
                <a:gd name="T72" fmla="*/ 141 w 143"/>
                <a:gd name="T73" fmla="*/ 30 h 44"/>
                <a:gd name="T74" fmla="*/ 143 w 143"/>
                <a:gd name="T75" fmla="*/ 26 h 44"/>
                <a:gd name="T76" fmla="*/ 143 w 143"/>
                <a:gd name="T77" fmla="*/ 22 h 44"/>
                <a:gd name="T78" fmla="*/ 143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143" y="22"/>
                  </a:moveTo>
                  <a:lnTo>
                    <a:pt x="143" y="22"/>
                  </a:lnTo>
                  <a:lnTo>
                    <a:pt x="143" y="18"/>
                  </a:lnTo>
                  <a:lnTo>
                    <a:pt x="141" y="14"/>
                  </a:lnTo>
                  <a:lnTo>
                    <a:pt x="139" y="9"/>
                  </a:lnTo>
                  <a:lnTo>
                    <a:pt x="137" y="6"/>
                  </a:lnTo>
                  <a:lnTo>
                    <a:pt x="134" y="3"/>
                  </a:lnTo>
                  <a:lnTo>
                    <a:pt x="130" y="1"/>
                  </a:lnTo>
                  <a:lnTo>
                    <a:pt x="126" y="0"/>
                  </a:lnTo>
                  <a:lnTo>
                    <a:pt x="121" y="0"/>
                  </a:lnTo>
                  <a:lnTo>
                    <a:pt x="22" y="0"/>
                  </a:lnTo>
                  <a:lnTo>
                    <a:pt x="22" y="0"/>
                  </a:lnTo>
                  <a:lnTo>
                    <a:pt x="18" y="0"/>
                  </a:lnTo>
                  <a:lnTo>
                    <a:pt x="14" y="1"/>
                  </a:lnTo>
                  <a:lnTo>
                    <a:pt x="9" y="3"/>
                  </a:lnTo>
                  <a:lnTo>
                    <a:pt x="6" y="6"/>
                  </a:lnTo>
                  <a:lnTo>
                    <a:pt x="4" y="9"/>
                  </a:lnTo>
                  <a:lnTo>
                    <a:pt x="2" y="14"/>
                  </a:lnTo>
                  <a:lnTo>
                    <a:pt x="1" y="18"/>
                  </a:lnTo>
                  <a:lnTo>
                    <a:pt x="0" y="22"/>
                  </a:lnTo>
                  <a:lnTo>
                    <a:pt x="0" y="22"/>
                  </a:lnTo>
                  <a:lnTo>
                    <a:pt x="1" y="26"/>
                  </a:lnTo>
                  <a:lnTo>
                    <a:pt x="2" y="30"/>
                  </a:lnTo>
                  <a:lnTo>
                    <a:pt x="4" y="34"/>
                  </a:lnTo>
                  <a:lnTo>
                    <a:pt x="6" y="37"/>
                  </a:lnTo>
                  <a:lnTo>
                    <a:pt x="9" y="40"/>
                  </a:lnTo>
                  <a:lnTo>
                    <a:pt x="14" y="42"/>
                  </a:lnTo>
                  <a:lnTo>
                    <a:pt x="18" y="43"/>
                  </a:lnTo>
                  <a:lnTo>
                    <a:pt x="22" y="44"/>
                  </a:lnTo>
                  <a:lnTo>
                    <a:pt x="121" y="44"/>
                  </a:lnTo>
                  <a:lnTo>
                    <a:pt x="121" y="44"/>
                  </a:lnTo>
                  <a:lnTo>
                    <a:pt x="126" y="43"/>
                  </a:lnTo>
                  <a:lnTo>
                    <a:pt x="130" y="42"/>
                  </a:lnTo>
                  <a:lnTo>
                    <a:pt x="134" y="40"/>
                  </a:lnTo>
                  <a:lnTo>
                    <a:pt x="137" y="37"/>
                  </a:lnTo>
                  <a:lnTo>
                    <a:pt x="139" y="34"/>
                  </a:lnTo>
                  <a:lnTo>
                    <a:pt x="141" y="30"/>
                  </a:lnTo>
                  <a:lnTo>
                    <a:pt x="143" y="26"/>
                  </a:lnTo>
                  <a:lnTo>
                    <a:pt x="143" y="22"/>
                  </a:lnTo>
                  <a:lnTo>
                    <a:pt x="14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50"/>
            <p:cNvSpPr>
              <a:spLocks/>
            </p:cNvSpPr>
            <p:nvPr/>
          </p:nvSpPr>
          <p:spPr bwMode="auto">
            <a:xfrm>
              <a:off x="1111250" y="3317876"/>
              <a:ext cx="55563" cy="19050"/>
            </a:xfrm>
            <a:custGeom>
              <a:avLst/>
              <a:gdLst>
                <a:gd name="T0" fmla="*/ 0 w 143"/>
                <a:gd name="T1" fmla="*/ 22 h 44"/>
                <a:gd name="T2" fmla="*/ 0 w 143"/>
                <a:gd name="T3" fmla="*/ 22 h 44"/>
                <a:gd name="T4" fmla="*/ 0 w 143"/>
                <a:gd name="T5" fmla="*/ 26 h 44"/>
                <a:gd name="T6" fmla="*/ 1 w 143"/>
                <a:gd name="T7" fmla="*/ 30 h 44"/>
                <a:gd name="T8" fmla="*/ 3 w 143"/>
                <a:gd name="T9" fmla="*/ 33 h 44"/>
                <a:gd name="T10" fmla="*/ 6 w 143"/>
                <a:gd name="T11" fmla="*/ 37 h 44"/>
                <a:gd name="T12" fmla="*/ 9 w 143"/>
                <a:gd name="T13" fmla="*/ 40 h 44"/>
                <a:gd name="T14" fmla="*/ 13 w 143"/>
                <a:gd name="T15" fmla="*/ 42 h 44"/>
                <a:gd name="T16" fmla="*/ 17 w 143"/>
                <a:gd name="T17" fmla="*/ 43 h 44"/>
                <a:gd name="T18" fmla="*/ 22 w 143"/>
                <a:gd name="T19" fmla="*/ 44 h 44"/>
                <a:gd name="T20" fmla="*/ 120 w 143"/>
                <a:gd name="T21" fmla="*/ 44 h 44"/>
                <a:gd name="T22" fmla="*/ 120 w 143"/>
                <a:gd name="T23" fmla="*/ 44 h 44"/>
                <a:gd name="T24" fmla="*/ 126 w 143"/>
                <a:gd name="T25" fmla="*/ 43 h 44"/>
                <a:gd name="T26" fmla="*/ 130 w 143"/>
                <a:gd name="T27" fmla="*/ 42 h 44"/>
                <a:gd name="T28" fmla="*/ 133 w 143"/>
                <a:gd name="T29" fmla="*/ 40 h 44"/>
                <a:gd name="T30" fmla="*/ 136 w 143"/>
                <a:gd name="T31" fmla="*/ 37 h 44"/>
                <a:gd name="T32" fmla="*/ 139 w 143"/>
                <a:gd name="T33" fmla="*/ 33 h 44"/>
                <a:gd name="T34" fmla="*/ 141 w 143"/>
                <a:gd name="T35" fmla="*/ 30 h 44"/>
                <a:gd name="T36" fmla="*/ 143 w 143"/>
                <a:gd name="T37" fmla="*/ 26 h 44"/>
                <a:gd name="T38" fmla="*/ 143 w 143"/>
                <a:gd name="T39" fmla="*/ 22 h 44"/>
                <a:gd name="T40" fmla="*/ 143 w 143"/>
                <a:gd name="T41" fmla="*/ 22 h 44"/>
                <a:gd name="T42" fmla="*/ 143 w 143"/>
                <a:gd name="T43" fmla="*/ 17 h 44"/>
                <a:gd name="T44" fmla="*/ 141 w 143"/>
                <a:gd name="T45" fmla="*/ 13 h 44"/>
                <a:gd name="T46" fmla="*/ 139 w 143"/>
                <a:gd name="T47" fmla="*/ 9 h 44"/>
                <a:gd name="T48" fmla="*/ 136 w 143"/>
                <a:gd name="T49" fmla="*/ 6 h 44"/>
                <a:gd name="T50" fmla="*/ 133 w 143"/>
                <a:gd name="T51" fmla="*/ 3 h 44"/>
                <a:gd name="T52" fmla="*/ 130 w 143"/>
                <a:gd name="T53" fmla="*/ 1 h 44"/>
                <a:gd name="T54" fmla="*/ 126 w 143"/>
                <a:gd name="T55" fmla="*/ 0 h 44"/>
                <a:gd name="T56" fmla="*/ 120 w 143"/>
                <a:gd name="T57" fmla="*/ 0 h 44"/>
                <a:gd name="T58" fmla="*/ 22 w 143"/>
                <a:gd name="T59" fmla="*/ 0 h 44"/>
                <a:gd name="T60" fmla="*/ 22 w 143"/>
                <a:gd name="T61" fmla="*/ 0 h 44"/>
                <a:gd name="T62" fmla="*/ 17 w 143"/>
                <a:gd name="T63" fmla="*/ 0 h 44"/>
                <a:gd name="T64" fmla="*/ 13 w 143"/>
                <a:gd name="T65" fmla="*/ 1 h 44"/>
                <a:gd name="T66" fmla="*/ 9 w 143"/>
                <a:gd name="T67" fmla="*/ 3 h 44"/>
                <a:gd name="T68" fmla="*/ 6 w 143"/>
                <a:gd name="T69" fmla="*/ 6 h 44"/>
                <a:gd name="T70" fmla="*/ 3 w 143"/>
                <a:gd name="T71" fmla="*/ 9 h 44"/>
                <a:gd name="T72" fmla="*/ 1 w 143"/>
                <a:gd name="T73" fmla="*/ 13 h 44"/>
                <a:gd name="T74" fmla="*/ 0 w 143"/>
                <a:gd name="T75" fmla="*/ 17 h 44"/>
                <a:gd name="T76" fmla="*/ 0 w 143"/>
                <a:gd name="T77" fmla="*/ 22 h 44"/>
                <a:gd name="T78" fmla="*/ 0 w 143"/>
                <a:gd name="T7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44">
                  <a:moveTo>
                    <a:pt x="0" y="22"/>
                  </a:moveTo>
                  <a:lnTo>
                    <a:pt x="0" y="22"/>
                  </a:lnTo>
                  <a:lnTo>
                    <a:pt x="0" y="26"/>
                  </a:lnTo>
                  <a:lnTo>
                    <a:pt x="1" y="30"/>
                  </a:lnTo>
                  <a:lnTo>
                    <a:pt x="3" y="33"/>
                  </a:lnTo>
                  <a:lnTo>
                    <a:pt x="6" y="37"/>
                  </a:lnTo>
                  <a:lnTo>
                    <a:pt x="9" y="40"/>
                  </a:lnTo>
                  <a:lnTo>
                    <a:pt x="13" y="42"/>
                  </a:lnTo>
                  <a:lnTo>
                    <a:pt x="17" y="43"/>
                  </a:lnTo>
                  <a:lnTo>
                    <a:pt x="22" y="44"/>
                  </a:lnTo>
                  <a:lnTo>
                    <a:pt x="120" y="44"/>
                  </a:lnTo>
                  <a:lnTo>
                    <a:pt x="120" y="44"/>
                  </a:lnTo>
                  <a:lnTo>
                    <a:pt x="126" y="43"/>
                  </a:lnTo>
                  <a:lnTo>
                    <a:pt x="130" y="42"/>
                  </a:lnTo>
                  <a:lnTo>
                    <a:pt x="133" y="40"/>
                  </a:lnTo>
                  <a:lnTo>
                    <a:pt x="136" y="37"/>
                  </a:lnTo>
                  <a:lnTo>
                    <a:pt x="139" y="33"/>
                  </a:lnTo>
                  <a:lnTo>
                    <a:pt x="141" y="30"/>
                  </a:lnTo>
                  <a:lnTo>
                    <a:pt x="143" y="26"/>
                  </a:lnTo>
                  <a:lnTo>
                    <a:pt x="143" y="22"/>
                  </a:lnTo>
                  <a:lnTo>
                    <a:pt x="143" y="22"/>
                  </a:lnTo>
                  <a:lnTo>
                    <a:pt x="143" y="17"/>
                  </a:lnTo>
                  <a:lnTo>
                    <a:pt x="141" y="13"/>
                  </a:lnTo>
                  <a:lnTo>
                    <a:pt x="139" y="9"/>
                  </a:lnTo>
                  <a:lnTo>
                    <a:pt x="136" y="6"/>
                  </a:lnTo>
                  <a:lnTo>
                    <a:pt x="133" y="3"/>
                  </a:lnTo>
                  <a:lnTo>
                    <a:pt x="130" y="1"/>
                  </a:lnTo>
                  <a:lnTo>
                    <a:pt x="126" y="0"/>
                  </a:lnTo>
                  <a:lnTo>
                    <a:pt x="120" y="0"/>
                  </a:lnTo>
                  <a:lnTo>
                    <a:pt x="22" y="0"/>
                  </a:lnTo>
                  <a:lnTo>
                    <a:pt x="22" y="0"/>
                  </a:lnTo>
                  <a:lnTo>
                    <a:pt x="17" y="0"/>
                  </a:lnTo>
                  <a:lnTo>
                    <a:pt x="13" y="1"/>
                  </a:lnTo>
                  <a:lnTo>
                    <a:pt x="9" y="3"/>
                  </a:lnTo>
                  <a:lnTo>
                    <a:pt x="6" y="6"/>
                  </a:lnTo>
                  <a:lnTo>
                    <a:pt x="3" y="9"/>
                  </a:lnTo>
                  <a:lnTo>
                    <a:pt x="1" y="13"/>
                  </a:lnTo>
                  <a:lnTo>
                    <a:pt x="0"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1"/>
            <p:cNvSpPr>
              <a:spLocks/>
            </p:cNvSpPr>
            <p:nvPr/>
          </p:nvSpPr>
          <p:spPr bwMode="auto">
            <a:xfrm>
              <a:off x="1101725" y="3235326"/>
              <a:ext cx="55563" cy="28575"/>
            </a:xfrm>
            <a:custGeom>
              <a:avLst/>
              <a:gdLst>
                <a:gd name="T0" fmla="*/ 1 w 140"/>
                <a:gd name="T1" fmla="*/ 53 h 70"/>
                <a:gd name="T2" fmla="*/ 1 w 140"/>
                <a:gd name="T3" fmla="*/ 53 h 70"/>
                <a:gd name="T4" fmla="*/ 2 w 140"/>
                <a:gd name="T5" fmla="*/ 57 h 70"/>
                <a:gd name="T6" fmla="*/ 4 w 140"/>
                <a:gd name="T7" fmla="*/ 60 h 70"/>
                <a:gd name="T8" fmla="*/ 8 w 140"/>
                <a:gd name="T9" fmla="*/ 65 h 70"/>
                <a:gd name="T10" fmla="*/ 14 w 140"/>
                <a:gd name="T11" fmla="*/ 68 h 70"/>
                <a:gd name="T12" fmla="*/ 22 w 140"/>
                <a:gd name="T13" fmla="*/ 70 h 70"/>
                <a:gd name="T14" fmla="*/ 22 w 140"/>
                <a:gd name="T15" fmla="*/ 70 h 70"/>
                <a:gd name="T16" fmla="*/ 27 w 140"/>
                <a:gd name="T17" fmla="*/ 69 h 70"/>
                <a:gd name="T18" fmla="*/ 123 w 140"/>
                <a:gd name="T19" fmla="*/ 44 h 70"/>
                <a:gd name="T20" fmla="*/ 123 w 140"/>
                <a:gd name="T21" fmla="*/ 44 h 70"/>
                <a:gd name="T22" fmla="*/ 127 w 140"/>
                <a:gd name="T23" fmla="*/ 42 h 70"/>
                <a:gd name="T24" fmla="*/ 132 w 140"/>
                <a:gd name="T25" fmla="*/ 40 h 70"/>
                <a:gd name="T26" fmla="*/ 134 w 140"/>
                <a:gd name="T27" fmla="*/ 37 h 70"/>
                <a:gd name="T28" fmla="*/ 137 w 140"/>
                <a:gd name="T29" fmla="*/ 33 h 70"/>
                <a:gd name="T30" fmla="*/ 138 w 140"/>
                <a:gd name="T31" fmla="*/ 29 h 70"/>
                <a:gd name="T32" fmla="*/ 139 w 140"/>
                <a:gd name="T33" fmla="*/ 25 h 70"/>
                <a:gd name="T34" fmla="*/ 140 w 140"/>
                <a:gd name="T35" fmla="*/ 21 h 70"/>
                <a:gd name="T36" fmla="*/ 139 w 140"/>
                <a:gd name="T37" fmla="*/ 17 h 70"/>
                <a:gd name="T38" fmla="*/ 139 w 140"/>
                <a:gd name="T39" fmla="*/ 17 h 70"/>
                <a:gd name="T40" fmla="*/ 137 w 140"/>
                <a:gd name="T41" fmla="*/ 12 h 70"/>
                <a:gd name="T42" fmla="*/ 135 w 140"/>
                <a:gd name="T43" fmla="*/ 8 h 70"/>
                <a:gd name="T44" fmla="*/ 132 w 140"/>
                <a:gd name="T45" fmla="*/ 6 h 70"/>
                <a:gd name="T46" fmla="*/ 129 w 140"/>
                <a:gd name="T47" fmla="*/ 3 h 70"/>
                <a:gd name="T48" fmla="*/ 124 w 140"/>
                <a:gd name="T49" fmla="*/ 2 h 70"/>
                <a:gd name="T50" fmla="*/ 121 w 140"/>
                <a:gd name="T51" fmla="*/ 1 h 70"/>
                <a:gd name="T52" fmla="*/ 116 w 140"/>
                <a:gd name="T53" fmla="*/ 0 h 70"/>
                <a:gd name="T54" fmla="*/ 112 w 140"/>
                <a:gd name="T55" fmla="*/ 1 h 70"/>
                <a:gd name="T56" fmla="*/ 16 w 140"/>
                <a:gd name="T57" fmla="*/ 26 h 70"/>
                <a:gd name="T58" fmla="*/ 16 w 140"/>
                <a:gd name="T59" fmla="*/ 26 h 70"/>
                <a:gd name="T60" fmla="*/ 12 w 140"/>
                <a:gd name="T61" fmla="*/ 28 h 70"/>
                <a:gd name="T62" fmla="*/ 8 w 140"/>
                <a:gd name="T63" fmla="*/ 30 h 70"/>
                <a:gd name="T64" fmla="*/ 5 w 140"/>
                <a:gd name="T65" fmla="*/ 33 h 70"/>
                <a:gd name="T66" fmla="*/ 3 w 140"/>
                <a:gd name="T67" fmla="*/ 37 h 70"/>
                <a:gd name="T68" fmla="*/ 1 w 140"/>
                <a:gd name="T69" fmla="*/ 41 h 70"/>
                <a:gd name="T70" fmla="*/ 0 w 140"/>
                <a:gd name="T71" fmla="*/ 45 h 70"/>
                <a:gd name="T72" fmla="*/ 0 w 140"/>
                <a:gd name="T73" fmla="*/ 49 h 70"/>
                <a:gd name="T74" fmla="*/ 1 w 140"/>
                <a:gd name="T75" fmla="*/ 53 h 70"/>
                <a:gd name="T76" fmla="*/ 1 w 140"/>
                <a:gd name="T7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70">
                  <a:moveTo>
                    <a:pt x="1" y="53"/>
                  </a:moveTo>
                  <a:lnTo>
                    <a:pt x="1" y="53"/>
                  </a:lnTo>
                  <a:lnTo>
                    <a:pt x="2" y="57"/>
                  </a:lnTo>
                  <a:lnTo>
                    <a:pt x="4" y="60"/>
                  </a:lnTo>
                  <a:lnTo>
                    <a:pt x="8" y="65"/>
                  </a:lnTo>
                  <a:lnTo>
                    <a:pt x="14" y="68"/>
                  </a:lnTo>
                  <a:lnTo>
                    <a:pt x="22" y="70"/>
                  </a:lnTo>
                  <a:lnTo>
                    <a:pt x="22" y="70"/>
                  </a:lnTo>
                  <a:lnTo>
                    <a:pt x="27" y="69"/>
                  </a:lnTo>
                  <a:lnTo>
                    <a:pt x="123" y="44"/>
                  </a:lnTo>
                  <a:lnTo>
                    <a:pt x="123" y="44"/>
                  </a:lnTo>
                  <a:lnTo>
                    <a:pt x="127" y="42"/>
                  </a:lnTo>
                  <a:lnTo>
                    <a:pt x="132" y="40"/>
                  </a:lnTo>
                  <a:lnTo>
                    <a:pt x="134" y="37"/>
                  </a:lnTo>
                  <a:lnTo>
                    <a:pt x="137" y="33"/>
                  </a:lnTo>
                  <a:lnTo>
                    <a:pt x="138" y="29"/>
                  </a:lnTo>
                  <a:lnTo>
                    <a:pt x="139" y="25"/>
                  </a:lnTo>
                  <a:lnTo>
                    <a:pt x="140" y="21"/>
                  </a:lnTo>
                  <a:lnTo>
                    <a:pt x="139" y="17"/>
                  </a:lnTo>
                  <a:lnTo>
                    <a:pt x="139" y="17"/>
                  </a:lnTo>
                  <a:lnTo>
                    <a:pt x="137" y="12"/>
                  </a:lnTo>
                  <a:lnTo>
                    <a:pt x="135" y="8"/>
                  </a:lnTo>
                  <a:lnTo>
                    <a:pt x="132" y="6"/>
                  </a:lnTo>
                  <a:lnTo>
                    <a:pt x="129" y="3"/>
                  </a:lnTo>
                  <a:lnTo>
                    <a:pt x="124" y="2"/>
                  </a:lnTo>
                  <a:lnTo>
                    <a:pt x="121" y="1"/>
                  </a:lnTo>
                  <a:lnTo>
                    <a:pt x="116" y="0"/>
                  </a:lnTo>
                  <a:lnTo>
                    <a:pt x="112" y="1"/>
                  </a:lnTo>
                  <a:lnTo>
                    <a:pt x="16" y="26"/>
                  </a:lnTo>
                  <a:lnTo>
                    <a:pt x="16" y="26"/>
                  </a:lnTo>
                  <a:lnTo>
                    <a:pt x="12" y="28"/>
                  </a:lnTo>
                  <a:lnTo>
                    <a:pt x="8" y="30"/>
                  </a:lnTo>
                  <a:lnTo>
                    <a:pt x="5" y="33"/>
                  </a:lnTo>
                  <a:lnTo>
                    <a:pt x="3" y="37"/>
                  </a:lnTo>
                  <a:lnTo>
                    <a:pt x="1" y="41"/>
                  </a:lnTo>
                  <a:lnTo>
                    <a:pt x="0" y="45"/>
                  </a:lnTo>
                  <a:lnTo>
                    <a:pt x="0" y="49"/>
                  </a:lnTo>
                  <a:lnTo>
                    <a:pt x="1" y="53"/>
                  </a:ln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2"/>
            <p:cNvSpPr>
              <a:spLocks/>
            </p:cNvSpPr>
            <p:nvPr/>
          </p:nvSpPr>
          <p:spPr bwMode="auto">
            <a:xfrm>
              <a:off x="1073150" y="3160713"/>
              <a:ext cx="52388" cy="38100"/>
            </a:xfrm>
            <a:custGeom>
              <a:avLst/>
              <a:gdLst>
                <a:gd name="T0" fmla="*/ 3 w 130"/>
                <a:gd name="T1" fmla="*/ 82 h 94"/>
                <a:gd name="T2" fmla="*/ 3 w 130"/>
                <a:gd name="T3" fmla="*/ 82 h 94"/>
                <a:gd name="T4" fmla="*/ 6 w 130"/>
                <a:gd name="T5" fmla="*/ 87 h 94"/>
                <a:gd name="T6" fmla="*/ 10 w 130"/>
                <a:gd name="T7" fmla="*/ 90 h 94"/>
                <a:gd name="T8" fmla="*/ 16 w 130"/>
                <a:gd name="T9" fmla="*/ 93 h 94"/>
                <a:gd name="T10" fmla="*/ 22 w 130"/>
                <a:gd name="T11" fmla="*/ 94 h 94"/>
                <a:gd name="T12" fmla="*/ 22 w 130"/>
                <a:gd name="T13" fmla="*/ 94 h 94"/>
                <a:gd name="T14" fmla="*/ 27 w 130"/>
                <a:gd name="T15" fmla="*/ 93 h 94"/>
                <a:gd name="T16" fmla="*/ 33 w 130"/>
                <a:gd name="T17" fmla="*/ 90 h 94"/>
                <a:gd name="T18" fmla="*/ 118 w 130"/>
                <a:gd name="T19" fmla="*/ 41 h 94"/>
                <a:gd name="T20" fmla="*/ 118 w 130"/>
                <a:gd name="T21" fmla="*/ 41 h 94"/>
                <a:gd name="T22" fmla="*/ 122 w 130"/>
                <a:gd name="T23" fmla="*/ 39 h 94"/>
                <a:gd name="T24" fmla="*/ 126 w 130"/>
                <a:gd name="T25" fmla="*/ 35 h 94"/>
                <a:gd name="T26" fmla="*/ 128 w 130"/>
                <a:gd name="T27" fmla="*/ 31 h 94"/>
                <a:gd name="T28" fmla="*/ 129 w 130"/>
                <a:gd name="T29" fmla="*/ 28 h 94"/>
                <a:gd name="T30" fmla="*/ 130 w 130"/>
                <a:gd name="T31" fmla="*/ 24 h 94"/>
                <a:gd name="T32" fmla="*/ 130 w 130"/>
                <a:gd name="T33" fmla="*/ 19 h 94"/>
                <a:gd name="T34" fmla="*/ 129 w 130"/>
                <a:gd name="T35" fmla="*/ 14 h 94"/>
                <a:gd name="T36" fmla="*/ 127 w 130"/>
                <a:gd name="T37" fmla="*/ 11 h 94"/>
                <a:gd name="T38" fmla="*/ 127 w 130"/>
                <a:gd name="T39" fmla="*/ 11 h 94"/>
                <a:gd name="T40" fmla="*/ 125 w 130"/>
                <a:gd name="T41" fmla="*/ 7 h 94"/>
                <a:gd name="T42" fmla="*/ 121 w 130"/>
                <a:gd name="T43" fmla="*/ 4 h 94"/>
                <a:gd name="T44" fmla="*/ 117 w 130"/>
                <a:gd name="T45" fmla="*/ 2 h 94"/>
                <a:gd name="T46" fmla="*/ 113 w 130"/>
                <a:gd name="T47" fmla="*/ 1 h 94"/>
                <a:gd name="T48" fmla="*/ 109 w 130"/>
                <a:gd name="T49" fmla="*/ 0 h 94"/>
                <a:gd name="T50" fmla="*/ 105 w 130"/>
                <a:gd name="T51" fmla="*/ 0 h 94"/>
                <a:gd name="T52" fmla="*/ 100 w 130"/>
                <a:gd name="T53" fmla="*/ 1 h 94"/>
                <a:gd name="T54" fmla="*/ 97 w 130"/>
                <a:gd name="T55" fmla="*/ 3 h 94"/>
                <a:gd name="T56" fmla="*/ 10 w 130"/>
                <a:gd name="T57" fmla="*/ 52 h 94"/>
                <a:gd name="T58" fmla="*/ 10 w 130"/>
                <a:gd name="T59" fmla="*/ 52 h 94"/>
                <a:gd name="T60" fmla="*/ 7 w 130"/>
                <a:gd name="T61" fmla="*/ 54 h 94"/>
                <a:gd name="T62" fmla="*/ 4 w 130"/>
                <a:gd name="T63" fmla="*/ 58 h 94"/>
                <a:gd name="T64" fmla="*/ 2 w 130"/>
                <a:gd name="T65" fmla="*/ 62 h 94"/>
                <a:gd name="T66" fmla="*/ 1 w 130"/>
                <a:gd name="T67" fmla="*/ 66 h 94"/>
                <a:gd name="T68" fmla="*/ 0 w 130"/>
                <a:gd name="T69" fmla="*/ 70 h 94"/>
                <a:gd name="T70" fmla="*/ 0 w 130"/>
                <a:gd name="T71" fmla="*/ 75 h 94"/>
                <a:gd name="T72" fmla="*/ 1 w 130"/>
                <a:gd name="T73" fmla="*/ 79 h 94"/>
                <a:gd name="T74" fmla="*/ 3 w 130"/>
                <a:gd name="T75" fmla="*/ 82 h 94"/>
                <a:gd name="T76" fmla="*/ 3 w 130"/>
                <a:gd name="T7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94">
                  <a:moveTo>
                    <a:pt x="3" y="82"/>
                  </a:moveTo>
                  <a:lnTo>
                    <a:pt x="3" y="82"/>
                  </a:lnTo>
                  <a:lnTo>
                    <a:pt x="6" y="87"/>
                  </a:lnTo>
                  <a:lnTo>
                    <a:pt x="10" y="90"/>
                  </a:lnTo>
                  <a:lnTo>
                    <a:pt x="16" y="93"/>
                  </a:lnTo>
                  <a:lnTo>
                    <a:pt x="22" y="94"/>
                  </a:lnTo>
                  <a:lnTo>
                    <a:pt x="22" y="94"/>
                  </a:lnTo>
                  <a:lnTo>
                    <a:pt x="27" y="93"/>
                  </a:lnTo>
                  <a:lnTo>
                    <a:pt x="33" y="90"/>
                  </a:lnTo>
                  <a:lnTo>
                    <a:pt x="118" y="41"/>
                  </a:lnTo>
                  <a:lnTo>
                    <a:pt x="118" y="41"/>
                  </a:lnTo>
                  <a:lnTo>
                    <a:pt x="122" y="39"/>
                  </a:lnTo>
                  <a:lnTo>
                    <a:pt x="126" y="35"/>
                  </a:lnTo>
                  <a:lnTo>
                    <a:pt x="128" y="31"/>
                  </a:lnTo>
                  <a:lnTo>
                    <a:pt x="129" y="28"/>
                  </a:lnTo>
                  <a:lnTo>
                    <a:pt x="130" y="24"/>
                  </a:lnTo>
                  <a:lnTo>
                    <a:pt x="130" y="19"/>
                  </a:lnTo>
                  <a:lnTo>
                    <a:pt x="129" y="14"/>
                  </a:lnTo>
                  <a:lnTo>
                    <a:pt x="127" y="11"/>
                  </a:lnTo>
                  <a:lnTo>
                    <a:pt x="127" y="11"/>
                  </a:lnTo>
                  <a:lnTo>
                    <a:pt x="125" y="7"/>
                  </a:lnTo>
                  <a:lnTo>
                    <a:pt x="121" y="4"/>
                  </a:lnTo>
                  <a:lnTo>
                    <a:pt x="117" y="2"/>
                  </a:lnTo>
                  <a:lnTo>
                    <a:pt x="113" y="1"/>
                  </a:lnTo>
                  <a:lnTo>
                    <a:pt x="109" y="0"/>
                  </a:lnTo>
                  <a:lnTo>
                    <a:pt x="105" y="0"/>
                  </a:lnTo>
                  <a:lnTo>
                    <a:pt x="100" y="1"/>
                  </a:lnTo>
                  <a:lnTo>
                    <a:pt x="97" y="3"/>
                  </a:lnTo>
                  <a:lnTo>
                    <a:pt x="10" y="52"/>
                  </a:lnTo>
                  <a:lnTo>
                    <a:pt x="10" y="52"/>
                  </a:lnTo>
                  <a:lnTo>
                    <a:pt x="7" y="54"/>
                  </a:lnTo>
                  <a:lnTo>
                    <a:pt x="4" y="58"/>
                  </a:lnTo>
                  <a:lnTo>
                    <a:pt x="2" y="62"/>
                  </a:lnTo>
                  <a:lnTo>
                    <a:pt x="1" y="66"/>
                  </a:lnTo>
                  <a:lnTo>
                    <a:pt x="0" y="70"/>
                  </a:lnTo>
                  <a:lnTo>
                    <a:pt x="0" y="75"/>
                  </a:lnTo>
                  <a:lnTo>
                    <a:pt x="1" y="79"/>
                  </a:lnTo>
                  <a:lnTo>
                    <a:pt x="3" y="82"/>
                  </a:lnTo>
                  <a:lnTo>
                    <a:pt x="3"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3"/>
            <p:cNvSpPr>
              <a:spLocks/>
            </p:cNvSpPr>
            <p:nvPr/>
          </p:nvSpPr>
          <p:spPr bwMode="auto">
            <a:xfrm>
              <a:off x="1030288" y="3095626"/>
              <a:ext cx="46038" cy="46038"/>
            </a:xfrm>
            <a:custGeom>
              <a:avLst/>
              <a:gdLst>
                <a:gd name="T0" fmla="*/ 22 w 114"/>
                <a:gd name="T1" fmla="*/ 115 h 115"/>
                <a:gd name="T2" fmla="*/ 22 w 114"/>
                <a:gd name="T3" fmla="*/ 115 h 115"/>
                <a:gd name="T4" fmla="*/ 26 w 114"/>
                <a:gd name="T5" fmla="*/ 114 h 115"/>
                <a:gd name="T6" fmla="*/ 31 w 114"/>
                <a:gd name="T7" fmla="*/ 113 h 115"/>
                <a:gd name="T8" fmla="*/ 35 w 114"/>
                <a:gd name="T9" fmla="*/ 111 h 115"/>
                <a:gd name="T10" fmla="*/ 38 w 114"/>
                <a:gd name="T11" fmla="*/ 109 h 115"/>
                <a:gd name="T12" fmla="*/ 108 w 114"/>
                <a:gd name="T13" fmla="*/ 38 h 115"/>
                <a:gd name="T14" fmla="*/ 108 w 114"/>
                <a:gd name="T15" fmla="*/ 38 h 115"/>
                <a:gd name="T16" fmla="*/ 111 w 114"/>
                <a:gd name="T17" fmla="*/ 35 h 115"/>
                <a:gd name="T18" fmla="*/ 113 w 114"/>
                <a:gd name="T19" fmla="*/ 31 h 115"/>
                <a:gd name="T20" fmla="*/ 114 w 114"/>
                <a:gd name="T21" fmla="*/ 26 h 115"/>
                <a:gd name="T22" fmla="*/ 114 w 114"/>
                <a:gd name="T23" fmla="*/ 22 h 115"/>
                <a:gd name="T24" fmla="*/ 114 w 114"/>
                <a:gd name="T25" fmla="*/ 18 h 115"/>
                <a:gd name="T26" fmla="*/ 113 w 114"/>
                <a:gd name="T27" fmla="*/ 14 h 115"/>
                <a:gd name="T28" fmla="*/ 111 w 114"/>
                <a:gd name="T29" fmla="*/ 10 h 115"/>
                <a:gd name="T30" fmla="*/ 108 w 114"/>
                <a:gd name="T31" fmla="*/ 6 h 115"/>
                <a:gd name="T32" fmla="*/ 108 w 114"/>
                <a:gd name="T33" fmla="*/ 6 h 115"/>
                <a:gd name="T34" fmla="*/ 105 w 114"/>
                <a:gd name="T35" fmla="*/ 4 h 115"/>
                <a:gd name="T36" fmla="*/ 100 w 114"/>
                <a:gd name="T37" fmla="*/ 2 h 115"/>
                <a:gd name="T38" fmla="*/ 97 w 114"/>
                <a:gd name="T39" fmla="*/ 1 h 115"/>
                <a:gd name="T40" fmla="*/ 93 w 114"/>
                <a:gd name="T41" fmla="*/ 0 h 115"/>
                <a:gd name="T42" fmla="*/ 89 w 114"/>
                <a:gd name="T43" fmla="*/ 1 h 115"/>
                <a:gd name="T44" fmla="*/ 85 w 114"/>
                <a:gd name="T45" fmla="*/ 2 h 115"/>
                <a:gd name="T46" fmla="*/ 80 w 114"/>
                <a:gd name="T47" fmla="*/ 4 h 115"/>
                <a:gd name="T48" fmla="*/ 77 w 114"/>
                <a:gd name="T49" fmla="*/ 6 h 115"/>
                <a:gd name="T50" fmla="*/ 6 w 114"/>
                <a:gd name="T51" fmla="*/ 77 h 115"/>
                <a:gd name="T52" fmla="*/ 6 w 114"/>
                <a:gd name="T53" fmla="*/ 77 h 115"/>
                <a:gd name="T54" fmla="*/ 4 w 114"/>
                <a:gd name="T55" fmla="*/ 80 h 115"/>
                <a:gd name="T56" fmla="*/ 2 w 114"/>
                <a:gd name="T57" fmla="*/ 84 h 115"/>
                <a:gd name="T58" fmla="*/ 1 w 114"/>
                <a:gd name="T59" fmla="*/ 89 h 115"/>
                <a:gd name="T60" fmla="*/ 0 w 114"/>
                <a:gd name="T61" fmla="*/ 93 h 115"/>
                <a:gd name="T62" fmla="*/ 1 w 114"/>
                <a:gd name="T63" fmla="*/ 97 h 115"/>
                <a:gd name="T64" fmla="*/ 2 w 114"/>
                <a:gd name="T65" fmla="*/ 101 h 115"/>
                <a:gd name="T66" fmla="*/ 4 w 114"/>
                <a:gd name="T67" fmla="*/ 104 h 115"/>
                <a:gd name="T68" fmla="*/ 6 w 114"/>
                <a:gd name="T69" fmla="*/ 109 h 115"/>
                <a:gd name="T70" fmla="*/ 6 w 114"/>
                <a:gd name="T71" fmla="*/ 109 h 115"/>
                <a:gd name="T72" fmla="*/ 11 w 114"/>
                <a:gd name="T73" fmla="*/ 111 h 115"/>
                <a:gd name="T74" fmla="*/ 14 w 114"/>
                <a:gd name="T75" fmla="*/ 113 h 115"/>
                <a:gd name="T76" fmla="*/ 18 w 114"/>
                <a:gd name="T77" fmla="*/ 114 h 115"/>
                <a:gd name="T78" fmla="*/ 22 w 114"/>
                <a:gd name="T79" fmla="*/ 115 h 115"/>
                <a:gd name="T80" fmla="*/ 22 w 114"/>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5">
                  <a:moveTo>
                    <a:pt x="22" y="115"/>
                  </a:moveTo>
                  <a:lnTo>
                    <a:pt x="22" y="115"/>
                  </a:lnTo>
                  <a:lnTo>
                    <a:pt x="26" y="114"/>
                  </a:lnTo>
                  <a:lnTo>
                    <a:pt x="31" y="113"/>
                  </a:lnTo>
                  <a:lnTo>
                    <a:pt x="35" y="111"/>
                  </a:lnTo>
                  <a:lnTo>
                    <a:pt x="38" y="109"/>
                  </a:lnTo>
                  <a:lnTo>
                    <a:pt x="108" y="38"/>
                  </a:lnTo>
                  <a:lnTo>
                    <a:pt x="108" y="38"/>
                  </a:lnTo>
                  <a:lnTo>
                    <a:pt x="111" y="35"/>
                  </a:lnTo>
                  <a:lnTo>
                    <a:pt x="113" y="31"/>
                  </a:lnTo>
                  <a:lnTo>
                    <a:pt x="114" y="26"/>
                  </a:lnTo>
                  <a:lnTo>
                    <a:pt x="114" y="22"/>
                  </a:lnTo>
                  <a:lnTo>
                    <a:pt x="114" y="18"/>
                  </a:lnTo>
                  <a:lnTo>
                    <a:pt x="113" y="14"/>
                  </a:lnTo>
                  <a:lnTo>
                    <a:pt x="111" y="10"/>
                  </a:lnTo>
                  <a:lnTo>
                    <a:pt x="108" y="6"/>
                  </a:lnTo>
                  <a:lnTo>
                    <a:pt x="108" y="6"/>
                  </a:lnTo>
                  <a:lnTo>
                    <a:pt x="105" y="4"/>
                  </a:lnTo>
                  <a:lnTo>
                    <a:pt x="100" y="2"/>
                  </a:lnTo>
                  <a:lnTo>
                    <a:pt x="97" y="1"/>
                  </a:lnTo>
                  <a:lnTo>
                    <a:pt x="93" y="0"/>
                  </a:lnTo>
                  <a:lnTo>
                    <a:pt x="89" y="1"/>
                  </a:lnTo>
                  <a:lnTo>
                    <a:pt x="85" y="2"/>
                  </a:lnTo>
                  <a:lnTo>
                    <a:pt x="80" y="4"/>
                  </a:lnTo>
                  <a:lnTo>
                    <a:pt x="77" y="6"/>
                  </a:lnTo>
                  <a:lnTo>
                    <a:pt x="6" y="77"/>
                  </a:lnTo>
                  <a:lnTo>
                    <a:pt x="6" y="77"/>
                  </a:lnTo>
                  <a:lnTo>
                    <a:pt x="4" y="80"/>
                  </a:lnTo>
                  <a:lnTo>
                    <a:pt x="2" y="84"/>
                  </a:lnTo>
                  <a:lnTo>
                    <a:pt x="1" y="89"/>
                  </a:lnTo>
                  <a:lnTo>
                    <a:pt x="0" y="93"/>
                  </a:lnTo>
                  <a:lnTo>
                    <a:pt x="1" y="97"/>
                  </a:lnTo>
                  <a:lnTo>
                    <a:pt x="2" y="101"/>
                  </a:lnTo>
                  <a:lnTo>
                    <a:pt x="4" y="104"/>
                  </a:lnTo>
                  <a:lnTo>
                    <a:pt x="6" y="109"/>
                  </a:lnTo>
                  <a:lnTo>
                    <a:pt x="6" y="109"/>
                  </a:lnTo>
                  <a:lnTo>
                    <a:pt x="11" y="111"/>
                  </a:lnTo>
                  <a:lnTo>
                    <a:pt x="14" y="113"/>
                  </a:lnTo>
                  <a:lnTo>
                    <a:pt x="18" y="114"/>
                  </a:lnTo>
                  <a:lnTo>
                    <a:pt x="22" y="115"/>
                  </a:lnTo>
                  <a:lnTo>
                    <a:pt x="22"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4"/>
            <p:cNvSpPr>
              <a:spLocks/>
            </p:cNvSpPr>
            <p:nvPr/>
          </p:nvSpPr>
          <p:spPr bwMode="auto">
            <a:xfrm>
              <a:off x="973138" y="3048001"/>
              <a:ext cx="38100" cy="50800"/>
            </a:xfrm>
            <a:custGeom>
              <a:avLst/>
              <a:gdLst>
                <a:gd name="T0" fmla="*/ 12 w 94"/>
                <a:gd name="T1" fmla="*/ 127 h 130"/>
                <a:gd name="T2" fmla="*/ 12 w 94"/>
                <a:gd name="T3" fmla="*/ 127 h 130"/>
                <a:gd name="T4" fmla="*/ 17 w 94"/>
                <a:gd name="T5" fmla="*/ 129 h 130"/>
                <a:gd name="T6" fmla="*/ 23 w 94"/>
                <a:gd name="T7" fmla="*/ 130 h 130"/>
                <a:gd name="T8" fmla="*/ 23 w 94"/>
                <a:gd name="T9" fmla="*/ 130 h 130"/>
                <a:gd name="T10" fmla="*/ 29 w 94"/>
                <a:gd name="T11" fmla="*/ 129 h 130"/>
                <a:gd name="T12" fmla="*/ 34 w 94"/>
                <a:gd name="T13" fmla="*/ 127 h 130"/>
                <a:gd name="T14" fmla="*/ 38 w 94"/>
                <a:gd name="T15" fmla="*/ 124 h 130"/>
                <a:gd name="T16" fmla="*/ 43 w 94"/>
                <a:gd name="T17" fmla="*/ 119 h 130"/>
                <a:gd name="T18" fmla="*/ 91 w 94"/>
                <a:gd name="T19" fmla="*/ 33 h 130"/>
                <a:gd name="T20" fmla="*/ 91 w 94"/>
                <a:gd name="T21" fmla="*/ 33 h 130"/>
                <a:gd name="T22" fmla="*/ 93 w 94"/>
                <a:gd name="T23" fmla="*/ 29 h 130"/>
                <a:gd name="T24" fmla="*/ 94 w 94"/>
                <a:gd name="T25" fmla="*/ 25 h 130"/>
                <a:gd name="T26" fmla="*/ 94 w 94"/>
                <a:gd name="T27" fmla="*/ 20 h 130"/>
                <a:gd name="T28" fmla="*/ 94 w 94"/>
                <a:gd name="T29" fmla="*/ 16 h 130"/>
                <a:gd name="T30" fmla="*/ 92 w 94"/>
                <a:gd name="T31" fmla="*/ 12 h 130"/>
                <a:gd name="T32" fmla="*/ 90 w 94"/>
                <a:gd name="T33" fmla="*/ 9 h 130"/>
                <a:gd name="T34" fmla="*/ 87 w 94"/>
                <a:gd name="T35" fmla="*/ 6 h 130"/>
                <a:gd name="T36" fmla="*/ 84 w 94"/>
                <a:gd name="T37" fmla="*/ 2 h 130"/>
                <a:gd name="T38" fmla="*/ 84 w 94"/>
                <a:gd name="T39" fmla="*/ 2 h 130"/>
                <a:gd name="T40" fmla="*/ 80 w 94"/>
                <a:gd name="T41" fmla="*/ 1 h 130"/>
                <a:gd name="T42" fmla="*/ 75 w 94"/>
                <a:gd name="T43" fmla="*/ 0 h 130"/>
                <a:gd name="T44" fmla="*/ 71 w 94"/>
                <a:gd name="T45" fmla="*/ 0 h 130"/>
                <a:gd name="T46" fmla="*/ 67 w 94"/>
                <a:gd name="T47" fmla="*/ 0 h 130"/>
                <a:gd name="T48" fmla="*/ 63 w 94"/>
                <a:gd name="T49" fmla="*/ 2 h 130"/>
                <a:gd name="T50" fmla="*/ 60 w 94"/>
                <a:gd name="T51" fmla="*/ 5 h 130"/>
                <a:gd name="T52" fmla="*/ 56 w 94"/>
                <a:gd name="T53" fmla="*/ 8 h 130"/>
                <a:gd name="T54" fmla="*/ 53 w 94"/>
                <a:gd name="T55" fmla="*/ 11 h 130"/>
                <a:gd name="T56" fmla="*/ 3 w 94"/>
                <a:gd name="T57" fmla="*/ 96 h 130"/>
                <a:gd name="T58" fmla="*/ 3 w 94"/>
                <a:gd name="T59" fmla="*/ 96 h 130"/>
                <a:gd name="T60" fmla="*/ 1 w 94"/>
                <a:gd name="T61" fmla="*/ 101 h 130"/>
                <a:gd name="T62" fmla="*/ 1 w 94"/>
                <a:gd name="T63" fmla="*/ 105 h 130"/>
                <a:gd name="T64" fmla="*/ 0 w 94"/>
                <a:gd name="T65" fmla="*/ 109 h 130"/>
                <a:gd name="T66" fmla="*/ 1 w 94"/>
                <a:gd name="T67" fmla="*/ 113 h 130"/>
                <a:gd name="T68" fmla="*/ 3 w 94"/>
                <a:gd name="T69" fmla="*/ 118 h 130"/>
                <a:gd name="T70" fmla="*/ 6 w 94"/>
                <a:gd name="T71" fmla="*/ 121 h 130"/>
                <a:gd name="T72" fmla="*/ 8 w 94"/>
                <a:gd name="T73" fmla="*/ 125 h 130"/>
                <a:gd name="T74" fmla="*/ 12 w 94"/>
                <a:gd name="T75" fmla="*/ 127 h 130"/>
                <a:gd name="T76" fmla="*/ 12 w 94"/>
                <a:gd name="T7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130">
                  <a:moveTo>
                    <a:pt x="12" y="127"/>
                  </a:moveTo>
                  <a:lnTo>
                    <a:pt x="12" y="127"/>
                  </a:lnTo>
                  <a:lnTo>
                    <a:pt x="17" y="129"/>
                  </a:lnTo>
                  <a:lnTo>
                    <a:pt x="23" y="130"/>
                  </a:lnTo>
                  <a:lnTo>
                    <a:pt x="23" y="130"/>
                  </a:lnTo>
                  <a:lnTo>
                    <a:pt x="29" y="129"/>
                  </a:lnTo>
                  <a:lnTo>
                    <a:pt x="34" y="127"/>
                  </a:lnTo>
                  <a:lnTo>
                    <a:pt x="38" y="124"/>
                  </a:lnTo>
                  <a:lnTo>
                    <a:pt x="43" y="119"/>
                  </a:lnTo>
                  <a:lnTo>
                    <a:pt x="91" y="33"/>
                  </a:lnTo>
                  <a:lnTo>
                    <a:pt x="91" y="33"/>
                  </a:lnTo>
                  <a:lnTo>
                    <a:pt x="93" y="29"/>
                  </a:lnTo>
                  <a:lnTo>
                    <a:pt x="94" y="25"/>
                  </a:lnTo>
                  <a:lnTo>
                    <a:pt x="94" y="20"/>
                  </a:lnTo>
                  <a:lnTo>
                    <a:pt x="94" y="16"/>
                  </a:lnTo>
                  <a:lnTo>
                    <a:pt x="92" y="12"/>
                  </a:lnTo>
                  <a:lnTo>
                    <a:pt x="90" y="9"/>
                  </a:lnTo>
                  <a:lnTo>
                    <a:pt x="87" y="6"/>
                  </a:lnTo>
                  <a:lnTo>
                    <a:pt x="84" y="2"/>
                  </a:lnTo>
                  <a:lnTo>
                    <a:pt x="84" y="2"/>
                  </a:lnTo>
                  <a:lnTo>
                    <a:pt x="80" y="1"/>
                  </a:lnTo>
                  <a:lnTo>
                    <a:pt x="75" y="0"/>
                  </a:lnTo>
                  <a:lnTo>
                    <a:pt x="71" y="0"/>
                  </a:lnTo>
                  <a:lnTo>
                    <a:pt x="67" y="0"/>
                  </a:lnTo>
                  <a:lnTo>
                    <a:pt x="63" y="2"/>
                  </a:lnTo>
                  <a:lnTo>
                    <a:pt x="60" y="5"/>
                  </a:lnTo>
                  <a:lnTo>
                    <a:pt x="56" y="8"/>
                  </a:lnTo>
                  <a:lnTo>
                    <a:pt x="53" y="11"/>
                  </a:lnTo>
                  <a:lnTo>
                    <a:pt x="3" y="96"/>
                  </a:lnTo>
                  <a:lnTo>
                    <a:pt x="3" y="96"/>
                  </a:lnTo>
                  <a:lnTo>
                    <a:pt x="1" y="101"/>
                  </a:lnTo>
                  <a:lnTo>
                    <a:pt x="1" y="105"/>
                  </a:lnTo>
                  <a:lnTo>
                    <a:pt x="0" y="109"/>
                  </a:lnTo>
                  <a:lnTo>
                    <a:pt x="1" y="113"/>
                  </a:lnTo>
                  <a:lnTo>
                    <a:pt x="3" y="118"/>
                  </a:lnTo>
                  <a:lnTo>
                    <a:pt x="6" y="121"/>
                  </a:lnTo>
                  <a:lnTo>
                    <a:pt x="8" y="125"/>
                  </a:lnTo>
                  <a:lnTo>
                    <a:pt x="12" y="127"/>
                  </a:lnTo>
                  <a:lnTo>
                    <a:pt x="1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5"/>
            <p:cNvSpPr>
              <a:spLocks/>
            </p:cNvSpPr>
            <p:nvPr/>
          </p:nvSpPr>
          <p:spPr bwMode="auto">
            <a:xfrm>
              <a:off x="908050" y="3016251"/>
              <a:ext cx="28575" cy="55563"/>
            </a:xfrm>
            <a:custGeom>
              <a:avLst/>
              <a:gdLst>
                <a:gd name="T0" fmla="*/ 16 w 70"/>
                <a:gd name="T1" fmla="*/ 139 h 140"/>
                <a:gd name="T2" fmla="*/ 16 w 70"/>
                <a:gd name="T3" fmla="*/ 139 h 140"/>
                <a:gd name="T4" fmla="*/ 23 w 70"/>
                <a:gd name="T5" fmla="*/ 140 h 140"/>
                <a:gd name="T6" fmla="*/ 23 w 70"/>
                <a:gd name="T7" fmla="*/ 140 h 140"/>
                <a:gd name="T8" fmla="*/ 29 w 70"/>
                <a:gd name="T9" fmla="*/ 139 h 140"/>
                <a:gd name="T10" fmla="*/ 35 w 70"/>
                <a:gd name="T11" fmla="*/ 135 h 140"/>
                <a:gd name="T12" fmla="*/ 41 w 70"/>
                <a:gd name="T13" fmla="*/ 130 h 140"/>
                <a:gd name="T14" fmla="*/ 44 w 70"/>
                <a:gd name="T15" fmla="*/ 124 h 140"/>
                <a:gd name="T16" fmla="*/ 69 w 70"/>
                <a:gd name="T17" fmla="*/ 28 h 140"/>
                <a:gd name="T18" fmla="*/ 69 w 70"/>
                <a:gd name="T19" fmla="*/ 28 h 140"/>
                <a:gd name="T20" fmla="*/ 70 w 70"/>
                <a:gd name="T21" fmla="*/ 23 h 140"/>
                <a:gd name="T22" fmla="*/ 70 w 70"/>
                <a:gd name="T23" fmla="*/ 19 h 140"/>
                <a:gd name="T24" fmla="*/ 69 w 70"/>
                <a:gd name="T25" fmla="*/ 15 h 140"/>
                <a:gd name="T26" fmla="*/ 67 w 70"/>
                <a:gd name="T27" fmla="*/ 11 h 140"/>
                <a:gd name="T28" fmla="*/ 65 w 70"/>
                <a:gd name="T29" fmla="*/ 8 h 140"/>
                <a:gd name="T30" fmla="*/ 62 w 70"/>
                <a:gd name="T31" fmla="*/ 4 h 140"/>
                <a:gd name="T32" fmla="*/ 58 w 70"/>
                <a:gd name="T33" fmla="*/ 2 h 140"/>
                <a:gd name="T34" fmla="*/ 53 w 70"/>
                <a:gd name="T35" fmla="*/ 0 h 140"/>
                <a:gd name="T36" fmla="*/ 53 w 70"/>
                <a:gd name="T37" fmla="*/ 0 h 140"/>
                <a:gd name="T38" fmla="*/ 49 w 70"/>
                <a:gd name="T39" fmla="*/ 0 h 140"/>
                <a:gd name="T40" fmla="*/ 45 w 70"/>
                <a:gd name="T41" fmla="*/ 0 h 140"/>
                <a:gd name="T42" fmla="*/ 41 w 70"/>
                <a:gd name="T43" fmla="*/ 1 h 140"/>
                <a:gd name="T44" fmla="*/ 36 w 70"/>
                <a:gd name="T45" fmla="*/ 2 h 140"/>
                <a:gd name="T46" fmla="*/ 33 w 70"/>
                <a:gd name="T47" fmla="*/ 5 h 140"/>
                <a:gd name="T48" fmla="*/ 30 w 70"/>
                <a:gd name="T49" fmla="*/ 9 h 140"/>
                <a:gd name="T50" fmla="*/ 28 w 70"/>
                <a:gd name="T51" fmla="*/ 12 h 140"/>
                <a:gd name="T52" fmla="*/ 27 w 70"/>
                <a:gd name="T53" fmla="*/ 16 h 140"/>
                <a:gd name="T54" fmla="*/ 0 w 70"/>
                <a:gd name="T55" fmla="*/ 112 h 140"/>
                <a:gd name="T56" fmla="*/ 0 w 70"/>
                <a:gd name="T57" fmla="*/ 112 h 140"/>
                <a:gd name="T58" fmla="*/ 0 w 70"/>
                <a:gd name="T59" fmla="*/ 116 h 140"/>
                <a:gd name="T60" fmla="*/ 0 w 70"/>
                <a:gd name="T61" fmla="*/ 121 h 140"/>
                <a:gd name="T62" fmla="*/ 2 w 70"/>
                <a:gd name="T63" fmla="*/ 125 h 140"/>
                <a:gd name="T64" fmla="*/ 3 w 70"/>
                <a:gd name="T65" fmla="*/ 129 h 140"/>
                <a:gd name="T66" fmla="*/ 6 w 70"/>
                <a:gd name="T67" fmla="*/ 132 h 140"/>
                <a:gd name="T68" fmla="*/ 9 w 70"/>
                <a:gd name="T69" fmla="*/ 135 h 140"/>
                <a:gd name="T70" fmla="*/ 12 w 70"/>
                <a:gd name="T71" fmla="*/ 138 h 140"/>
                <a:gd name="T72" fmla="*/ 16 w 70"/>
                <a:gd name="T73" fmla="*/ 139 h 140"/>
                <a:gd name="T74" fmla="*/ 16 w 70"/>
                <a:gd name="T75"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40">
                  <a:moveTo>
                    <a:pt x="16" y="139"/>
                  </a:moveTo>
                  <a:lnTo>
                    <a:pt x="16" y="139"/>
                  </a:lnTo>
                  <a:lnTo>
                    <a:pt x="23" y="140"/>
                  </a:lnTo>
                  <a:lnTo>
                    <a:pt x="23" y="140"/>
                  </a:lnTo>
                  <a:lnTo>
                    <a:pt x="29" y="139"/>
                  </a:lnTo>
                  <a:lnTo>
                    <a:pt x="35" y="135"/>
                  </a:lnTo>
                  <a:lnTo>
                    <a:pt x="41" y="130"/>
                  </a:lnTo>
                  <a:lnTo>
                    <a:pt x="44" y="124"/>
                  </a:lnTo>
                  <a:lnTo>
                    <a:pt x="69" y="28"/>
                  </a:lnTo>
                  <a:lnTo>
                    <a:pt x="69" y="28"/>
                  </a:lnTo>
                  <a:lnTo>
                    <a:pt x="70" y="23"/>
                  </a:lnTo>
                  <a:lnTo>
                    <a:pt x="70" y="19"/>
                  </a:lnTo>
                  <a:lnTo>
                    <a:pt x="69" y="15"/>
                  </a:lnTo>
                  <a:lnTo>
                    <a:pt x="67" y="11"/>
                  </a:lnTo>
                  <a:lnTo>
                    <a:pt x="65" y="8"/>
                  </a:lnTo>
                  <a:lnTo>
                    <a:pt x="62" y="4"/>
                  </a:lnTo>
                  <a:lnTo>
                    <a:pt x="58" y="2"/>
                  </a:lnTo>
                  <a:lnTo>
                    <a:pt x="53" y="0"/>
                  </a:lnTo>
                  <a:lnTo>
                    <a:pt x="53" y="0"/>
                  </a:lnTo>
                  <a:lnTo>
                    <a:pt x="49" y="0"/>
                  </a:lnTo>
                  <a:lnTo>
                    <a:pt x="45" y="0"/>
                  </a:lnTo>
                  <a:lnTo>
                    <a:pt x="41" y="1"/>
                  </a:lnTo>
                  <a:lnTo>
                    <a:pt x="36" y="2"/>
                  </a:lnTo>
                  <a:lnTo>
                    <a:pt x="33" y="5"/>
                  </a:lnTo>
                  <a:lnTo>
                    <a:pt x="30" y="9"/>
                  </a:lnTo>
                  <a:lnTo>
                    <a:pt x="28" y="12"/>
                  </a:lnTo>
                  <a:lnTo>
                    <a:pt x="27" y="16"/>
                  </a:lnTo>
                  <a:lnTo>
                    <a:pt x="0" y="112"/>
                  </a:lnTo>
                  <a:lnTo>
                    <a:pt x="0" y="112"/>
                  </a:lnTo>
                  <a:lnTo>
                    <a:pt x="0" y="116"/>
                  </a:lnTo>
                  <a:lnTo>
                    <a:pt x="0" y="121"/>
                  </a:lnTo>
                  <a:lnTo>
                    <a:pt x="2" y="125"/>
                  </a:lnTo>
                  <a:lnTo>
                    <a:pt x="3" y="129"/>
                  </a:lnTo>
                  <a:lnTo>
                    <a:pt x="6" y="132"/>
                  </a:lnTo>
                  <a:lnTo>
                    <a:pt x="9" y="135"/>
                  </a:lnTo>
                  <a:lnTo>
                    <a:pt x="12" y="138"/>
                  </a:lnTo>
                  <a:lnTo>
                    <a:pt x="16" y="139"/>
                  </a:lnTo>
                  <a:lnTo>
                    <a:pt x="1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6"/>
            <p:cNvSpPr>
              <a:spLocks noEditPoints="1"/>
            </p:cNvSpPr>
            <p:nvPr/>
          </p:nvSpPr>
          <p:spPr bwMode="auto">
            <a:xfrm>
              <a:off x="409575" y="2887663"/>
              <a:ext cx="879475" cy="612775"/>
            </a:xfrm>
            <a:custGeom>
              <a:avLst/>
              <a:gdLst>
                <a:gd name="T0" fmla="*/ 1051 w 2216"/>
                <a:gd name="T1" fmla="*/ 2 h 1544"/>
                <a:gd name="T2" fmla="*/ 939 w 2216"/>
                <a:gd name="T3" fmla="*/ 14 h 1544"/>
                <a:gd name="T4" fmla="*/ 832 w 2216"/>
                <a:gd name="T5" fmla="*/ 35 h 1544"/>
                <a:gd name="T6" fmla="*/ 727 w 2216"/>
                <a:gd name="T7" fmla="*/ 68 h 1544"/>
                <a:gd name="T8" fmla="*/ 628 w 2216"/>
                <a:gd name="T9" fmla="*/ 110 h 1544"/>
                <a:gd name="T10" fmla="*/ 534 w 2216"/>
                <a:gd name="T11" fmla="*/ 161 h 1544"/>
                <a:gd name="T12" fmla="*/ 446 w 2216"/>
                <a:gd name="T13" fmla="*/ 221 h 1544"/>
                <a:gd name="T14" fmla="*/ 364 w 2216"/>
                <a:gd name="T15" fmla="*/ 288 h 1544"/>
                <a:gd name="T16" fmla="*/ 254 w 2216"/>
                <a:gd name="T17" fmla="*/ 403 h 1544"/>
                <a:gd name="T18" fmla="*/ 189 w 2216"/>
                <a:gd name="T19" fmla="*/ 489 h 1544"/>
                <a:gd name="T20" fmla="*/ 134 w 2216"/>
                <a:gd name="T21" fmla="*/ 580 h 1544"/>
                <a:gd name="T22" fmla="*/ 88 w 2216"/>
                <a:gd name="T23" fmla="*/ 677 h 1544"/>
                <a:gd name="T24" fmla="*/ 51 w 2216"/>
                <a:gd name="T25" fmla="*/ 778 h 1544"/>
                <a:gd name="T26" fmla="*/ 23 w 2216"/>
                <a:gd name="T27" fmla="*/ 885 h 1544"/>
                <a:gd name="T28" fmla="*/ 6 w 2216"/>
                <a:gd name="T29" fmla="*/ 995 h 1544"/>
                <a:gd name="T30" fmla="*/ 0 w 2216"/>
                <a:gd name="T31" fmla="*/ 1108 h 1544"/>
                <a:gd name="T32" fmla="*/ 4 w 2216"/>
                <a:gd name="T33" fmla="*/ 1194 h 1544"/>
                <a:gd name="T34" fmla="*/ 18 w 2216"/>
                <a:gd name="T35" fmla="*/ 1306 h 1544"/>
                <a:gd name="T36" fmla="*/ 43 w 2216"/>
                <a:gd name="T37" fmla="*/ 1414 h 1544"/>
                <a:gd name="T38" fmla="*/ 79 w 2216"/>
                <a:gd name="T39" fmla="*/ 1519 h 1544"/>
                <a:gd name="T40" fmla="*/ 2138 w 2216"/>
                <a:gd name="T41" fmla="*/ 1519 h 1544"/>
                <a:gd name="T42" fmla="*/ 2173 w 2216"/>
                <a:gd name="T43" fmla="*/ 1414 h 1544"/>
                <a:gd name="T44" fmla="*/ 2198 w 2216"/>
                <a:gd name="T45" fmla="*/ 1306 h 1544"/>
                <a:gd name="T46" fmla="*/ 2213 w 2216"/>
                <a:gd name="T47" fmla="*/ 1194 h 1544"/>
                <a:gd name="T48" fmla="*/ 2216 w 2216"/>
                <a:gd name="T49" fmla="*/ 1108 h 1544"/>
                <a:gd name="T50" fmla="*/ 2211 w 2216"/>
                <a:gd name="T51" fmla="*/ 995 h 1544"/>
                <a:gd name="T52" fmla="*/ 2194 w 2216"/>
                <a:gd name="T53" fmla="*/ 885 h 1544"/>
                <a:gd name="T54" fmla="*/ 2166 w 2216"/>
                <a:gd name="T55" fmla="*/ 778 h 1544"/>
                <a:gd name="T56" fmla="*/ 2129 w 2216"/>
                <a:gd name="T57" fmla="*/ 677 h 1544"/>
                <a:gd name="T58" fmla="*/ 2083 w 2216"/>
                <a:gd name="T59" fmla="*/ 580 h 1544"/>
                <a:gd name="T60" fmla="*/ 2027 w 2216"/>
                <a:gd name="T61" fmla="*/ 489 h 1544"/>
                <a:gd name="T62" fmla="*/ 1963 w 2216"/>
                <a:gd name="T63" fmla="*/ 403 h 1544"/>
                <a:gd name="T64" fmla="*/ 1873 w 2216"/>
                <a:gd name="T65" fmla="*/ 306 h 1544"/>
                <a:gd name="T66" fmla="*/ 1792 w 2216"/>
                <a:gd name="T67" fmla="*/ 237 h 1544"/>
                <a:gd name="T68" fmla="*/ 1706 w 2216"/>
                <a:gd name="T69" fmla="*/ 175 h 1544"/>
                <a:gd name="T70" fmla="*/ 1613 w 2216"/>
                <a:gd name="T71" fmla="*/ 121 h 1544"/>
                <a:gd name="T72" fmla="*/ 1514 w 2216"/>
                <a:gd name="T73" fmla="*/ 77 h 1544"/>
                <a:gd name="T74" fmla="*/ 1412 w 2216"/>
                <a:gd name="T75" fmla="*/ 42 h 1544"/>
                <a:gd name="T76" fmla="*/ 1304 w 2216"/>
                <a:gd name="T77" fmla="*/ 18 h 1544"/>
                <a:gd name="T78" fmla="*/ 1193 w 2216"/>
                <a:gd name="T79" fmla="*/ 4 h 1544"/>
                <a:gd name="T80" fmla="*/ 1109 w 2216"/>
                <a:gd name="T81" fmla="*/ 0 h 1544"/>
                <a:gd name="T82" fmla="*/ 263 w 2216"/>
                <a:gd name="T83" fmla="*/ 1319 h 1544"/>
                <a:gd name="T84" fmla="*/ 242 w 2216"/>
                <a:gd name="T85" fmla="*/ 1201 h 1544"/>
                <a:gd name="T86" fmla="*/ 237 w 2216"/>
                <a:gd name="T87" fmla="*/ 1108 h 1544"/>
                <a:gd name="T88" fmla="*/ 255 w 2216"/>
                <a:gd name="T89" fmla="*/ 933 h 1544"/>
                <a:gd name="T90" fmla="*/ 305 w 2216"/>
                <a:gd name="T91" fmla="*/ 769 h 1544"/>
                <a:gd name="T92" fmla="*/ 386 w 2216"/>
                <a:gd name="T93" fmla="*/ 621 h 1544"/>
                <a:gd name="T94" fmla="*/ 492 w 2216"/>
                <a:gd name="T95" fmla="*/ 492 h 1544"/>
                <a:gd name="T96" fmla="*/ 621 w 2216"/>
                <a:gd name="T97" fmla="*/ 385 h 1544"/>
                <a:gd name="T98" fmla="*/ 769 w 2216"/>
                <a:gd name="T99" fmla="*/ 305 h 1544"/>
                <a:gd name="T100" fmla="*/ 933 w 2216"/>
                <a:gd name="T101" fmla="*/ 255 h 1544"/>
                <a:gd name="T102" fmla="*/ 1109 w 2216"/>
                <a:gd name="T103" fmla="*/ 237 h 1544"/>
                <a:gd name="T104" fmla="*/ 1241 w 2216"/>
                <a:gd name="T105" fmla="*/ 247 h 1544"/>
                <a:gd name="T106" fmla="*/ 1408 w 2216"/>
                <a:gd name="T107" fmla="*/ 289 h 1544"/>
                <a:gd name="T108" fmla="*/ 1561 w 2216"/>
                <a:gd name="T109" fmla="*/ 362 h 1544"/>
                <a:gd name="T110" fmla="*/ 1694 w 2216"/>
                <a:gd name="T111" fmla="*/ 463 h 1544"/>
                <a:gd name="T112" fmla="*/ 1807 w 2216"/>
                <a:gd name="T113" fmla="*/ 586 h 1544"/>
                <a:gd name="T114" fmla="*/ 1894 w 2216"/>
                <a:gd name="T115" fmla="*/ 730 h 1544"/>
                <a:gd name="T116" fmla="*/ 1953 w 2216"/>
                <a:gd name="T117" fmla="*/ 890 h 1544"/>
                <a:gd name="T118" fmla="*/ 1979 w 2216"/>
                <a:gd name="T119" fmla="*/ 1062 h 1544"/>
                <a:gd name="T120" fmla="*/ 1978 w 2216"/>
                <a:gd name="T121" fmla="*/ 1170 h 1544"/>
                <a:gd name="T122" fmla="*/ 1960 w 2216"/>
                <a:gd name="T123" fmla="*/ 1291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1544">
                  <a:moveTo>
                    <a:pt x="1109" y="0"/>
                  </a:moveTo>
                  <a:lnTo>
                    <a:pt x="1109" y="0"/>
                  </a:lnTo>
                  <a:lnTo>
                    <a:pt x="1080" y="1"/>
                  </a:lnTo>
                  <a:lnTo>
                    <a:pt x="1051" y="2"/>
                  </a:lnTo>
                  <a:lnTo>
                    <a:pt x="1023" y="4"/>
                  </a:lnTo>
                  <a:lnTo>
                    <a:pt x="995" y="6"/>
                  </a:lnTo>
                  <a:lnTo>
                    <a:pt x="967" y="10"/>
                  </a:lnTo>
                  <a:lnTo>
                    <a:pt x="939" y="14"/>
                  </a:lnTo>
                  <a:lnTo>
                    <a:pt x="912" y="18"/>
                  </a:lnTo>
                  <a:lnTo>
                    <a:pt x="886" y="23"/>
                  </a:lnTo>
                  <a:lnTo>
                    <a:pt x="858" y="29"/>
                  </a:lnTo>
                  <a:lnTo>
                    <a:pt x="832" y="35"/>
                  </a:lnTo>
                  <a:lnTo>
                    <a:pt x="805" y="42"/>
                  </a:lnTo>
                  <a:lnTo>
                    <a:pt x="779" y="51"/>
                  </a:lnTo>
                  <a:lnTo>
                    <a:pt x="753" y="59"/>
                  </a:lnTo>
                  <a:lnTo>
                    <a:pt x="727" y="68"/>
                  </a:lnTo>
                  <a:lnTo>
                    <a:pt x="702" y="77"/>
                  </a:lnTo>
                  <a:lnTo>
                    <a:pt x="677" y="88"/>
                  </a:lnTo>
                  <a:lnTo>
                    <a:pt x="652" y="98"/>
                  </a:lnTo>
                  <a:lnTo>
                    <a:pt x="628" y="110"/>
                  </a:lnTo>
                  <a:lnTo>
                    <a:pt x="604" y="121"/>
                  </a:lnTo>
                  <a:lnTo>
                    <a:pt x="580" y="134"/>
                  </a:lnTo>
                  <a:lnTo>
                    <a:pt x="557" y="147"/>
                  </a:lnTo>
                  <a:lnTo>
                    <a:pt x="534" y="161"/>
                  </a:lnTo>
                  <a:lnTo>
                    <a:pt x="511" y="175"/>
                  </a:lnTo>
                  <a:lnTo>
                    <a:pt x="489" y="190"/>
                  </a:lnTo>
                  <a:lnTo>
                    <a:pt x="467" y="205"/>
                  </a:lnTo>
                  <a:lnTo>
                    <a:pt x="446" y="221"/>
                  </a:lnTo>
                  <a:lnTo>
                    <a:pt x="425" y="237"/>
                  </a:lnTo>
                  <a:lnTo>
                    <a:pt x="404" y="253"/>
                  </a:lnTo>
                  <a:lnTo>
                    <a:pt x="384" y="270"/>
                  </a:lnTo>
                  <a:lnTo>
                    <a:pt x="364" y="288"/>
                  </a:lnTo>
                  <a:lnTo>
                    <a:pt x="325" y="325"/>
                  </a:lnTo>
                  <a:lnTo>
                    <a:pt x="288" y="363"/>
                  </a:lnTo>
                  <a:lnTo>
                    <a:pt x="271" y="383"/>
                  </a:lnTo>
                  <a:lnTo>
                    <a:pt x="254" y="403"/>
                  </a:lnTo>
                  <a:lnTo>
                    <a:pt x="237" y="425"/>
                  </a:lnTo>
                  <a:lnTo>
                    <a:pt x="221" y="446"/>
                  </a:lnTo>
                  <a:lnTo>
                    <a:pt x="205" y="467"/>
                  </a:lnTo>
                  <a:lnTo>
                    <a:pt x="189" y="489"/>
                  </a:lnTo>
                  <a:lnTo>
                    <a:pt x="175" y="511"/>
                  </a:lnTo>
                  <a:lnTo>
                    <a:pt x="161" y="533"/>
                  </a:lnTo>
                  <a:lnTo>
                    <a:pt x="147" y="557"/>
                  </a:lnTo>
                  <a:lnTo>
                    <a:pt x="134" y="580"/>
                  </a:lnTo>
                  <a:lnTo>
                    <a:pt x="122" y="604"/>
                  </a:lnTo>
                  <a:lnTo>
                    <a:pt x="110" y="627"/>
                  </a:lnTo>
                  <a:lnTo>
                    <a:pt x="98" y="652"/>
                  </a:lnTo>
                  <a:lnTo>
                    <a:pt x="88" y="677"/>
                  </a:lnTo>
                  <a:lnTo>
                    <a:pt x="77" y="701"/>
                  </a:lnTo>
                  <a:lnTo>
                    <a:pt x="68" y="727"/>
                  </a:lnTo>
                  <a:lnTo>
                    <a:pt x="59" y="753"/>
                  </a:lnTo>
                  <a:lnTo>
                    <a:pt x="51" y="778"/>
                  </a:lnTo>
                  <a:lnTo>
                    <a:pt x="42" y="805"/>
                  </a:lnTo>
                  <a:lnTo>
                    <a:pt x="35" y="831"/>
                  </a:lnTo>
                  <a:lnTo>
                    <a:pt x="29" y="858"/>
                  </a:lnTo>
                  <a:lnTo>
                    <a:pt x="23" y="885"/>
                  </a:lnTo>
                  <a:lnTo>
                    <a:pt x="18" y="911"/>
                  </a:lnTo>
                  <a:lnTo>
                    <a:pt x="14" y="939"/>
                  </a:lnTo>
                  <a:lnTo>
                    <a:pt x="10" y="966"/>
                  </a:lnTo>
                  <a:lnTo>
                    <a:pt x="6" y="995"/>
                  </a:lnTo>
                  <a:lnTo>
                    <a:pt x="4" y="1022"/>
                  </a:lnTo>
                  <a:lnTo>
                    <a:pt x="2" y="1051"/>
                  </a:lnTo>
                  <a:lnTo>
                    <a:pt x="1" y="1079"/>
                  </a:lnTo>
                  <a:lnTo>
                    <a:pt x="0" y="1108"/>
                  </a:lnTo>
                  <a:lnTo>
                    <a:pt x="0" y="1108"/>
                  </a:lnTo>
                  <a:lnTo>
                    <a:pt x="1" y="1136"/>
                  </a:lnTo>
                  <a:lnTo>
                    <a:pt x="2" y="1166"/>
                  </a:lnTo>
                  <a:lnTo>
                    <a:pt x="4" y="1194"/>
                  </a:lnTo>
                  <a:lnTo>
                    <a:pt x="6" y="1222"/>
                  </a:lnTo>
                  <a:lnTo>
                    <a:pt x="10" y="1250"/>
                  </a:lnTo>
                  <a:lnTo>
                    <a:pt x="14" y="1279"/>
                  </a:lnTo>
                  <a:lnTo>
                    <a:pt x="18" y="1306"/>
                  </a:lnTo>
                  <a:lnTo>
                    <a:pt x="23" y="1334"/>
                  </a:lnTo>
                  <a:lnTo>
                    <a:pt x="30" y="1361"/>
                  </a:lnTo>
                  <a:lnTo>
                    <a:pt x="36" y="1388"/>
                  </a:lnTo>
                  <a:lnTo>
                    <a:pt x="43" y="1414"/>
                  </a:lnTo>
                  <a:lnTo>
                    <a:pt x="52" y="1441"/>
                  </a:lnTo>
                  <a:lnTo>
                    <a:pt x="60" y="1467"/>
                  </a:lnTo>
                  <a:lnTo>
                    <a:pt x="70" y="1493"/>
                  </a:lnTo>
                  <a:lnTo>
                    <a:pt x="79" y="1519"/>
                  </a:lnTo>
                  <a:lnTo>
                    <a:pt x="90" y="1544"/>
                  </a:lnTo>
                  <a:lnTo>
                    <a:pt x="2127" y="1544"/>
                  </a:lnTo>
                  <a:lnTo>
                    <a:pt x="2127" y="1544"/>
                  </a:lnTo>
                  <a:lnTo>
                    <a:pt x="2138" y="1519"/>
                  </a:lnTo>
                  <a:lnTo>
                    <a:pt x="2147" y="1493"/>
                  </a:lnTo>
                  <a:lnTo>
                    <a:pt x="2157" y="1467"/>
                  </a:lnTo>
                  <a:lnTo>
                    <a:pt x="2165" y="1441"/>
                  </a:lnTo>
                  <a:lnTo>
                    <a:pt x="2173" y="1414"/>
                  </a:lnTo>
                  <a:lnTo>
                    <a:pt x="2180" y="1388"/>
                  </a:lnTo>
                  <a:lnTo>
                    <a:pt x="2187" y="1361"/>
                  </a:lnTo>
                  <a:lnTo>
                    <a:pt x="2193" y="1334"/>
                  </a:lnTo>
                  <a:lnTo>
                    <a:pt x="2198" y="1306"/>
                  </a:lnTo>
                  <a:lnTo>
                    <a:pt x="2203" y="1279"/>
                  </a:lnTo>
                  <a:lnTo>
                    <a:pt x="2208" y="1250"/>
                  </a:lnTo>
                  <a:lnTo>
                    <a:pt x="2211" y="1222"/>
                  </a:lnTo>
                  <a:lnTo>
                    <a:pt x="2213" y="1194"/>
                  </a:lnTo>
                  <a:lnTo>
                    <a:pt x="2215" y="1166"/>
                  </a:lnTo>
                  <a:lnTo>
                    <a:pt x="2216" y="1136"/>
                  </a:lnTo>
                  <a:lnTo>
                    <a:pt x="2216" y="1108"/>
                  </a:lnTo>
                  <a:lnTo>
                    <a:pt x="2216" y="1108"/>
                  </a:lnTo>
                  <a:lnTo>
                    <a:pt x="2216" y="1079"/>
                  </a:lnTo>
                  <a:lnTo>
                    <a:pt x="2215" y="1051"/>
                  </a:lnTo>
                  <a:lnTo>
                    <a:pt x="2213" y="1022"/>
                  </a:lnTo>
                  <a:lnTo>
                    <a:pt x="2211" y="995"/>
                  </a:lnTo>
                  <a:lnTo>
                    <a:pt x="2208" y="966"/>
                  </a:lnTo>
                  <a:lnTo>
                    <a:pt x="2203" y="939"/>
                  </a:lnTo>
                  <a:lnTo>
                    <a:pt x="2199" y="911"/>
                  </a:lnTo>
                  <a:lnTo>
                    <a:pt x="2194" y="885"/>
                  </a:lnTo>
                  <a:lnTo>
                    <a:pt x="2187" y="858"/>
                  </a:lnTo>
                  <a:lnTo>
                    <a:pt x="2181" y="831"/>
                  </a:lnTo>
                  <a:lnTo>
                    <a:pt x="2174" y="805"/>
                  </a:lnTo>
                  <a:lnTo>
                    <a:pt x="2166" y="778"/>
                  </a:lnTo>
                  <a:lnTo>
                    <a:pt x="2158" y="753"/>
                  </a:lnTo>
                  <a:lnTo>
                    <a:pt x="2149" y="727"/>
                  </a:lnTo>
                  <a:lnTo>
                    <a:pt x="2139" y="701"/>
                  </a:lnTo>
                  <a:lnTo>
                    <a:pt x="2129" y="677"/>
                  </a:lnTo>
                  <a:lnTo>
                    <a:pt x="2119" y="652"/>
                  </a:lnTo>
                  <a:lnTo>
                    <a:pt x="2107" y="627"/>
                  </a:lnTo>
                  <a:lnTo>
                    <a:pt x="2096" y="604"/>
                  </a:lnTo>
                  <a:lnTo>
                    <a:pt x="2083" y="580"/>
                  </a:lnTo>
                  <a:lnTo>
                    <a:pt x="2069" y="557"/>
                  </a:lnTo>
                  <a:lnTo>
                    <a:pt x="2055" y="533"/>
                  </a:lnTo>
                  <a:lnTo>
                    <a:pt x="2042" y="511"/>
                  </a:lnTo>
                  <a:lnTo>
                    <a:pt x="2027" y="489"/>
                  </a:lnTo>
                  <a:lnTo>
                    <a:pt x="2012" y="467"/>
                  </a:lnTo>
                  <a:lnTo>
                    <a:pt x="1996" y="446"/>
                  </a:lnTo>
                  <a:lnTo>
                    <a:pt x="1980" y="425"/>
                  </a:lnTo>
                  <a:lnTo>
                    <a:pt x="1963" y="403"/>
                  </a:lnTo>
                  <a:lnTo>
                    <a:pt x="1947" y="383"/>
                  </a:lnTo>
                  <a:lnTo>
                    <a:pt x="1929" y="363"/>
                  </a:lnTo>
                  <a:lnTo>
                    <a:pt x="1892" y="325"/>
                  </a:lnTo>
                  <a:lnTo>
                    <a:pt x="1873" y="306"/>
                  </a:lnTo>
                  <a:lnTo>
                    <a:pt x="1854" y="288"/>
                  </a:lnTo>
                  <a:lnTo>
                    <a:pt x="1833" y="270"/>
                  </a:lnTo>
                  <a:lnTo>
                    <a:pt x="1813" y="253"/>
                  </a:lnTo>
                  <a:lnTo>
                    <a:pt x="1792" y="237"/>
                  </a:lnTo>
                  <a:lnTo>
                    <a:pt x="1771" y="221"/>
                  </a:lnTo>
                  <a:lnTo>
                    <a:pt x="1750" y="205"/>
                  </a:lnTo>
                  <a:lnTo>
                    <a:pt x="1728" y="190"/>
                  </a:lnTo>
                  <a:lnTo>
                    <a:pt x="1706" y="175"/>
                  </a:lnTo>
                  <a:lnTo>
                    <a:pt x="1682" y="161"/>
                  </a:lnTo>
                  <a:lnTo>
                    <a:pt x="1660" y="147"/>
                  </a:lnTo>
                  <a:lnTo>
                    <a:pt x="1637" y="134"/>
                  </a:lnTo>
                  <a:lnTo>
                    <a:pt x="1613" y="121"/>
                  </a:lnTo>
                  <a:lnTo>
                    <a:pt x="1588" y="110"/>
                  </a:lnTo>
                  <a:lnTo>
                    <a:pt x="1564" y="98"/>
                  </a:lnTo>
                  <a:lnTo>
                    <a:pt x="1540" y="88"/>
                  </a:lnTo>
                  <a:lnTo>
                    <a:pt x="1514" y="77"/>
                  </a:lnTo>
                  <a:lnTo>
                    <a:pt x="1489" y="68"/>
                  </a:lnTo>
                  <a:lnTo>
                    <a:pt x="1464" y="59"/>
                  </a:lnTo>
                  <a:lnTo>
                    <a:pt x="1438" y="51"/>
                  </a:lnTo>
                  <a:lnTo>
                    <a:pt x="1412" y="42"/>
                  </a:lnTo>
                  <a:lnTo>
                    <a:pt x="1385" y="35"/>
                  </a:lnTo>
                  <a:lnTo>
                    <a:pt x="1359" y="29"/>
                  </a:lnTo>
                  <a:lnTo>
                    <a:pt x="1332" y="23"/>
                  </a:lnTo>
                  <a:lnTo>
                    <a:pt x="1304" y="18"/>
                  </a:lnTo>
                  <a:lnTo>
                    <a:pt x="1277" y="14"/>
                  </a:lnTo>
                  <a:lnTo>
                    <a:pt x="1249" y="10"/>
                  </a:lnTo>
                  <a:lnTo>
                    <a:pt x="1222" y="6"/>
                  </a:lnTo>
                  <a:lnTo>
                    <a:pt x="1193" y="4"/>
                  </a:lnTo>
                  <a:lnTo>
                    <a:pt x="1166" y="2"/>
                  </a:lnTo>
                  <a:lnTo>
                    <a:pt x="1137" y="1"/>
                  </a:lnTo>
                  <a:lnTo>
                    <a:pt x="1109" y="0"/>
                  </a:lnTo>
                  <a:lnTo>
                    <a:pt x="1109" y="0"/>
                  </a:lnTo>
                  <a:close/>
                  <a:moveTo>
                    <a:pt x="1945" y="1349"/>
                  </a:moveTo>
                  <a:lnTo>
                    <a:pt x="272" y="1349"/>
                  </a:lnTo>
                  <a:lnTo>
                    <a:pt x="272" y="1349"/>
                  </a:lnTo>
                  <a:lnTo>
                    <a:pt x="263" y="1319"/>
                  </a:lnTo>
                  <a:lnTo>
                    <a:pt x="257" y="1291"/>
                  </a:lnTo>
                  <a:lnTo>
                    <a:pt x="250" y="1261"/>
                  </a:lnTo>
                  <a:lnTo>
                    <a:pt x="245" y="1230"/>
                  </a:lnTo>
                  <a:lnTo>
                    <a:pt x="242" y="1201"/>
                  </a:lnTo>
                  <a:lnTo>
                    <a:pt x="239" y="1170"/>
                  </a:lnTo>
                  <a:lnTo>
                    <a:pt x="238" y="1138"/>
                  </a:lnTo>
                  <a:lnTo>
                    <a:pt x="237" y="1108"/>
                  </a:lnTo>
                  <a:lnTo>
                    <a:pt x="237" y="1108"/>
                  </a:lnTo>
                  <a:lnTo>
                    <a:pt x="238" y="1062"/>
                  </a:lnTo>
                  <a:lnTo>
                    <a:pt x="241" y="1019"/>
                  </a:lnTo>
                  <a:lnTo>
                    <a:pt x="246" y="975"/>
                  </a:lnTo>
                  <a:lnTo>
                    <a:pt x="255" y="933"/>
                  </a:lnTo>
                  <a:lnTo>
                    <a:pt x="264" y="890"/>
                  </a:lnTo>
                  <a:lnTo>
                    <a:pt x="276" y="849"/>
                  </a:lnTo>
                  <a:lnTo>
                    <a:pt x="290" y="808"/>
                  </a:lnTo>
                  <a:lnTo>
                    <a:pt x="305" y="769"/>
                  </a:lnTo>
                  <a:lnTo>
                    <a:pt x="322" y="730"/>
                  </a:lnTo>
                  <a:lnTo>
                    <a:pt x="342" y="693"/>
                  </a:lnTo>
                  <a:lnTo>
                    <a:pt x="362" y="656"/>
                  </a:lnTo>
                  <a:lnTo>
                    <a:pt x="386" y="621"/>
                  </a:lnTo>
                  <a:lnTo>
                    <a:pt x="410" y="586"/>
                  </a:lnTo>
                  <a:lnTo>
                    <a:pt x="435" y="553"/>
                  </a:lnTo>
                  <a:lnTo>
                    <a:pt x="463" y="522"/>
                  </a:lnTo>
                  <a:lnTo>
                    <a:pt x="492" y="492"/>
                  </a:lnTo>
                  <a:lnTo>
                    <a:pt x="522" y="463"/>
                  </a:lnTo>
                  <a:lnTo>
                    <a:pt x="554" y="435"/>
                  </a:lnTo>
                  <a:lnTo>
                    <a:pt x="586" y="410"/>
                  </a:lnTo>
                  <a:lnTo>
                    <a:pt x="621" y="385"/>
                  </a:lnTo>
                  <a:lnTo>
                    <a:pt x="656" y="362"/>
                  </a:lnTo>
                  <a:lnTo>
                    <a:pt x="693" y="342"/>
                  </a:lnTo>
                  <a:lnTo>
                    <a:pt x="730" y="322"/>
                  </a:lnTo>
                  <a:lnTo>
                    <a:pt x="769" y="305"/>
                  </a:lnTo>
                  <a:lnTo>
                    <a:pt x="808" y="289"/>
                  </a:lnTo>
                  <a:lnTo>
                    <a:pt x="850" y="276"/>
                  </a:lnTo>
                  <a:lnTo>
                    <a:pt x="891" y="264"/>
                  </a:lnTo>
                  <a:lnTo>
                    <a:pt x="933" y="255"/>
                  </a:lnTo>
                  <a:lnTo>
                    <a:pt x="975" y="247"/>
                  </a:lnTo>
                  <a:lnTo>
                    <a:pt x="1019" y="241"/>
                  </a:lnTo>
                  <a:lnTo>
                    <a:pt x="1063" y="238"/>
                  </a:lnTo>
                  <a:lnTo>
                    <a:pt x="1109" y="237"/>
                  </a:lnTo>
                  <a:lnTo>
                    <a:pt x="1109" y="237"/>
                  </a:lnTo>
                  <a:lnTo>
                    <a:pt x="1153" y="238"/>
                  </a:lnTo>
                  <a:lnTo>
                    <a:pt x="1197" y="241"/>
                  </a:lnTo>
                  <a:lnTo>
                    <a:pt x="1241" y="247"/>
                  </a:lnTo>
                  <a:lnTo>
                    <a:pt x="1284" y="255"/>
                  </a:lnTo>
                  <a:lnTo>
                    <a:pt x="1326" y="264"/>
                  </a:lnTo>
                  <a:lnTo>
                    <a:pt x="1367" y="276"/>
                  </a:lnTo>
                  <a:lnTo>
                    <a:pt x="1408" y="289"/>
                  </a:lnTo>
                  <a:lnTo>
                    <a:pt x="1448" y="305"/>
                  </a:lnTo>
                  <a:lnTo>
                    <a:pt x="1486" y="322"/>
                  </a:lnTo>
                  <a:lnTo>
                    <a:pt x="1524" y="342"/>
                  </a:lnTo>
                  <a:lnTo>
                    <a:pt x="1561" y="362"/>
                  </a:lnTo>
                  <a:lnTo>
                    <a:pt x="1596" y="385"/>
                  </a:lnTo>
                  <a:lnTo>
                    <a:pt x="1630" y="410"/>
                  </a:lnTo>
                  <a:lnTo>
                    <a:pt x="1663" y="435"/>
                  </a:lnTo>
                  <a:lnTo>
                    <a:pt x="1694" y="463"/>
                  </a:lnTo>
                  <a:lnTo>
                    <a:pt x="1725" y="492"/>
                  </a:lnTo>
                  <a:lnTo>
                    <a:pt x="1753" y="522"/>
                  </a:lnTo>
                  <a:lnTo>
                    <a:pt x="1781" y="553"/>
                  </a:lnTo>
                  <a:lnTo>
                    <a:pt x="1807" y="586"/>
                  </a:lnTo>
                  <a:lnTo>
                    <a:pt x="1831" y="621"/>
                  </a:lnTo>
                  <a:lnTo>
                    <a:pt x="1854" y="656"/>
                  </a:lnTo>
                  <a:lnTo>
                    <a:pt x="1875" y="693"/>
                  </a:lnTo>
                  <a:lnTo>
                    <a:pt x="1894" y="730"/>
                  </a:lnTo>
                  <a:lnTo>
                    <a:pt x="1912" y="769"/>
                  </a:lnTo>
                  <a:lnTo>
                    <a:pt x="1928" y="808"/>
                  </a:lnTo>
                  <a:lnTo>
                    <a:pt x="1941" y="849"/>
                  </a:lnTo>
                  <a:lnTo>
                    <a:pt x="1953" y="890"/>
                  </a:lnTo>
                  <a:lnTo>
                    <a:pt x="1962" y="933"/>
                  </a:lnTo>
                  <a:lnTo>
                    <a:pt x="1970" y="975"/>
                  </a:lnTo>
                  <a:lnTo>
                    <a:pt x="1975" y="1019"/>
                  </a:lnTo>
                  <a:lnTo>
                    <a:pt x="1979" y="1062"/>
                  </a:lnTo>
                  <a:lnTo>
                    <a:pt x="1980" y="1108"/>
                  </a:lnTo>
                  <a:lnTo>
                    <a:pt x="1980" y="1108"/>
                  </a:lnTo>
                  <a:lnTo>
                    <a:pt x="1979" y="1138"/>
                  </a:lnTo>
                  <a:lnTo>
                    <a:pt x="1978" y="1170"/>
                  </a:lnTo>
                  <a:lnTo>
                    <a:pt x="1975" y="1201"/>
                  </a:lnTo>
                  <a:lnTo>
                    <a:pt x="1971" y="1230"/>
                  </a:lnTo>
                  <a:lnTo>
                    <a:pt x="1967" y="1261"/>
                  </a:lnTo>
                  <a:lnTo>
                    <a:pt x="1960" y="1291"/>
                  </a:lnTo>
                  <a:lnTo>
                    <a:pt x="1954" y="1319"/>
                  </a:lnTo>
                  <a:lnTo>
                    <a:pt x="1945" y="1349"/>
                  </a:lnTo>
                  <a:lnTo>
                    <a:pt x="1945" y="1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7"/>
            <p:cNvSpPr>
              <a:spLocks noEditPoints="1"/>
            </p:cNvSpPr>
            <p:nvPr/>
          </p:nvSpPr>
          <p:spPr bwMode="auto">
            <a:xfrm>
              <a:off x="792163" y="3135313"/>
              <a:ext cx="211138" cy="250825"/>
            </a:xfrm>
            <a:custGeom>
              <a:avLst/>
              <a:gdLst>
                <a:gd name="T0" fmla="*/ 44 w 530"/>
                <a:gd name="T1" fmla="*/ 398 h 636"/>
                <a:gd name="T2" fmla="*/ 44 w 530"/>
                <a:gd name="T3" fmla="*/ 399 h 636"/>
                <a:gd name="T4" fmla="*/ 27 w 530"/>
                <a:gd name="T5" fmla="*/ 417 h 636"/>
                <a:gd name="T6" fmla="*/ 15 w 530"/>
                <a:gd name="T7" fmla="*/ 437 h 636"/>
                <a:gd name="T8" fmla="*/ 5 w 530"/>
                <a:gd name="T9" fmla="*/ 459 h 636"/>
                <a:gd name="T10" fmla="*/ 1 w 530"/>
                <a:gd name="T11" fmla="*/ 483 h 636"/>
                <a:gd name="T12" fmla="*/ 0 w 530"/>
                <a:gd name="T13" fmla="*/ 506 h 636"/>
                <a:gd name="T14" fmla="*/ 3 w 530"/>
                <a:gd name="T15" fmla="*/ 529 h 636"/>
                <a:gd name="T16" fmla="*/ 10 w 530"/>
                <a:gd name="T17" fmla="*/ 552 h 636"/>
                <a:gd name="T18" fmla="*/ 22 w 530"/>
                <a:gd name="T19" fmla="*/ 575 h 636"/>
                <a:gd name="T20" fmla="*/ 30 w 530"/>
                <a:gd name="T21" fmla="*/ 586 h 636"/>
                <a:gd name="T22" fmla="*/ 49 w 530"/>
                <a:gd name="T23" fmla="*/ 605 h 636"/>
                <a:gd name="T24" fmla="*/ 72 w 530"/>
                <a:gd name="T25" fmla="*/ 620 h 636"/>
                <a:gd name="T26" fmla="*/ 96 w 530"/>
                <a:gd name="T27" fmla="*/ 629 h 636"/>
                <a:gd name="T28" fmla="*/ 121 w 530"/>
                <a:gd name="T29" fmla="*/ 635 h 636"/>
                <a:gd name="T30" fmla="*/ 148 w 530"/>
                <a:gd name="T31" fmla="*/ 635 h 636"/>
                <a:gd name="T32" fmla="*/ 174 w 530"/>
                <a:gd name="T33" fmla="*/ 631 h 636"/>
                <a:gd name="T34" fmla="*/ 200 w 530"/>
                <a:gd name="T35" fmla="*/ 620 h 636"/>
                <a:gd name="T36" fmla="*/ 211 w 530"/>
                <a:gd name="T37" fmla="*/ 613 h 636"/>
                <a:gd name="T38" fmla="*/ 226 w 530"/>
                <a:gd name="T39" fmla="*/ 602 h 636"/>
                <a:gd name="T40" fmla="*/ 239 w 530"/>
                <a:gd name="T41" fmla="*/ 588 h 636"/>
                <a:gd name="T42" fmla="*/ 258 w 530"/>
                <a:gd name="T43" fmla="*/ 559 h 636"/>
                <a:gd name="T44" fmla="*/ 74 w 530"/>
                <a:gd name="T45" fmla="*/ 541 h 636"/>
                <a:gd name="T46" fmla="*/ 70 w 530"/>
                <a:gd name="T47" fmla="*/ 534 h 636"/>
                <a:gd name="T48" fmla="*/ 64 w 530"/>
                <a:gd name="T49" fmla="*/ 521 h 636"/>
                <a:gd name="T50" fmla="*/ 61 w 530"/>
                <a:gd name="T51" fmla="*/ 507 h 636"/>
                <a:gd name="T52" fmla="*/ 61 w 530"/>
                <a:gd name="T53" fmla="*/ 492 h 636"/>
                <a:gd name="T54" fmla="*/ 64 w 530"/>
                <a:gd name="T55" fmla="*/ 478 h 636"/>
                <a:gd name="T56" fmla="*/ 70 w 530"/>
                <a:gd name="T57" fmla="*/ 466 h 636"/>
                <a:gd name="T58" fmla="*/ 78 w 530"/>
                <a:gd name="T59" fmla="*/ 453 h 636"/>
                <a:gd name="T60" fmla="*/ 88 w 530"/>
                <a:gd name="T61" fmla="*/ 443 h 636"/>
                <a:gd name="T62" fmla="*/ 94 w 530"/>
                <a:gd name="T63" fmla="*/ 438 h 636"/>
                <a:gd name="T64" fmla="*/ 108 w 530"/>
                <a:gd name="T65" fmla="*/ 431 h 636"/>
                <a:gd name="T66" fmla="*/ 121 w 530"/>
                <a:gd name="T67" fmla="*/ 427 h 636"/>
                <a:gd name="T68" fmla="*/ 136 w 530"/>
                <a:gd name="T69" fmla="*/ 426 h 636"/>
                <a:gd name="T70" fmla="*/ 150 w 530"/>
                <a:gd name="T71" fmla="*/ 428 h 636"/>
                <a:gd name="T72" fmla="*/ 164 w 530"/>
                <a:gd name="T73" fmla="*/ 431 h 636"/>
                <a:gd name="T74" fmla="*/ 176 w 530"/>
                <a:gd name="T75" fmla="*/ 438 h 636"/>
                <a:gd name="T76" fmla="*/ 188 w 530"/>
                <a:gd name="T77" fmla="*/ 448 h 636"/>
                <a:gd name="T78" fmla="*/ 197 w 530"/>
                <a:gd name="T79" fmla="*/ 459 h 636"/>
                <a:gd name="T80" fmla="*/ 201 w 530"/>
                <a:gd name="T81" fmla="*/ 466 h 636"/>
                <a:gd name="T82" fmla="*/ 206 w 530"/>
                <a:gd name="T83" fmla="*/ 479 h 636"/>
                <a:gd name="T84" fmla="*/ 209 w 530"/>
                <a:gd name="T85" fmla="*/ 493 h 636"/>
                <a:gd name="T86" fmla="*/ 209 w 530"/>
                <a:gd name="T87" fmla="*/ 508 h 636"/>
                <a:gd name="T88" fmla="*/ 206 w 530"/>
                <a:gd name="T89" fmla="*/ 522 h 636"/>
                <a:gd name="T90" fmla="*/ 201 w 530"/>
                <a:gd name="T91" fmla="*/ 534 h 636"/>
                <a:gd name="T92" fmla="*/ 193 w 530"/>
                <a:gd name="T93" fmla="*/ 547 h 636"/>
                <a:gd name="T94" fmla="*/ 183 w 530"/>
                <a:gd name="T95" fmla="*/ 558 h 636"/>
                <a:gd name="T96" fmla="*/ 176 w 530"/>
                <a:gd name="T97" fmla="*/ 562 h 636"/>
                <a:gd name="T98" fmla="*/ 163 w 530"/>
                <a:gd name="T99" fmla="*/ 569 h 636"/>
                <a:gd name="T100" fmla="*/ 149 w 530"/>
                <a:gd name="T101" fmla="*/ 572 h 636"/>
                <a:gd name="T102" fmla="*/ 135 w 530"/>
                <a:gd name="T103" fmla="*/ 575 h 636"/>
                <a:gd name="T104" fmla="*/ 120 w 530"/>
                <a:gd name="T105" fmla="*/ 572 h 636"/>
                <a:gd name="T106" fmla="*/ 107 w 530"/>
                <a:gd name="T107" fmla="*/ 568 h 636"/>
                <a:gd name="T108" fmla="*/ 94 w 530"/>
                <a:gd name="T109" fmla="*/ 562 h 636"/>
                <a:gd name="T110" fmla="*/ 83 w 530"/>
                <a:gd name="T111" fmla="*/ 552 h 636"/>
                <a:gd name="T112" fmla="*/ 74 w 530"/>
                <a:gd name="T113" fmla="*/ 54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636">
                  <a:moveTo>
                    <a:pt x="530" y="0"/>
                  </a:moveTo>
                  <a:lnTo>
                    <a:pt x="44" y="398"/>
                  </a:lnTo>
                  <a:lnTo>
                    <a:pt x="44" y="399"/>
                  </a:lnTo>
                  <a:lnTo>
                    <a:pt x="44" y="399"/>
                  </a:lnTo>
                  <a:lnTo>
                    <a:pt x="36" y="408"/>
                  </a:lnTo>
                  <a:lnTo>
                    <a:pt x="27" y="417"/>
                  </a:lnTo>
                  <a:lnTo>
                    <a:pt x="21" y="427"/>
                  </a:lnTo>
                  <a:lnTo>
                    <a:pt x="15" y="437"/>
                  </a:lnTo>
                  <a:lnTo>
                    <a:pt x="9" y="448"/>
                  </a:lnTo>
                  <a:lnTo>
                    <a:pt x="5" y="459"/>
                  </a:lnTo>
                  <a:lnTo>
                    <a:pt x="3" y="471"/>
                  </a:lnTo>
                  <a:lnTo>
                    <a:pt x="1" y="483"/>
                  </a:lnTo>
                  <a:lnTo>
                    <a:pt x="0" y="494"/>
                  </a:lnTo>
                  <a:lnTo>
                    <a:pt x="0" y="506"/>
                  </a:lnTo>
                  <a:lnTo>
                    <a:pt x="1" y="518"/>
                  </a:lnTo>
                  <a:lnTo>
                    <a:pt x="3" y="529"/>
                  </a:lnTo>
                  <a:lnTo>
                    <a:pt x="6" y="542"/>
                  </a:lnTo>
                  <a:lnTo>
                    <a:pt x="10" y="552"/>
                  </a:lnTo>
                  <a:lnTo>
                    <a:pt x="16" y="564"/>
                  </a:lnTo>
                  <a:lnTo>
                    <a:pt x="22" y="575"/>
                  </a:lnTo>
                  <a:lnTo>
                    <a:pt x="22" y="575"/>
                  </a:lnTo>
                  <a:lnTo>
                    <a:pt x="30" y="586"/>
                  </a:lnTo>
                  <a:lnTo>
                    <a:pt x="40" y="596"/>
                  </a:lnTo>
                  <a:lnTo>
                    <a:pt x="49" y="605"/>
                  </a:lnTo>
                  <a:lnTo>
                    <a:pt x="60" y="614"/>
                  </a:lnTo>
                  <a:lnTo>
                    <a:pt x="72" y="620"/>
                  </a:lnTo>
                  <a:lnTo>
                    <a:pt x="83" y="625"/>
                  </a:lnTo>
                  <a:lnTo>
                    <a:pt x="96" y="629"/>
                  </a:lnTo>
                  <a:lnTo>
                    <a:pt x="109" y="633"/>
                  </a:lnTo>
                  <a:lnTo>
                    <a:pt x="121" y="635"/>
                  </a:lnTo>
                  <a:lnTo>
                    <a:pt x="135" y="636"/>
                  </a:lnTo>
                  <a:lnTo>
                    <a:pt x="148" y="635"/>
                  </a:lnTo>
                  <a:lnTo>
                    <a:pt x="160" y="634"/>
                  </a:lnTo>
                  <a:lnTo>
                    <a:pt x="174" y="631"/>
                  </a:lnTo>
                  <a:lnTo>
                    <a:pt x="187" y="626"/>
                  </a:lnTo>
                  <a:lnTo>
                    <a:pt x="200" y="620"/>
                  </a:lnTo>
                  <a:lnTo>
                    <a:pt x="211" y="613"/>
                  </a:lnTo>
                  <a:lnTo>
                    <a:pt x="211" y="613"/>
                  </a:lnTo>
                  <a:lnTo>
                    <a:pt x="219" y="607"/>
                  </a:lnTo>
                  <a:lnTo>
                    <a:pt x="226" y="602"/>
                  </a:lnTo>
                  <a:lnTo>
                    <a:pt x="232" y="596"/>
                  </a:lnTo>
                  <a:lnTo>
                    <a:pt x="239" y="588"/>
                  </a:lnTo>
                  <a:lnTo>
                    <a:pt x="249" y="573"/>
                  </a:lnTo>
                  <a:lnTo>
                    <a:pt x="258" y="559"/>
                  </a:lnTo>
                  <a:lnTo>
                    <a:pt x="530" y="0"/>
                  </a:lnTo>
                  <a:close/>
                  <a:moveTo>
                    <a:pt x="74" y="541"/>
                  </a:moveTo>
                  <a:lnTo>
                    <a:pt x="74" y="541"/>
                  </a:lnTo>
                  <a:lnTo>
                    <a:pt x="70" y="534"/>
                  </a:lnTo>
                  <a:lnTo>
                    <a:pt x="66" y="528"/>
                  </a:lnTo>
                  <a:lnTo>
                    <a:pt x="64" y="521"/>
                  </a:lnTo>
                  <a:lnTo>
                    <a:pt x="62" y="513"/>
                  </a:lnTo>
                  <a:lnTo>
                    <a:pt x="61" y="507"/>
                  </a:lnTo>
                  <a:lnTo>
                    <a:pt x="61" y="500"/>
                  </a:lnTo>
                  <a:lnTo>
                    <a:pt x="61" y="492"/>
                  </a:lnTo>
                  <a:lnTo>
                    <a:pt x="62" y="486"/>
                  </a:lnTo>
                  <a:lnTo>
                    <a:pt x="64" y="478"/>
                  </a:lnTo>
                  <a:lnTo>
                    <a:pt x="66" y="472"/>
                  </a:lnTo>
                  <a:lnTo>
                    <a:pt x="70" y="466"/>
                  </a:lnTo>
                  <a:lnTo>
                    <a:pt x="73" y="459"/>
                  </a:lnTo>
                  <a:lnTo>
                    <a:pt x="78" y="453"/>
                  </a:lnTo>
                  <a:lnTo>
                    <a:pt x="82" y="448"/>
                  </a:lnTo>
                  <a:lnTo>
                    <a:pt x="88" y="443"/>
                  </a:lnTo>
                  <a:lnTo>
                    <a:pt x="94" y="438"/>
                  </a:lnTo>
                  <a:lnTo>
                    <a:pt x="94" y="438"/>
                  </a:lnTo>
                  <a:lnTo>
                    <a:pt x="100" y="434"/>
                  </a:lnTo>
                  <a:lnTo>
                    <a:pt x="108" y="431"/>
                  </a:lnTo>
                  <a:lnTo>
                    <a:pt x="114" y="429"/>
                  </a:lnTo>
                  <a:lnTo>
                    <a:pt x="121" y="427"/>
                  </a:lnTo>
                  <a:lnTo>
                    <a:pt x="129" y="426"/>
                  </a:lnTo>
                  <a:lnTo>
                    <a:pt x="136" y="426"/>
                  </a:lnTo>
                  <a:lnTo>
                    <a:pt x="142" y="427"/>
                  </a:lnTo>
                  <a:lnTo>
                    <a:pt x="150" y="428"/>
                  </a:lnTo>
                  <a:lnTo>
                    <a:pt x="156" y="429"/>
                  </a:lnTo>
                  <a:lnTo>
                    <a:pt x="164" y="431"/>
                  </a:lnTo>
                  <a:lnTo>
                    <a:pt x="170" y="434"/>
                  </a:lnTo>
                  <a:lnTo>
                    <a:pt x="176" y="438"/>
                  </a:lnTo>
                  <a:lnTo>
                    <a:pt x="182" y="443"/>
                  </a:lnTo>
                  <a:lnTo>
                    <a:pt x="188" y="448"/>
                  </a:lnTo>
                  <a:lnTo>
                    <a:pt x="192" y="453"/>
                  </a:lnTo>
                  <a:lnTo>
                    <a:pt x="197" y="459"/>
                  </a:lnTo>
                  <a:lnTo>
                    <a:pt x="197" y="459"/>
                  </a:lnTo>
                  <a:lnTo>
                    <a:pt x="201" y="466"/>
                  </a:lnTo>
                  <a:lnTo>
                    <a:pt x="204" y="472"/>
                  </a:lnTo>
                  <a:lnTo>
                    <a:pt x="206" y="479"/>
                  </a:lnTo>
                  <a:lnTo>
                    <a:pt x="208" y="486"/>
                  </a:lnTo>
                  <a:lnTo>
                    <a:pt x="209" y="493"/>
                  </a:lnTo>
                  <a:lnTo>
                    <a:pt x="209" y="501"/>
                  </a:lnTo>
                  <a:lnTo>
                    <a:pt x="209" y="508"/>
                  </a:lnTo>
                  <a:lnTo>
                    <a:pt x="208" y="514"/>
                  </a:lnTo>
                  <a:lnTo>
                    <a:pt x="206" y="522"/>
                  </a:lnTo>
                  <a:lnTo>
                    <a:pt x="204" y="528"/>
                  </a:lnTo>
                  <a:lnTo>
                    <a:pt x="201" y="534"/>
                  </a:lnTo>
                  <a:lnTo>
                    <a:pt x="197" y="541"/>
                  </a:lnTo>
                  <a:lnTo>
                    <a:pt x="193" y="547"/>
                  </a:lnTo>
                  <a:lnTo>
                    <a:pt x="188" y="552"/>
                  </a:lnTo>
                  <a:lnTo>
                    <a:pt x="183" y="558"/>
                  </a:lnTo>
                  <a:lnTo>
                    <a:pt x="176" y="562"/>
                  </a:lnTo>
                  <a:lnTo>
                    <a:pt x="176" y="562"/>
                  </a:lnTo>
                  <a:lnTo>
                    <a:pt x="170" y="566"/>
                  </a:lnTo>
                  <a:lnTo>
                    <a:pt x="163" y="569"/>
                  </a:lnTo>
                  <a:lnTo>
                    <a:pt x="156" y="571"/>
                  </a:lnTo>
                  <a:lnTo>
                    <a:pt x="149" y="572"/>
                  </a:lnTo>
                  <a:lnTo>
                    <a:pt x="141" y="573"/>
                  </a:lnTo>
                  <a:lnTo>
                    <a:pt x="135" y="575"/>
                  </a:lnTo>
                  <a:lnTo>
                    <a:pt x="128" y="573"/>
                  </a:lnTo>
                  <a:lnTo>
                    <a:pt x="120" y="572"/>
                  </a:lnTo>
                  <a:lnTo>
                    <a:pt x="114" y="571"/>
                  </a:lnTo>
                  <a:lnTo>
                    <a:pt x="107" y="568"/>
                  </a:lnTo>
                  <a:lnTo>
                    <a:pt x="100" y="565"/>
                  </a:lnTo>
                  <a:lnTo>
                    <a:pt x="94" y="562"/>
                  </a:lnTo>
                  <a:lnTo>
                    <a:pt x="89" y="558"/>
                  </a:lnTo>
                  <a:lnTo>
                    <a:pt x="83" y="552"/>
                  </a:lnTo>
                  <a:lnTo>
                    <a:pt x="78" y="547"/>
                  </a:lnTo>
                  <a:lnTo>
                    <a:pt x="74" y="541"/>
                  </a:lnTo>
                  <a:lnTo>
                    <a:pt x="74"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p:cNvGrpSpPr/>
          <p:nvPr/>
        </p:nvGrpSpPr>
        <p:grpSpPr>
          <a:xfrm>
            <a:off x="4065738" y="1664278"/>
            <a:ext cx="914400" cy="784076"/>
            <a:chOff x="4022467" y="1664278"/>
            <a:chExt cx="914400" cy="784076"/>
          </a:xfrm>
        </p:grpSpPr>
        <p:sp>
          <p:nvSpPr>
            <p:cNvPr id="192" name="Rounded Rectangle 117"/>
            <p:cNvSpPr/>
            <p:nvPr/>
          </p:nvSpPr>
          <p:spPr>
            <a:xfrm>
              <a:off x="4022467" y="1664278"/>
              <a:ext cx="914400" cy="784076"/>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3" name="TextBox 192"/>
            <p:cNvSpPr txBox="1"/>
            <p:nvPr/>
          </p:nvSpPr>
          <p:spPr>
            <a:xfrm>
              <a:off x="4074919" y="1712971"/>
              <a:ext cx="809496"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KEY VALUE STORE</a:t>
              </a:r>
              <a:endParaRPr lang="en-US" sz="700" dirty="0">
                <a:solidFill>
                  <a:prstClr val="white"/>
                </a:solidFill>
              </a:endParaRPr>
            </a:p>
          </p:txBody>
        </p:sp>
        <p:grpSp>
          <p:nvGrpSpPr>
            <p:cNvPr id="194" name="Group 193"/>
            <p:cNvGrpSpPr>
              <a:grpSpLocks noChangeAspect="1"/>
            </p:cNvGrpSpPr>
            <p:nvPr/>
          </p:nvGrpSpPr>
          <p:grpSpPr>
            <a:xfrm>
              <a:off x="4296787" y="2048351"/>
              <a:ext cx="365760" cy="252965"/>
              <a:chOff x="2208258" y="2961723"/>
              <a:chExt cx="555368" cy="384100"/>
            </a:xfrm>
          </p:grpSpPr>
          <p:sp>
            <p:nvSpPr>
              <p:cNvPr id="195" name="Freeform 50"/>
              <p:cNvSpPr>
                <a:spLocks noEditPoints="1"/>
              </p:cNvSpPr>
              <p:nvPr/>
            </p:nvSpPr>
            <p:spPr bwMode="auto">
              <a:xfrm>
                <a:off x="2208258" y="2961723"/>
                <a:ext cx="555368" cy="384100"/>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196" name="Freeform 879"/>
              <p:cNvSpPr>
                <a:spLocks noEditPoints="1"/>
              </p:cNvSpPr>
              <p:nvPr/>
            </p:nvSpPr>
            <p:spPr bwMode="auto">
              <a:xfrm>
                <a:off x="2345512" y="3110441"/>
                <a:ext cx="310411" cy="182472"/>
              </a:xfrm>
              <a:custGeom>
                <a:avLst/>
                <a:gdLst>
                  <a:gd name="T0" fmla="*/ 608 w 735"/>
                  <a:gd name="T1" fmla="*/ 178 h 433"/>
                  <a:gd name="T2" fmla="*/ 609 w 735"/>
                  <a:gd name="T3" fmla="*/ 133 h 433"/>
                  <a:gd name="T4" fmla="*/ 580 w 735"/>
                  <a:gd name="T5" fmla="*/ 134 h 433"/>
                  <a:gd name="T6" fmla="*/ 581 w 735"/>
                  <a:gd name="T7" fmla="*/ 178 h 433"/>
                  <a:gd name="T8" fmla="*/ 564 w 735"/>
                  <a:gd name="T9" fmla="*/ 194 h 433"/>
                  <a:gd name="T10" fmla="*/ 547 w 735"/>
                  <a:gd name="T11" fmla="*/ 178 h 433"/>
                  <a:gd name="T12" fmla="*/ 547 w 735"/>
                  <a:gd name="T13" fmla="*/ 134 h 433"/>
                  <a:gd name="T14" fmla="*/ 519 w 735"/>
                  <a:gd name="T15" fmla="*/ 133 h 433"/>
                  <a:gd name="T16" fmla="*/ 520 w 735"/>
                  <a:gd name="T17" fmla="*/ 178 h 433"/>
                  <a:gd name="T18" fmla="*/ 502 w 735"/>
                  <a:gd name="T19" fmla="*/ 194 h 433"/>
                  <a:gd name="T20" fmla="*/ 486 w 735"/>
                  <a:gd name="T21" fmla="*/ 177 h 433"/>
                  <a:gd name="T22" fmla="*/ 486 w 735"/>
                  <a:gd name="T23" fmla="*/ 133 h 433"/>
                  <a:gd name="T24" fmla="*/ 415 w 735"/>
                  <a:gd name="T25" fmla="*/ 133 h 433"/>
                  <a:gd name="T26" fmla="*/ 216 w 735"/>
                  <a:gd name="T27" fmla="*/ 1 h 433"/>
                  <a:gd name="T28" fmla="*/ 0 w 735"/>
                  <a:gd name="T29" fmla="*/ 216 h 433"/>
                  <a:gd name="T30" fmla="*/ 215 w 735"/>
                  <a:gd name="T31" fmla="*/ 433 h 433"/>
                  <a:gd name="T32" fmla="*/ 419 w 735"/>
                  <a:gd name="T33" fmla="*/ 292 h 433"/>
                  <a:gd name="T34" fmla="*/ 655 w 735"/>
                  <a:gd name="T35" fmla="*/ 292 h 433"/>
                  <a:gd name="T36" fmla="*/ 735 w 735"/>
                  <a:gd name="T37" fmla="*/ 214 h 433"/>
                  <a:gd name="T38" fmla="*/ 656 w 735"/>
                  <a:gd name="T39" fmla="*/ 133 h 433"/>
                  <a:gd name="T40" fmla="*/ 642 w 735"/>
                  <a:gd name="T41" fmla="*/ 134 h 433"/>
                  <a:gd name="T42" fmla="*/ 642 w 735"/>
                  <a:gd name="T43" fmla="*/ 178 h 433"/>
                  <a:gd name="T44" fmla="*/ 625 w 735"/>
                  <a:gd name="T45" fmla="*/ 194 h 433"/>
                  <a:gd name="T46" fmla="*/ 608 w 735"/>
                  <a:gd name="T47" fmla="*/ 178 h 433"/>
                  <a:gd name="T48" fmla="*/ 127 w 735"/>
                  <a:gd name="T49" fmla="*/ 302 h 433"/>
                  <a:gd name="T50" fmla="*/ 42 w 735"/>
                  <a:gd name="T51" fmla="*/ 217 h 433"/>
                  <a:gd name="T52" fmla="*/ 127 w 735"/>
                  <a:gd name="T53" fmla="*/ 132 h 433"/>
                  <a:gd name="T54" fmla="*/ 212 w 735"/>
                  <a:gd name="T55" fmla="*/ 217 h 433"/>
                  <a:gd name="T56" fmla="*/ 127 w 735"/>
                  <a:gd name="T57" fmla="*/ 30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5" h="433">
                    <a:moveTo>
                      <a:pt x="608" y="178"/>
                    </a:moveTo>
                    <a:cubicBezTo>
                      <a:pt x="609" y="133"/>
                      <a:pt x="609" y="133"/>
                      <a:pt x="609" y="133"/>
                    </a:cubicBezTo>
                    <a:cubicBezTo>
                      <a:pt x="580" y="134"/>
                      <a:pt x="580" y="134"/>
                      <a:pt x="580" y="134"/>
                    </a:cubicBezTo>
                    <a:cubicBezTo>
                      <a:pt x="581" y="178"/>
                      <a:pt x="581" y="178"/>
                      <a:pt x="581" y="178"/>
                    </a:cubicBezTo>
                    <a:cubicBezTo>
                      <a:pt x="580" y="186"/>
                      <a:pt x="573" y="194"/>
                      <a:pt x="564" y="194"/>
                    </a:cubicBezTo>
                    <a:cubicBezTo>
                      <a:pt x="554" y="194"/>
                      <a:pt x="547" y="186"/>
                      <a:pt x="547" y="178"/>
                    </a:cubicBezTo>
                    <a:cubicBezTo>
                      <a:pt x="547" y="134"/>
                      <a:pt x="547" y="134"/>
                      <a:pt x="547" y="134"/>
                    </a:cubicBezTo>
                    <a:cubicBezTo>
                      <a:pt x="519" y="133"/>
                      <a:pt x="519" y="133"/>
                      <a:pt x="519" y="133"/>
                    </a:cubicBezTo>
                    <a:cubicBezTo>
                      <a:pt x="520" y="178"/>
                      <a:pt x="520" y="178"/>
                      <a:pt x="520" y="178"/>
                    </a:cubicBezTo>
                    <a:cubicBezTo>
                      <a:pt x="519" y="186"/>
                      <a:pt x="512" y="194"/>
                      <a:pt x="502" y="194"/>
                    </a:cubicBezTo>
                    <a:cubicBezTo>
                      <a:pt x="492" y="194"/>
                      <a:pt x="486" y="186"/>
                      <a:pt x="486" y="177"/>
                    </a:cubicBezTo>
                    <a:cubicBezTo>
                      <a:pt x="486" y="133"/>
                      <a:pt x="486" y="133"/>
                      <a:pt x="486" y="133"/>
                    </a:cubicBezTo>
                    <a:cubicBezTo>
                      <a:pt x="415" y="133"/>
                      <a:pt x="415" y="133"/>
                      <a:pt x="415" y="133"/>
                    </a:cubicBezTo>
                    <a:cubicBezTo>
                      <a:pt x="382" y="55"/>
                      <a:pt x="306" y="1"/>
                      <a:pt x="216" y="1"/>
                    </a:cubicBezTo>
                    <a:cubicBezTo>
                      <a:pt x="97" y="0"/>
                      <a:pt x="0" y="96"/>
                      <a:pt x="0" y="216"/>
                    </a:cubicBezTo>
                    <a:cubicBezTo>
                      <a:pt x="0" y="336"/>
                      <a:pt x="95" y="432"/>
                      <a:pt x="215" y="433"/>
                    </a:cubicBezTo>
                    <a:cubicBezTo>
                      <a:pt x="308" y="432"/>
                      <a:pt x="388" y="375"/>
                      <a:pt x="419" y="292"/>
                    </a:cubicBezTo>
                    <a:cubicBezTo>
                      <a:pt x="655" y="292"/>
                      <a:pt x="655" y="292"/>
                      <a:pt x="655" y="292"/>
                    </a:cubicBezTo>
                    <a:cubicBezTo>
                      <a:pt x="698" y="293"/>
                      <a:pt x="735" y="257"/>
                      <a:pt x="735" y="214"/>
                    </a:cubicBezTo>
                    <a:cubicBezTo>
                      <a:pt x="735" y="170"/>
                      <a:pt x="699" y="134"/>
                      <a:pt x="656" y="133"/>
                    </a:cubicBezTo>
                    <a:cubicBezTo>
                      <a:pt x="642" y="134"/>
                      <a:pt x="642" y="134"/>
                      <a:pt x="642" y="134"/>
                    </a:cubicBezTo>
                    <a:cubicBezTo>
                      <a:pt x="642" y="178"/>
                      <a:pt x="642" y="178"/>
                      <a:pt x="642" y="178"/>
                    </a:cubicBezTo>
                    <a:cubicBezTo>
                      <a:pt x="641" y="187"/>
                      <a:pt x="635" y="194"/>
                      <a:pt x="625" y="194"/>
                    </a:cubicBezTo>
                    <a:cubicBezTo>
                      <a:pt x="615" y="194"/>
                      <a:pt x="608" y="186"/>
                      <a:pt x="608" y="178"/>
                    </a:cubicBezTo>
                    <a:close/>
                    <a:moveTo>
                      <a:pt x="127" y="302"/>
                    </a:moveTo>
                    <a:cubicBezTo>
                      <a:pt x="80" y="302"/>
                      <a:pt x="42" y="264"/>
                      <a:pt x="42" y="217"/>
                    </a:cubicBezTo>
                    <a:cubicBezTo>
                      <a:pt x="42" y="170"/>
                      <a:pt x="80" y="132"/>
                      <a:pt x="127" y="132"/>
                    </a:cubicBezTo>
                    <a:cubicBezTo>
                      <a:pt x="174" y="133"/>
                      <a:pt x="212" y="170"/>
                      <a:pt x="212" y="217"/>
                    </a:cubicBezTo>
                    <a:cubicBezTo>
                      <a:pt x="211" y="264"/>
                      <a:pt x="174" y="302"/>
                      <a:pt x="127" y="302"/>
                    </a:cubicBezTo>
                    <a:close/>
                  </a:path>
                </a:pathLst>
              </a:custGeom>
              <a:solidFill>
                <a:srgbClr val="0079DB">
                  <a:lumMod val="75000"/>
                </a:srgbClr>
              </a:solidFill>
              <a:ln w="9525">
                <a:noFill/>
                <a:miter lim="800000"/>
                <a:headEnd/>
                <a:tailEnd/>
              </a:ln>
              <a:effectLst/>
              <a:extLst>
                <a:ext uri="{91240B29-F687-4F45-9708-019B960494DF}">
                  <a14:hiddenLine xmlns:a14="http://schemas.microsoft.com/office/drawing/2010/main" w="9525">
                    <a:solidFill>
                      <a:srgbClr val="000000"/>
                    </a:solidFill>
                    <a:round/>
                    <a:headEnd/>
                    <a:tailEnd/>
                  </a14:hiddenLine>
                </a:ext>
              </a:ex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a:solidFill>
                    <a:prstClr val="white"/>
                  </a:solidFill>
                  <a:latin typeface="Verdana" charset="0"/>
                </a:endParaRPr>
              </a:p>
            </p:txBody>
          </p:sp>
        </p:grpSp>
      </p:grpSp>
      <p:grpSp>
        <p:nvGrpSpPr>
          <p:cNvPr id="197" name="Group 196"/>
          <p:cNvGrpSpPr/>
          <p:nvPr/>
        </p:nvGrpSpPr>
        <p:grpSpPr>
          <a:xfrm>
            <a:off x="3681605" y="1598763"/>
            <a:ext cx="1687644" cy="1893452"/>
            <a:chOff x="3673059" y="1624401"/>
            <a:chExt cx="1687644" cy="1893452"/>
          </a:xfrm>
        </p:grpSpPr>
        <p:sp>
          <p:nvSpPr>
            <p:cNvPr id="198" name="Rounded Rectangle 117"/>
            <p:cNvSpPr/>
            <p:nvPr/>
          </p:nvSpPr>
          <p:spPr>
            <a:xfrm>
              <a:off x="4057192" y="2731469"/>
              <a:ext cx="914400" cy="786384"/>
            </a:xfrm>
            <a:prstGeom prst="roundRect">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defRPr/>
              </a:pPr>
              <a:endParaRPr lang="en-US" sz="700" kern="0" dirty="0">
                <a:solidFill>
                  <a:prstClr val="white"/>
                </a:solidFill>
                <a:latin typeface="Verdana" charset="0"/>
              </a:endParaRPr>
            </a:p>
          </p:txBody>
        </p:sp>
        <p:sp>
          <p:nvSpPr>
            <p:cNvPr id="199" name="TextBox 198"/>
            <p:cNvSpPr txBox="1"/>
            <p:nvPr/>
          </p:nvSpPr>
          <p:spPr>
            <a:xfrm>
              <a:off x="4083355" y="2775621"/>
              <a:ext cx="862075" cy="297004"/>
            </a:xfrm>
            <a:prstGeom prst="rect">
              <a:avLst/>
            </a:prstGeom>
            <a:noFill/>
          </p:spPr>
          <p:txBody>
            <a:bodyPr wrap="square" rtlCol="0">
              <a:spAutoFit/>
            </a:bodyPr>
            <a:lstStyle>
              <a:defPPr>
                <a:defRPr lang="en-US"/>
              </a:defPPr>
              <a:lvl1pPr algn="ctr" defTabSz="685783">
                <a:lnSpc>
                  <a:spcPct val="95000"/>
                </a:lnSpc>
                <a:spcBef>
                  <a:spcPts val="300"/>
                </a:spcBef>
                <a:defRPr sz="800" b="1" kern="0">
                  <a:solidFill>
                    <a:schemeClr val="bg1"/>
                  </a:solidFill>
                  <a:latin typeface="+mn-lt"/>
                </a:defRPr>
              </a:lvl1pPr>
            </a:lstStyle>
            <a:p>
              <a:pPr eaLnBrk="0" fontAlgn="base" hangingPunct="0">
                <a:spcAft>
                  <a:spcPct val="0"/>
                </a:spcAft>
                <a:defRPr/>
              </a:pPr>
              <a:r>
                <a:rPr lang="en-US" sz="700" dirty="0" smtClean="0">
                  <a:solidFill>
                    <a:prstClr val="white"/>
                  </a:solidFill>
                </a:rPr>
                <a:t>GRAPH DATABASE</a:t>
              </a:r>
              <a:endParaRPr lang="en-US" sz="700" dirty="0">
                <a:solidFill>
                  <a:prstClr val="white"/>
                </a:solidFill>
              </a:endParaRPr>
            </a:p>
          </p:txBody>
        </p:sp>
        <p:grpSp>
          <p:nvGrpSpPr>
            <p:cNvPr id="200" name="Group 199"/>
            <p:cNvGrpSpPr/>
            <p:nvPr/>
          </p:nvGrpSpPr>
          <p:grpSpPr>
            <a:xfrm>
              <a:off x="3673059" y="1624401"/>
              <a:ext cx="1687644" cy="1806303"/>
              <a:chOff x="3660744" y="1610333"/>
              <a:chExt cx="1687644" cy="1806303"/>
            </a:xfrm>
          </p:grpSpPr>
          <p:sp>
            <p:nvSpPr>
              <p:cNvPr id="201" name="Freeform 50"/>
              <p:cNvSpPr>
                <a:spLocks noEditPoints="1"/>
              </p:cNvSpPr>
              <p:nvPr/>
            </p:nvSpPr>
            <p:spPr bwMode="auto">
              <a:xfrm>
                <a:off x="4321551" y="3097989"/>
                <a:ext cx="365760" cy="252965"/>
              </a:xfrm>
              <a:custGeom>
                <a:avLst/>
                <a:gdLst>
                  <a:gd name="T0" fmla="*/ 671 w 790"/>
                  <a:gd name="T1" fmla="*/ 19 h 547"/>
                  <a:gd name="T2" fmla="*/ 395 w 790"/>
                  <a:gd name="T3" fmla="*/ 0 h 547"/>
                  <a:gd name="T4" fmla="*/ 119 w 790"/>
                  <a:gd name="T5" fmla="*/ 19 h 547"/>
                  <a:gd name="T6" fmla="*/ 0 w 790"/>
                  <a:gd name="T7" fmla="*/ 73 h 547"/>
                  <a:gd name="T8" fmla="*/ 0 w 790"/>
                  <a:gd name="T9" fmla="*/ 475 h 547"/>
                  <a:gd name="T10" fmla="*/ 119 w 790"/>
                  <a:gd name="T11" fmla="*/ 528 h 547"/>
                  <a:gd name="T12" fmla="*/ 395 w 790"/>
                  <a:gd name="T13" fmla="*/ 547 h 547"/>
                  <a:gd name="T14" fmla="*/ 671 w 790"/>
                  <a:gd name="T15" fmla="*/ 528 h 547"/>
                  <a:gd name="T16" fmla="*/ 790 w 790"/>
                  <a:gd name="T17" fmla="*/ 475 h 547"/>
                  <a:gd name="T18" fmla="*/ 790 w 790"/>
                  <a:gd name="T19" fmla="*/ 73 h 547"/>
                  <a:gd name="T20" fmla="*/ 671 w 790"/>
                  <a:gd name="T21" fmla="*/ 19 h 547"/>
                  <a:gd name="T22" fmla="*/ 395 w 790"/>
                  <a:gd name="T23" fmla="*/ 132 h 547"/>
                  <a:gd name="T24" fmla="*/ 13 w 790"/>
                  <a:gd name="T25" fmla="*/ 73 h 547"/>
                  <a:gd name="T26" fmla="*/ 395 w 790"/>
                  <a:gd name="T27" fmla="*/ 13 h 547"/>
                  <a:gd name="T28" fmla="*/ 777 w 790"/>
                  <a:gd name="T29" fmla="*/ 73 h 547"/>
                  <a:gd name="T30" fmla="*/ 395 w 790"/>
                  <a:gd name="T31" fmla="*/ 13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0" h="547">
                    <a:moveTo>
                      <a:pt x="671" y="19"/>
                    </a:moveTo>
                    <a:cubicBezTo>
                      <a:pt x="597" y="7"/>
                      <a:pt x="499" y="0"/>
                      <a:pt x="395" y="0"/>
                    </a:cubicBezTo>
                    <a:cubicBezTo>
                      <a:pt x="291" y="0"/>
                      <a:pt x="193" y="7"/>
                      <a:pt x="119" y="19"/>
                    </a:cubicBezTo>
                    <a:cubicBezTo>
                      <a:pt x="40" y="33"/>
                      <a:pt x="0" y="51"/>
                      <a:pt x="0" y="73"/>
                    </a:cubicBezTo>
                    <a:cubicBezTo>
                      <a:pt x="0" y="475"/>
                      <a:pt x="0" y="475"/>
                      <a:pt x="0" y="475"/>
                    </a:cubicBezTo>
                    <a:cubicBezTo>
                      <a:pt x="0" y="497"/>
                      <a:pt x="40" y="514"/>
                      <a:pt x="119" y="528"/>
                    </a:cubicBezTo>
                    <a:cubicBezTo>
                      <a:pt x="193" y="540"/>
                      <a:pt x="291" y="547"/>
                      <a:pt x="395" y="547"/>
                    </a:cubicBezTo>
                    <a:cubicBezTo>
                      <a:pt x="499" y="547"/>
                      <a:pt x="597" y="540"/>
                      <a:pt x="671" y="528"/>
                    </a:cubicBezTo>
                    <a:cubicBezTo>
                      <a:pt x="750" y="514"/>
                      <a:pt x="790" y="497"/>
                      <a:pt x="790" y="475"/>
                    </a:cubicBezTo>
                    <a:cubicBezTo>
                      <a:pt x="790" y="73"/>
                      <a:pt x="790" y="73"/>
                      <a:pt x="790" y="73"/>
                    </a:cubicBezTo>
                    <a:cubicBezTo>
                      <a:pt x="790" y="51"/>
                      <a:pt x="750" y="33"/>
                      <a:pt x="671" y="19"/>
                    </a:cubicBezTo>
                    <a:close/>
                    <a:moveTo>
                      <a:pt x="395" y="132"/>
                    </a:moveTo>
                    <a:cubicBezTo>
                      <a:pt x="159" y="132"/>
                      <a:pt x="13" y="98"/>
                      <a:pt x="13" y="73"/>
                    </a:cubicBezTo>
                    <a:cubicBezTo>
                      <a:pt x="13" y="48"/>
                      <a:pt x="159" y="13"/>
                      <a:pt x="395" y="13"/>
                    </a:cubicBezTo>
                    <a:cubicBezTo>
                      <a:pt x="631" y="13"/>
                      <a:pt x="777" y="48"/>
                      <a:pt x="777" y="73"/>
                    </a:cubicBezTo>
                    <a:cubicBezTo>
                      <a:pt x="777" y="98"/>
                      <a:pt x="631" y="132"/>
                      <a:pt x="395"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p>
            </p:txBody>
          </p:sp>
          <p:sp>
            <p:nvSpPr>
              <p:cNvPr id="202" name="Arc 201"/>
              <p:cNvSpPr/>
              <p:nvPr/>
            </p:nvSpPr>
            <p:spPr>
              <a:xfrm rot="10800000">
                <a:off x="3660744" y="1610333"/>
                <a:ext cx="1687644" cy="1687644"/>
              </a:xfrm>
              <a:prstGeom prst="arc">
                <a:avLst>
                  <a:gd name="adj1" fmla="val 15372841"/>
                  <a:gd name="adj2" fmla="val 17171434"/>
                </a:avLst>
              </a:prstGeom>
              <a:ln w="9525">
                <a:solidFill>
                  <a:srgbClr val="005B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3" name="Straight Connector 202"/>
              <p:cNvCxnSpPr/>
              <p:nvPr/>
            </p:nvCxnSpPr>
            <p:spPr>
              <a:xfrm>
                <a:off x="4592285" y="3133590"/>
                <a:ext cx="2670" cy="268144"/>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311081" y="3116006"/>
                <a:ext cx="426218" cy="300630"/>
              </a:xfrm>
              <a:prstGeom prst="line">
                <a:avLst/>
              </a:prstGeom>
              <a:ln w="9525">
                <a:solidFill>
                  <a:srgbClr val="005BA4"/>
                </a:solidFill>
              </a:ln>
            </p:spPr>
            <p:style>
              <a:lnRef idx="1">
                <a:schemeClr val="accent1"/>
              </a:lnRef>
              <a:fillRef idx="0">
                <a:schemeClr val="accent1"/>
              </a:fillRef>
              <a:effectRef idx="0">
                <a:schemeClr val="accent1"/>
              </a:effectRef>
              <a:fontRef idx="minor">
                <a:schemeClr val="tx1"/>
              </a:fontRef>
            </p:style>
          </p:cxnSp>
          <p:sp>
            <p:nvSpPr>
              <p:cNvPr id="205" name="Oval 204"/>
              <p:cNvSpPr/>
              <p:nvPr/>
            </p:nvSpPr>
            <p:spPr>
              <a:xfrm rot="20966624">
                <a:off x="4570416" y="3194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6" name="Oval 205"/>
              <p:cNvSpPr/>
              <p:nvPr/>
            </p:nvSpPr>
            <p:spPr>
              <a:xfrm rot="20966624">
                <a:off x="4456562" y="327373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sp>
            <p:nvSpPr>
              <p:cNvPr id="207" name="Oval 206"/>
              <p:cNvSpPr/>
              <p:nvPr/>
            </p:nvSpPr>
            <p:spPr>
              <a:xfrm rot="20966624">
                <a:off x="4570416" y="3270249"/>
                <a:ext cx="46408" cy="46408"/>
              </a:xfrm>
              <a:prstGeom prst="ellipse">
                <a:avLst/>
              </a:prstGeom>
              <a:solidFill>
                <a:srgbClr val="0079DB">
                  <a:lumMod val="75000"/>
                </a:srgbClr>
              </a:solidFill>
              <a:ln w="9525">
                <a:noFill/>
                <a:miter lim="800000"/>
                <a:headEnd/>
                <a:tailEnd/>
              </a:ln>
              <a:effectLst/>
            </p:spPr>
            <p:txBody>
              <a:bodyPr wrap="square" tIns="68580" bIns="68580" rtlCol="0" anchor="t">
                <a:prstTxWarp prst="textNoShape">
                  <a:avLst/>
                </a:prstTxWarp>
                <a:noAutofit/>
              </a:bodyPr>
              <a:lstStyle/>
              <a:p>
                <a:pPr algn="ctr" defTabSz="685783" eaLnBrk="0" fontAlgn="base" hangingPunct="0">
                  <a:spcBef>
                    <a:spcPct val="0"/>
                  </a:spcBef>
                  <a:spcAft>
                    <a:spcPct val="0"/>
                  </a:spcAft>
                </a:pPr>
                <a:endParaRPr lang="en-US" sz="700" kern="0" dirty="0" err="1">
                  <a:solidFill>
                    <a:prstClr val="white"/>
                  </a:solidFill>
                  <a:latin typeface="Verdana" charset="0"/>
                </a:endParaRPr>
              </a:p>
            </p:txBody>
          </p:sp>
        </p:grpSp>
      </p:grpSp>
      <p:sp>
        <p:nvSpPr>
          <p:cNvPr id="208" name="Left-Right Arrow 207"/>
          <p:cNvSpPr>
            <a:spLocks noChangeAspect="1"/>
          </p:cNvSpPr>
          <p:nvPr/>
        </p:nvSpPr>
        <p:spPr>
          <a:xfrm rot="16200000">
            <a:off x="1547715" y="719230"/>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09" name="Left-Right Arrow 208"/>
          <p:cNvSpPr>
            <a:spLocks noChangeAspect="1"/>
          </p:cNvSpPr>
          <p:nvPr/>
        </p:nvSpPr>
        <p:spPr>
          <a:xfrm rot="16200000">
            <a:off x="7034064" y="723127"/>
            <a:ext cx="483037" cy="168450"/>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0" name="Left-Right Arrow 209"/>
          <p:cNvSpPr>
            <a:spLocks/>
          </p:cNvSpPr>
          <p:nvPr/>
        </p:nvSpPr>
        <p:spPr>
          <a:xfrm rot="16200000">
            <a:off x="1595280" y="4212056"/>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
        <p:nvSpPr>
          <p:cNvPr id="211" name="Left-Right Arrow 210"/>
          <p:cNvSpPr>
            <a:spLocks/>
          </p:cNvSpPr>
          <p:nvPr/>
        </p:nvSpPr>
        <p:spPr>
          <a:xfrm rot="16200000">
            <a:off x="7081629" y="4215953"/>
            <a:ext cx="384048" cy="164592"/>
          </a:xfrm>
          <a:prstGeom prst="leftRightArrow">
            <a:avLst/>
          </a:prstGeom>
          <a:solidFill>
            <a:srgbClr val="D8D8D8">
              <a:lumMod val="90000"/>
            </a:srgbClr>
          </a:solidFill>
          <a:ln w="19050" cap="flat" cmpd="sng" algn="ctr">
            <a:solidFill>
              <a:sysClr val="window" lastClr="FFFFFF"/>
            </a:solid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5F6062"/>
              </a:solidFill>
              <a:effectLst/>
              <a:uLnTx/>
              <a:uFillTx/>
              <a:latin typeface="Century Gothic"/>
              <a:ea typeface="+mn-ea"/>
              <a:cs typeface="+mn-cs"/>
            </a:endParaRPr>
          </a:p>
        </p:txBody>
      </p:sp>
    </p:spTree>
    <p:extLst>
      <p:ext uri="{BB962C8B-B14F-4D97-AF65-F5344CB8AC3E}">
        <p14:creationId xmlns:p14="http://schemas.microsoft.com/office/powerpoint/2010/main" val="112940940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 y="13995"/>
            <a:ext cx="9144000" cy="698872"/>
          </a:xfrm>
          <a:prstGeom prst="rect">
            <a:avLst/>
          </a:prstGeom>
          <a:solidFill>
            <a:schemeClr val="bg1">
              <a:lumMod val="95000"/>
            </a:schemeClr>
          </a:solidFill>
          <a:ln w="9525">
            <a:noFill/>
            <a:miter lim="800000"/>
            <a:headEnd/>
            <a:tailEnd/>
          </a:ln>
          <a:effectLst/>
        </p:spPr>
        <p:txBody>
          <a:bodyPr wrap="square" lIns="68580" tIns="91440" rIns="68580" bIns="91440" rtlCol="0" anchor="t">
            <a:prstTxWarp prst="textNoShape">
              <a:avLst/>
            </a:prstTxWarp>
            <a:noAutofit/>
          </a:bodyPr>
          <a:lstStyle/>
          <a:p>
            <a:pPr algn="ctr"/>
            <a:endParaRPr lang="en-US" kern="0" dirty="0">
              <a:solidFill>
                <a:prstClr val="white"/>
              </a:solidFill>
            </a:endParaRPr>
          </a:p>
        </p:txBody>
      </p:sp>
      <p:grpSp>
        <p:nvGrpSpPr>
          <p:cNvPr id="256" name="Group 255"/>
          <p:cNvGrpSpPr/>
          <p:nvPr/>
        </p:nvGrpSpPr>
        <p:grpSpPr>
          <a:xfrm>
            <a:off x="255375" y="3593457"/>
            <a:ext cx="8611579" cy="1143256"/>
            <a:chOff x="-67129" y="4791275"/>
            <a:chExt cx="11482105" cy="1524341"/>
          </a:xfrm>
        </p:grpSpPr>
        <p:sp>
          <p:nvSpPr>
            <p:cNvPr id="140" name="Rectangle 139"/>
            <p:cNvSpPr/>
            <p:nvPr/>
          </p:nvSpPr>
          <p:spPr>
            <a:xfrm>
              <a:off x="-67129" y="4791275"/>
              <a:ext cx="11482105" cy="1524340"/>
            </a:xfrm>
            <a:prstGeom prst="rect">
              <a:avLst/>
            </a:prstGeom>
            <a:solidFill>
              <a:schemeClr val="bg1"/>
            </a:solidFill>
            <a:ln w="9525">
              <a:solidFill>
                <a:schemeClr val="bg1">
                  <a:lumMod val="75000"/>
                </a:schemeClr>
              </a:solidFill>
              <a:prstDash val="dash"/>
              <a:miter lim="800000"/>
              <a:headEnd/>
              <a:tailEnd/>
            </a:ln>
            <a:effectLst/>
          </p:spPr>
          <p:txBody>
            <a:bodyPr wrap="square" tIns="121920" bIns="12192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Presto</a:t>
              </a:r>
            </a:p>
            <a:p>
              <a:r>
                <a:rPr lang="en-US" sz="1200" b="1" kern="0" dirty="0">
                  <a:solidFill>
                    <a:schemeClr val="bg1">
                      <a:lumMod val="75000"/>
                    </a:schemeClr>
                  </a:solidFill>
                  <a:latin typeface="Calibri" charset="0"/>
                  <a:ea typeface="Calibri" charset="0"/>
                  <a:cs typeface="Calibri" charset="0"/>
                </a:rPr>
                <a:t>Connectors</a:t>
              </a:r>
            </a:p>
          </p:txBody>
        </p:sp>
        <p:sp>
          <p:nvSpPr>
            <p:cNvPr id="254" name="Rectangle 253"/>
            <p:cNvSpPr/>
            <p:nvPr/>
          </p:nvSpPr>
          <p:spPr>
            <a:xfrm>
              <a:off x="1600593" y="4803354"/>
              <a:ext cx="3939119" cy="1512262"/>
            </a:xfrm>
            <a:prstGeom prst="rect">
              <a:avLst/>
            </a:prstGeom>
            <a:solidFill>
              <a:schemeClr val="accent1">
                <a:lumMod val="20000"/>
                <a:lumOff val="80000"/>
              </a:schemeClr>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Teradata Certified</a:t>
              </a:r>
            </a:p>
          </p:txBody>
        </p:sp>
        <p:sp>
          <p:nvSpPr>
            <p:cNvPr id="255" name="Rectangle 254"/>
            <p:cNvSpPr/>
            <p:nvPr/>
          </p:nvSpPr>
          <p:spPr>
            <a:xfrm>
              <a:off x="5660366" y="4791275"/>
              <a:ext cx="4067527" cy="1524340"/>
            </a:xfrm>
            <a:prstGeom prst="rect">
              <a:avLst/>
            </a:prstGeom>
            <a:solidFill>
              <a:srgbClr val="F4EBF9"/>
            </a:solidFill>
            <a:ln w="9525">
              <a:solidFill>
                <a:schemeClr val="bg1">
                  <a:lumMod val="75000"/>
                </a:schemeClr>
              </a:solidFill>
              <a:prstDash val="dash"/>
              <a:miter lim="800000"/>
              <a:headEnd/>
              <a:tailEnd/>
            </a:ln>
            <a:effectLst/>
          </p:spPr>
          <p:txBody>
            <a:bodyPr wrap="square" lIns="121917" tIns="121917" rIns="121917" bIns="121917" numCol="1" rtlCol="0" anchor="t">
              <a:prstTxWarp prst="textNoShape">
                <a:avLst/>
              </a:prstTxWarp>
              <a:noAutofit/>
            </a:bodyPr>
            <a:lstStyle/>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800" b="1" i="1" kern="0" dirty="0"/>
            </a:p>
            <a:p>
              <a:pPr algn="ctr"/>
              <a:endParaRPr lang="en-US" sz="1100" b="1" i="1" kern="0" dirty="0"/>
            </a:p>
            <a:p>
              <a:pPr algn="ctr"/>
              <a:endParaRPr lang="en-US" sz="1100" b="1" i="1" kern="0" dirty="0"/>
            </a:p>
            <a:p>
              <a:pPr algn="ctr"/>
              <a:endParaRPr lang="en-US" sz="1100" b="1" i="1" kern="0" dirty="0"/>
            </a:p>
            <a:p>
              <a:pPr algn="ctr"/>
              <a:r>
                <a:rPr lang="en-US" sz="1100" b="1" i="1" kern="0" dirty="0"/>
                <a:t>Community Supported</a:t>
              </a:r>
            </a:p>
          </p:txBody>
        </p:sp>
      </p:grpSp>
      <p:sp>
        <p:nvSpPr>
          <p:cNvPr id="2" name="Title 1"/>
          <p:cNvSpPr>
            <a:spLocks noGrp="1"/>
          </p:cNvSpPr>
          <p:nvPr>
            <p:ph type="title"/>
          </p:nvPr>
        </p:nvSpPr>
        <p:spPr>
          <a:xfrm>
            <a:off x="247880" y="41532"/>
            <a:ext cx="8438920" cy="698572"/>
          </a:xfrm>
        </p:spPr>
        <p:txBody>
          <a:bodyPr/>
          <a:lstStyle/>
          <a:p>
            <a:r>
              <a:rPr lang="en-US" sz="2400" b="0" dirty="0" smtClean="0"/>
              <a:t>UDA</a:t>
            </a:r>
            <a:r>
              <a:rPr lang="zh-CN" altLang="en-US" sz="2400" b="0" dirty="0" smtClean="0"/>
              <a:t>之核心技术</a:t>
            </a:r>
            <a:r>
              <a:rPr lang="en-US" altLang="zh-CN" sz="2400" b="0" dirty="0" smtClean="0"/>
              <a:t>-</a:t>
            </a:r>
            <a:r>
              <a:rPr lang="en-US" sz="2400" b="0" dirty="0" smtClean="0"/>
              <a:t>Teradata </a:t>
            </a:r>
            <a:r>
              <a:rPr lang="en-US" sz="2400" b="0" dirty="0" err="1"/>
              <a:t>QueryGrid</a:t>
            </a:r>
            <a:r>
              <a:rPr lang="en-US" sz="2400" b="0" dirty="0" smtClean="0"/>
              <a:t>™</a:t>
            </a:r>
            <a:endParaRPr lang="en-US" sz="2400" b="0" dirty="0"/>
          </a:p>
        </p:txBody>
      </p:sp>
      <p:sp>
        <p:nvSpPr>
          <p:cNvPr id="5" name="Rectangle 4"/>
          <p:cNvSpPr/>
          <p:nvPr/>
        </p:nvSpPr>
        <p:spPr>
          <a:xfrm>
            <a:off x="247880" y="1929850"/>
            <a:ext cx="8611579" cy="1217045"/>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Targets</a:t>
            </a:r>
          </a:p>
        </p:txBody>
      </p:sp>
      <p:sp>
        <p:nvSpPr>
          <p:cNvPr id="6" name="Rectangle 5"/>
          <p:cNvSpPr/>
          <p:nvPr/>
        </p:nvSpPr>
        <p:spPr>
          <a:xfrm>
            <a:off x="247880" y="805407"/>
            <a:ext cx="8611579" cy="998769"/>
          </a:xfrm>
          <a:prstGeom prst="rect">
            <a:avLst/>
          </a:prstGeom>
          <a:solidFill>
            <a:schemeClr val="bg1"/>
          </a:solidFill>
          <a:ln w="9525">
            <a:solidFill>
              <a:schemeClr val="bg1">
                <a:lumMod val="75000"/>
              </a:schemeClr>
            </a:solidFill>
            <a:prstDash val="dash"/>
            <a:miter lim="800000"/>
            <a:headEnd/>
            <a:tailEnd/>
          </a:ln>
          <a:effectLst/>
        </p:spPr>
        <p:txBody>
          <a:bodyPr wrap="square" lIns="68580" tIns="91440" rIns="68580" bIns="91440" numCol="1" rtlCol="0" anchor="t">
            <a:prstTxWarp prst="textNoShape">
              <a:avLst/>
            </a:prstTxWarp>
            <a:noAutofit/>
          </a:bodyPr>
          <a:lstStyle/>
          <a:p>
            <a:r>
              <a:rPr lang="en-US" sz="1200" b="1" kern="0" dirty="0">
                <a:solidFill>
                  <a:schemeClr val="bg1">
                    <a:lumMod val="75000"/>
                  </a:schemeClr>
                </a:solidFill>
                <a:latin typeface="Calibri" charset="0"/>
                <a:ea typeface="Calibri" charset="0"/>
                <a:cs typeface="Calibri" charset="0"/>
              </a:rPr>
              <a:t>Entry Points</a:t>
            </a:r>
          </a:p>
        </p:txBody>
      </p:sp>
      <p:cxnSp>
        <p:nvCxnSpPr>
          <p:cNvPr id="7" name="Straight Connector 6"/>
          <p:cNvCxnSpPr/>
          <p:nvPr/>
        </p:nvCxnSpPr>
        <p:spPr>
          <a:xfrm>
            <a:off x="1953437" y="2074201"/>
            <a:ext cx="5215457"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073556" y="2079899"/>
            <a:ext cx="103006" cy="231756"/>
            <a:chOff x="5940122" y="3031725"/>
            <a:chExt cx="103006" cy="392305"/>
          </a:xfrm>
        </p:grpSpPr>
        <p:cxnSp>
          <p:nvCxnSpPr>
            <p:cNvPr id="9" name="Straight Connector 8"/>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1" name="Group 10"/>
          <p:cNvGrpSpPr/>
          <p:nvPr/>
        </p:nvGrpSpPr>
        <p:grpSpPr>
          <a:xfrm>
            <a:off x="3291590" y="1658652"/>
            <a:ext cx="175627" cy="411480"/>
            <a:chOff x="3295430" y="2112851"/>
            <a:chExt cx="175627" cy="779889"/>
          </a:xfrm>
        </p:grpSpPr>
        <p:cxnSp>
          <p:nvCxnSpPr>
            <p:cNvPr id="12" name="Straight Connector 11"/>
            <p:cNvCxnSpPr/>
            <p:nvPr/>
          </p:nvCxnSpPr>
          <p:spPr>
            <a:xfrm>
              <a:off x="3383243"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95430" y="2112851"/>
              <a:ext cx="175627" cy="341978"/>
            </a:xfrm>
            <a:prstGeom prst="ellipse">
              <a:avLst/>
            </a:prstGeom>
            <a:solidFill>
              <a:srgbClr val="D56D23"/>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4" name="Group 13"/>
          <p:cNvGrpSpPr/>
          <p:nvPr/>
        </p:nvGrpSpPr>
        <p:grpSpPr>
          <a:xfrm>
            <a:off x="5637573" y="1658652"/>
            <a:ext cx="175627" cy="411480"/>
            <a:chOff x="5688869" y="2112851"/>
            <a:chExt cx="175627" cy="779889"/>
          </a:xfrm>
        </p:grpSpPr>
        <p:cxnSp>
          <p:nvCxnSpPr>
            <p:cNvPr id="15" name="Straight Connector 14"/>
            <p:cNvCxnSpPr/>
            <p:nvPr/>
          </p:nvCxnSpPr>
          <p:spPr>
            <a:xfrm>
              <a:off x="5776682"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8869" y="2112851"/>
              <a:ext cx="175627" cy="341978"/>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17" name="Group 16"/>
          <p:cNvGrpSpPr/>
          <p:nvPr/>
        </p:nvGrpSpPr>
        <p:grpSpPr>
          <a:xfrm>
            <a:off x="7113659" y="2079896"/>
            <a:ext cx="103006" cy="228598"/>
            <a:chOff x="5940122" y="3031725"/>
            <a:chExt cx="103006" cy="386960"/>
          </a:xfrm>
        </p:grpSpPr>
        <p:cxnSp>
          <p:nvCxnSpPr>
            <p:cNvPr id="18" name="Straight Connector 17"/>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940122" y="3238288"/>
              <a:ext cx="103006" cy="180397"/>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3" name="Group 22"/>
          <p:cNvGrpSpPr/>
          <p:nvPr/>
        </p:nvGrpSpPr>
        <p:grpSpPr>
          <a:xfrm>
            <a:off x="5033451" y="2079899"/>
            <a:ext cx="103006" cy="231756"/>
            <a:chOff x="5940122" y="3031725"/>
            <a:chExt cx="103006" cy="392305"/>
          </a:xfrm>
        </p:grpSpPr>
        <p:cxnSp>
          <p:nvCxnSpPr>
            <p:cNvPr id="24" name="Straight Connector 23"/>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6" name="Group 25"/>
          <p:cNvGrpSpPr/>
          <p:nvPr/>
        </p:nvGrpSpPr>
        <p:grpSpPr>
          <a:xfrm>
            <a:off x="3993347" y="2079899"/>
            <a:ext cx="103006" cy="231756"/>
            <a:chOff x="5940122" y="3031725"/>
            <a:chExt cx="103006" cy="392305"/>
          </a:xfrm>
        </p:grpSpPr>
        <p:cxnSp>
          <p:nvCxnSpPr>
            <p:cNvPr id="27" name="Straight Connector 26"/>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9" name="Group 28"/>
          <p:cNvGrpSpPr/>
          <p:nvPr/>
        </p:nvGrpSpPr>
        <p:grpSpPr>
          <a:xfrm>
            <a:off x="2953242" y="2079899"/>
            <a:ext cx="103006" cy="231756"/>
            <a:chOff x="5940122" y="3031725"/>
            <a:chExt cx="103006" cy="392305"/>
          </a:xfrm>
        </p:grpSpPr>
        <p:cxnSp>
          <p:nvCxnSpPr>
            <p:cNvPr id="30" name="Straight Connector 29"/>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940122" y="3238288"/>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2" name="Group 31"/>
          <p:cNvGrpSpPr>
            <a:grpSpLocks/>
          </p:cNvGrpSpPr>
          <p:nvPr/>
        </p:nvGrpSpPr>
        <p:grpSpPr>
          <a:xfrm>
            <a:off x="1899417" y="2079901"/>
            <a:ext cx="109728" cy="230869"/>
            <a:chOff x="5924599" y="3031725"/>
            <a:chExt cx="128745" cy="393669"/>
          </a:xfrm>
        </p:grpSpPr>
        <p:cxnSp>
          <p:nvCxnSpPr>
            <p:cNvPr id="33" name="Straight Connector 32"/>
            <p:cNvCxnSpPr/>
            <p:nvPr/>
          </p:nvCxnSpPr>
          <p:spPr>
            <a:xfrm>
              <a:off x="5991625" y="3031725"/>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24599" y="3238290"/>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38" name="Group 37"/>
          <p:cNvGrpSpPr/>
          <p:nvPr/>
        </p:nvGrpSpPr>
        <p:grpSpPr>
          <a:xfrm>
            <a:off x="2454336" y="1618938"/>
            <a:ext cx="4221428" cy="432539"/>
            <a:chOff x="2611313" y="2255530"/>
            <a:chExt cx="4221420" cy="603062"/>
          </a:xfrm>
        </p:grpSpPr>
        <p:sp>
          <p:nvSpPr>
            <p:cNvPr id="40" name="Up-Down Arrow 39"/>
            <p:cNvSpPr/>
            <p:nvPr/>
          </p:nvSpPr>
          <p:spPr>
            <a:xfrm>
              <a:off x="3978666" y="2255530"/>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1" name="Up-Down Arrow 40"/>
            <p:cNvSpPr/>
            <p:nvPr/>
          </p:nvSpPr>
          <p:spPr>
            <a:xfrm>
              <a:off x="5155968" y="2257974"/>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2" name="Up-Down Arrow 41"/>
            <p:cNvSpPr/>
            <p:nvPr/>
          </p:nvSpPr>
          <p:spPr>
            <a:xfrm>
              <a:off x="2611313" y="2260417"/>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sp>
          <p:nvSpPr>
            <p:cNvPr id="43" name="Up-Down Arrow 42"/>
            <p:cNvSpPr/>
            <p:nvPr/>
          </p:nvSpPr>
          <p:spPr>
            <a:xfrm>
              <a:off x="6556372" y="2262862"/>
              <a:ext cx="276361" cy="595730"/>
            </a:xfrm>
            <a:prstGeom prst="upDownArrow">
              <a:avLst/>
            </a:prstGeom>
            <a:solidFill>
              <a:schemeClr val="bg1">
                <a:lumMod val="95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srgbClr val="000000"/>
                </a:solidFill>
                <a:latin typeface="Calibri" charset="0"/>
                <a:ea typeface="Calibri" charset="0"/>
                <a:cs typeface="Calibri" charset="0"/>
              </a:endParaRPr>
            </a:p>
          </p:txBody>
        </p:sp>
      </p:grpSp>
      <p:grpSp>
        <p:nvGrpSpPr>
          <p:cNvPr id="45" name="Group 44"/>
          <p:cNvGrpSpPr/>
          <p:nvPr/>
        </p:nvGrpSpPr>
        <p:grpSpPr>
          <a:xfrm>
            <a:off x="4465856" y="1658652"/>
            <a:ext cx="175627" cy="411480"/>
            <a:chOff x="4496111" y="2112851"/>
            <a:chExt cx="175627" cy="779889"/>
          </a:xfrm>
        </p:grpSpPr>
        <p:cxnSp>
          <p:nvCxnSpPr>
            <p:cNvPr id="46" name="Straight Connector 45"/>
            <p:cNvCxnSpPr/>
            <p:nvPr/>
          </p:nvCxnSpPr>
          <p:spPr>
            <a:xfrm>
              <a:off x="4583924" y="2281693"/>
              <a:ext cx="0" cy="61104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496111" y="2112851"/>
              <a:ext cx="175627" cy="341978"/>
            </a:xfrm>
            <a:prstGeom prst="ellipse">
              <a:avLst/>
            </a:prstGeom>
            <a:solidFill>
              <a:srgbClr val="800000"/>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grpSp>
        <p:nvGrpSpPr>
          <p:cNvPr id="48" name="Group 47"/>
          <p:cNvGrpSpPr/>
          <p:nvPr/>
        </p:nvGrpSpPr>
        <p:grpSpPr>
          <a:xfrm>
            <a:off x="1611657" y="2338517"/>
            <a:ext cx="681283" cy="721492"/>
            <a:chOff x="-2498005" y="5323136"/>
            <a:chExt cx="681283" cy="721492"/>
          </a:xfrm>
        </p:grpSpPr>
        <p:sp>
          <p:nvSpPr>
            <p:cNvPr id="49"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0" name="TextBox 49"/>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51" name="Group 15"/>
            <p:cNvGrpSpPr>
              <a:grpSpLocks/>
            </p:cNvGrpSpPr>
            <p:nvPr/>
          </p:nvGrpSpPr>
          <p:grpSpPr bwMode="gray">
            <a:xfrm>
              <a:off x="-2349725" y="5388476"/>
              <a:ext cx="384725" cy="384962"/>
              <a:chOff x="4243812" y="4307681"/>
              <a:chExt cx="592877" cy="769939"/>
            </a:xfrm>
          </p:grpSpPr>
          <p:sp>
            <p:nvSpPr>
              <p:cNvPr id="5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5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5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59" name="Group 58"/>
          <p:cNvGrpSpPr/>
          <p:nvPr/>
        </p:nvGrpSpPr>
        <p:grpSpPr>
          <a:xfrm>
            <a:off x="2654976" y="2338517"/>
            <a:ext cx="681283" cy="721492"/>
            <a:chOff x="-1696941" y="5323136"/>
            <a:chExt cx="681283" cy="721492"/>
          </a:xfrm>
        </p:grpSpPr>
        <p:sp>
          <p:nvSpPr>
            <p:cNvPr id="60"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61" name="TextBox 60"/>
            <p:cNvSpPr txBox="1"/>
            <p:nvPr/>
          </p:nvSpPr>
          <p:spPr bwMode="gray">
            <a:xfrm>
              <a:off x="-1676896"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62" name="Group 44"/>
            <p:cNvGrpSpPr>
              <a:grpSpLocks noChangeAspect="1"/>
            </p:cNvGrpSpPr>
            <p:nvPr/>
          </p:nvGrpSpPr>
          <p:grpSpPr bwMode="gray">
            <a:xfrm>
              <a:off x="-1587177" y="5434653"/>
              <a:ext cx="461757" cy="292609"/>
              <a:chOff x="1981200" y="1219200"/>
              <a:chExt cx="914400" cy="579334"/>
            </a:xfrm>
          </p:grpSpPr>
          <p:grpSp>
            <p:nvGrpSpPr>
              <p:cNvPr id="63" name="Group 45"/>
              <p:cNvGrpSpPr>
                <a:grpSpLocks/>
              </p:cNvGrpSpPr>
              <p:nvPr/>
            </p:nvGrpSpPr>
            <p:grpSpPr bwMode="gray">
              <a:xfrm>
                <a:off x="1981200" y="1242374"/>
                <a:ext cx="486390" cy="486390"/>
                <a:chOff x="1981200" y="1242374"/>
                <a:chExt cx="486390" cy="486390"/>
              </a:xfrm>
            </p:grpSpPr>
            <p:sp>
              <p:nvSpPr>
                <p:cNvPr id="6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6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7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64" name="Freeform 6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73" name="Group 72"/>
          <p:cNvGrpSpPr/>
          <p:nvPr/>
        </p:nvGrpSpPr>
        <p:grpSpPr>
          <a:xfrm>
            <a:off x="3698294" y="2338517"/>
            <a:ext cx="681283" cy="721492"/>
            <a:chOff x="-925945" y="5323136"/>
            <a:chExt cx="681283" cy="721492"/>
          </a:xfrm>
        </p:grpSpPr>
        <p:sp>
          <p:nvSpPr>
            <p:cNvPr id="74"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5" name="TextBox 74"/>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grpSp>
        <p:nvGrpSpPr>
          <p:cNvPr id="77" name="Group 76"/>
          <p:cNvGrpSpPr/>
          <p:nvPr/>
        </p:nvGrpSpPr>
        <p:grpSpPr>
          <a:xfrm>
            <a:off x="4741614" y="2338517"/>
            <a:ext cx="681283" cy="721492"/>
            <a:chOff x="-122357" y="5323136"/>
            <a:chExt cx="681283" cy="721492"/>
          </a:xfrm>
          <a:solidFill>
            <a:schemeClr val="accent6">
              <a:lumMod val="60000"/>
              <a:lumOff val="40000"/>
            </a:schemeClr>
          </a:solidFill>
        </p:grpSpPr>
        <p:sp>
          <p:nvSpPr>
            <p:cNvPr id="78" name="Rounded Rectangle 13"/>
            <p:cNvSpPr>
              <a:spLocks/>
            </p:cNvSpPr>
            <p:nvPr/>
          </p:nvSpPr>
          <p:spPr bwMode="gray">
            <a:xfrm rot="5400000">
              <a:off x="-142461" y="5343240"/>
              <a:ext cx="721492" cy="681283"/>
            </a:xfrm>
            <a:prstGeom prst="roundRect">
              <a:avLst>
                <a:gd name="adj" fmla="val 7250"/>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79" name="TextBox 78"/>
            <p:cNvSpPr txBox="1"/>
            <p:nvPr/>
          </p:nvSpPr>
          <p:spPr bwMode="gray">
            <a:xfrm>
              <a:off x="-102312"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Hive / HDFS</a:t>
              </a:r>
            </a:p>
            <a:p>
              <a:pPr algn="ctr" eaLnBrk="0" hangingPunct="0">
                <a:defRPr/>
              </a:pPr>
              <a:r>
                <a:rPr lang="en-US" sz="800" cap="all" dirty="0">
                  <a:solidFill>
                    <a:srgbClr val="FFFFFF"/>
                  </a:solidFill>
                  <a:latin typeface="Calibri" charset="0"/>
                  <a:ea typeface="Calibri" charset="0"/>
                  <a:cs typeface="Calibri" charset="0"/>
                </a:rPr>
                <a:t>Hadoop</a:t>
              </a:r>
            </a:p>
          </p:txBody>
        </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 y="5371646"/>
              <a:ext cx="418623" cy="418623"/>
            </a:xfrm>
            <a:prstGeom prst="rect">
              <a:avLst/>
            </a:prstGeom>
            <a:solidFill>
              <a:schemeClr val="tx2">
                <a:lumMod val="60000"/>
                <a:lumOff val="40000"/>
              </a:schemeClr>
            </a:solidFill>
            <a:ln>
              <a:noFill/>
            </a:ln>
          </p:spPr>
        </p:pic>
      </p:grpSp>
      <p:grpSp>
        <p:nvGrpSpPr>
          <p:cNvPr id="81" name="Group 80"/>
          <p:cNvGrpSpPr/>
          <p:nvPr/>
        </p:nvGrpSpPr>
        <p:grpSpPr>
          <a:xfrm>
            <a:off x="5784933" y="2338517"/>
            <a:ext cx="681283" cy="721492"/>
            <a:chOff x="1408859" y="5323136"/>
            <a:chExt cx="681283" cy="721492"/>
          </a:xfrm>
        </p:grpSpPr>
        <p:sp>
          <p:nvSpPr>
            <p:cNvPr id="82" name="Rounded Rectangle 13"/>
            <p:cNvSpPr>
              <a:spLocks/>
            </p:cNvSpPr>
            <p:nvPr/>
          </p:nvSpPr>
          <p:spPr bwMode="gray">
            <a:xfrm rot="5400000">
              <a:off x="1388755" y="5343240"/>
              <a:ext cx="721492" cy="681283"/>
            </a:xfrm>
            <a:prstGeom prst="roundRect">
              <a:avLst>
                <a:gd name="adj" fmla="val 7250"/>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3" name="TextBox 82"/>
            <p:cNvSpPr txBox="1"/>
            <p:nvPr/>
          </p:nvSpPr>
          <p:spPr bwMode="gray">
            <a:xfrm>
              <a:off x="1428904" y="5766763"/>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Other Databases</a:t>
              </a:r>
            </a:p>
          </p:txBody>
        </p:sp>
        <p:grpSp>
          <p:nvGrpSpPr>
            <p:cNvPr id="84" name="Group 83"/>
            <p:cNvGrpSpPr/>
            <p:nvPr/>
          </p:nvGrpSpPr>
          <p:grpSpPr>
            <a:xfrm>
              <a:off x="1557139" y="5388476"/>
              <a:ext cx="384725" cy="384962"/>
              <a:chOff x="788588" y="6051003"/>
              <a:chExt cx="384725" cy="384962"/>
            </a:xfrm>
          </p:grpSpPr>
          <p:sp>
            <p:nvSpPr>
              <p:cNvPr id="85"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86"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7"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8"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89"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0"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91"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00" name="Group 99"/>
          <p:cNvGrpSpPr/>
          <p:nvPr/>
        </p:nvGrpSpPr>
        <p:grpSpPr>
          <a:xfrm>
            <a:off x="6828252" y="2338517"/>
            <a:ext cx="681283" cy="721492"/>
            <a:chOff x="2130796" y="5323136"/>
            <a:chExt cx="681283" cy="721492"/>
          </a:xfrm>
        </p:grpSpPr>
        <p:sp>
          <p:nvSpPr>
            <p:cNvPr id="101" name="Rounded Rectangle 13"/>
            <p:cNvSpPr>
              <a:spLocks/>
            </p:cNvSpPr>
            <p:nvPr/>
          </p:nvSpPr>
          <p:spPr bwMode="gray">
            <a:xfrm rot="5400000">
              <a:off x="2110692" y="5343240"/>
              <a:ext cx="721492" cy="681283"/>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1300" dirty="0">
                <a:solidFill>
                  <a:srgbClr val="3C3C3B"/>
                </a:solidFill>
                <a:latin typeface="Calibri" charset="0"/>
                <a:ea typeface="Calibri" charset="0"/>
                <a:cs typeface="Calibri" charset="0"/>
              </a:endParaRPr>
            </a:p>
          </p:txBody>
        </p:sp>
        <p:sp>
          <p:nvSpPr>
            <p:cNvPr id="102" name="TextBox 101"/>
            <p:cNvSpPr txBox="1"/>
            <p:nvPr/>
          </p:nvSpPr>
          <p:spPr bwMode="gray">
            <a:xfrm>
              <a:off x="2150841"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NOSQL</a:t>
              </a:r>
            </a:p>
            <a:p>
              <a:pPr algn="ctr" eaLnBrk="0" hangingPunct="0">
                <a:defRPr/>
              </a:pPr>
              <a:r>
                <a:rPr lang="en-US" sz="800" cap="all" dirty="0">
                  <a:solidFill>
                    <a:srgbClr val="FFFFFF"/>
                  </a:solidFill>
                  <a:latin typeface="Calibri" charset="0"/>
                  <a:ea typeface="Calibri" charset="0"/>
                  <a:cs typeface="Calibri" charset="0"/>
                </a:rPr>
                <a:t>DATABASES</a:t>
              </a: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8627" y="5411143"/>
              <a:ext cx="445623" cy="339628"/>
            </a:xfrm>
            <a:prstGeom prst="rect">
              <a:avLst/>
            </a:prstGeom>
          </p:spPr>
        </p:pic>
      </p:grpSp>
      <p:grpSp>
        <p:nvGrpSpPr>
          <p:cNvPr id="110" name="Group 109"/>
          <p:cNvGrpSpPr/>
          <p:nvPr/>
        </p:nvGrpSpPr>
        <p:grpSpPr>
          <a:xfrm>
            <a:off x="3038762" y="883583"/>
            <a:ext cx="681283" cy="721492"/>
            <a:chOff x="-2498005" y="5323136"/>
            <a:chExt cx="681283" cy="721492"/>
          </a:xfrm>
        </p:grpSpPr>
        <p:sp>
          <p:nvSpPr>
            <p:cNvPr id="111" name="Rounded Rectangle 13"/>
            <p:cNvSpPr>
              <a:spLocks/>
            </p:cNvSpPr>
            <p:nvPr/>
          </p:nvSpPr>
          <p:spPr bwMode="gray">
            <a:xfrm rot="5400000">
              <a:off x="-2518109" y="5343240"/>
              <a:ext cx="721492" cy="681283"/>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2" name="TextBox 111"/>
            <p:cNvSpPr txBox="1"/>
            <p:nvPr/>
          </p:nvSpPr>
          <p:spPr bwMode="gray">
            <a:xfrm>
              <a:off x="-2477960" y="5759764"/>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TERADATA Database</a:t>
              </a:r>
            </a:p>
          </p:txBody>
        </p:sp>
        <p:grpSp>
          <p:nvGrpSpPr>
            <p:cNvPr id="113" name="Group 15"/>
            <p:cNvGrpSpPr>
              <a:grpSpLocks/>
            </p:cNvGrpSpPr>
            <p:nvPr/>
          </p:nvGrpSpPr>
          <p:grpSpPr bwMode="gray">
            <a:xfrm>
              <a:off x="-2349725" y="5388476"/>
              <a:ext cx="384725" cy="384962"/>
              <a:chOff x="4243812" y="4307681"/>
              <a:chExt cx="592877" cy="769939"/>
            </a:xfrm>
          </p:grpSpPr>
          <p:sp>
            <p:nvSpPr>
              <p:cNvPr id="114"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15"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6"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7"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8"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19"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0"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grpSp>
      </p:grpSp>
      <p:grpSp>
        <p:nvGrpSpPr>
          <p:cNvPr id="121" name="Group 120"/>
          <p:cNvGrpSpPr/>
          <p:nvPr/>
        </p:nvGrpSpPr>
        <p:grpSpPr>
          <a:xfrm>
            <a:off x="4211754" y="883583"/>
            <a:ext cx="681283" cy="721492"/>
            <a:chOff x="-1696941" y="5323136"/>
            <a:chExt cx="681283" cy="721492"/>
          </a:xfrm>
        </p:grpSpPr>
        <p:sp>
          <p:nvSpPr>
            <p:cNvPr id="122" name="Rounded Rectangle 13"/>
            <p:cNvSpPr>
              <a:spLocks/>
            </p:cNvSpPr>
            <p:nvPr/>
          </p:nvSpPr>
          <p:spPr bwMode="gray">
            <a:xfrm rot="5400000">
              <a:off x="-1717045" y="5343240"/>
              <a:ext cx="721492" cy="68128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23" name="TextBox 122"/>
            <p:cNvSpPr txBox="1"/>
            <p:nvPr/>
          </p:nvSpPr>
          <p:spPr bwMode="gray">
            <a:xfrm>
              <a:off x="-1676896" y="5745766"/>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Aster Analytics</a:t>
              </a:r>
            </a:p>
          </p:txBody>
        </p:sp>
        <p:grpSp>
          <p:nvGrpSpPr>
            <p:cNvPr id="124" name="Group 44"/>
            <p:cNvGrpSpPr>
              <a:grpSpLocks noChangeAspect="1"/>
            </p:cNvGrpSpPr>
            <p:nvPr/>
          </p:nvGrpSpPr>
          <p:grpSpPr bwMode="gray">
            <a:xfrm>
              <a:off x="-1587177" y="5434653"/>
              <a:ext cx="461757" cy="292609"/>
              <a:chOff x="1981200" y="1219200"/>
              <a:chExt cx="914400" cy="579334"/>
            </a:xfrm>
          </p:grpSpPr>
          <p:grpSp>
            <p:nvGrpSpPr>
              <p:cNvPr id="125" name="Group 45"/>
              <p:cNvGrpSpPr>
                <a:grpSpLocks/>
              </p:cNvGrpSpPr>
              <p:nvPr/>
            </p:nvGrpSpPr>
            <p:grpSpPr bwMode="gray">
              <a:xfrm>
                <a:off x="1981200" y="1242374"/>
                <a:ext cx="486390" cy="486390"/>
                <a:chOff x="1981200" y="1242374"/>
                <a:chExt cx="486390" cy="486390"/>
              </a:xfrm>
            </p:grpSpPr>
            <p:sp>
              <p:nvSpPr>
                <p:cNvPr id="127"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8"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29"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0"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1"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2"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3"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134"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126" name="Freeform 125"/>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grpSp>
      <p:grpSp>
        <p:nvGrpSpPr>
          <p:cNvPr id="135" name="Group 134"/>
          <p:cNvGrpSpPr/>
          <p:nvPr/>
        </p:nvGrpSpPr>
        <p:grpSpPr>
          <a:xfrm>
            <a:off x="5384745" y="883583"/>
            <a:ext cx="681283" cy="721492"/>
            <a:chOff x="-925945" y="5323136"/>
            <a:chExt cx="681283" cy="721492"/>
          </a:xfrm>
        </p:grpSpPr>
        <p:sp>
          <p:nvSpPr>
            <p:cNvPr id="136" name="Rounded Rectangle 13"/>
            <p:cNvSpPr>
              <a:spLocks/>
            </p:cNvSpPr>
            <p:nvPr/>
          </p:nvSpPr>
          <p:spPr bwMode="gray">
            <a:xfrm rot="5400000">
              <a:off x="-946049" y="5343240"/>
              <a:ext cx="721492" cy="681283"/>
            </a:xfrm>
            <a:prstGeom prst="roundRect">
              <a:avLst>
                <a:gd name="adj" fmla="val 7250"/>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37" name="TextBox 136"/>
            <p:cNvSpPr txBox="1"/>
            <p:nvPr/>
          </p:nvSpPr>
          <p:spPr bwMode="gray">
            <a:xfrm>
              <a:off x="-905900" y="5752765"/>
              <a:ext cx="641194" cy="259011"/>
            </a:xfrm>
            <a:prstGeom prst="rect">
              <a:avLst/>
            </a:prstGeom>
            <a:noFill/>
          </p:spPr>
          <p:txBody>
            <a:bodyPr wrap="square">
              <a:noAutofit/>
            </a:bodyPr>
            <a:lstStyle/>
            <a:p>
              <a:pPr algn="ctr" eaLnBrk="0" hangingPunct="0">
                <a:defRPr/>
              </a:pPr>
              <a:r>
                <a:rPr lang="en-US" sz="800" cap="all" dirty="0">
                  <a:solidFill>
                    <a:srgbClr val="FFFFFF"/>
                  </a:solidFill>
                  <a:latin typeface="Calibri" charset="0"/>
                  <a:ea typeface="Calibri" charset="0"/>
                  <a:cs typeface="Calibri" charset="0"/>
                </a:rPr>
                <a:t>Presto Hadoop</a:t>
              </a:r>
            </a:p>
          </p:txBody>
        </p:sp>
        <p:pic>
          <p:nvPicPr>
            <p:cNvPr id="138" name="Picture 13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7120" y="5393126"/>
              <a:ext cx="403634" cy="375663"/>
            </a:xfrm>
            <a:prstGeom prst="rect">
              <a:avLst/>
            </a:prstGeom>
          </p:spPr>
        </p:pic>
      </p:grpSp>
      <p:sp>
        <p:nvSpPr>
          <p:cNvPr id="215" name="Rectangle 214"/>
          <p:cNvSpPr/>
          <p:nvPr/>
        </p:nvSpPr>
        <p:spPr bwMode="gray">
          <a:xfrm>
            <a:off x="6705554" y="3189828"/>
            <a:ext cx="964227" cy="313416"/>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Non-Relational DBs</a:t>
            </a:r>
          </a:p>
        </p:txBody>
      </p:sp>
      <p:sp>
        <p:nvSpPr>
          <p:cNvPr id="217" name="Content Placeholder 3"/>
          <p:cNvSpPr txBox="1">
            <a:spLocks/>
          </p:cNvSpPr>
          <p:nvPr/>
        </p:nvSpPr>
        <p:spPr bwMode="auto">
          <a:xfrm>
            <a:off x="2474463" y="3181565"/>
            <a:ext cx="1068806" cy="3134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r>
              <a:rPr lang="en-US" sz="800" dirty="0">
                <a:solidFill>
                  <a:srgbClr val="3C3C3B"/>
                </a:solidFill>
                <a:latin typeface="Calibri" charset="0"/>
                <a:ea typeface="Calibri" charset="0"/>
                <a:cs typeface="Calibri" charset="0"/>
              </a:rPr>
              <a:t>Multi-Genre Advanced Analytics™</a:t>
            </a:r>
          </a:p>
        </p:txBody>
      </p:sp>
      <p:sp>
        <p:nvSpPr>
          <p:cNvPr id="218" name="Content Placeholder 3"/>
          <p:cNvSpPr txBox="1">
            <a:spLocks/>
          </p:cNvSpPr>
          <p:nvPr/>
        </p:nvSpPr>
        <p:spPr bwMode="gray">
          <a:xfrm>
            <a:off x="1360327" y="3174941"/>
            <a:ext cx="1098041" cy="359716"/>
          </a:xfrm>
          <a:prstGeom prst="rect">
            <a:avLst/>
          </a:prstGeom>
          <a:noFill/>
          <a:ln w="12700">
            <a:noFill/>
          </a:ln>
          <a:extLst/>
        </p:spPr>
        <p:txBody>
          <a:bodyPr wrap="square" lIns="68580" tIns="34290" rIns="68580" bIns="34290">
            <a:normAutofit/>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spcBef>
                <a:spcPts val="900"/>
              </a:spcBef>
            </a:pPr>
            <a:r>
              <a:rPr lang="en-US" sz="800" dirty="0">
                <a:solidFill>
                  <a:srgbClr val="3C3C3B"/>
                </a:solidFill>
                <a:latin typeface="Calibri" charset="0"/>
                <a:ea typeface="Calibri" charset="0"/>
                <a:cs typeface="Calibri" charset="0"/>
              </a:rPr>
              <a:t>Integrated Data Warehouses</a:t>
            </a:r>
          </a:p>
        </p:txBody>
      </p:sp>
      <p:sp>
        <p:nvSpPr>
          <p:cNvPr id="219" name="Rectangle 218"/>
          <p:cNvSpPr/>
          <p:nvPr/>
        </p:nvSpPr>
        <p:spPr bwMode="gray">
          <a:xfrm>
            <a:off x="5662234" y="3188171"/>
            <a:ext cx="933953" cy="333259"/>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3</a:t>
            </a:r>
            <a:r>
              <a:rPr lang="en-US" sz="800" kern="0" baseline="30000" dirty="0">
                <a:solidFill>
                  <a:srgbClr val="3C3C3B"/>
                </a:solidFill>
                <a:latin typeface="Calibri" charset="0"/>
                <a:ea typeface="Calibri" charset="0"/>
                <a:cs typeface="Calibri" charset="0"/>
              </a:rPr>
              <a:t>rd</a:t>
            </a:r>
            <a:r>
              <a:rPr lang="en-US" sz="800" kern="0" dirty="0">
                <a:solidFill>
                  <a:srgbClr val="3C3C3B"/>
                </a:solidFill>
                <a:latin typeface="Calibri" charset="0"/>
                <a:ea typeface="Calibri" charset="0"/>
                <a:cs typeface="Calibri" charset="0"/>
              </a:rPr>
              <a:t> Party Relational DBs</a:t>
            </a:r>
          </a:p>
        </p:txBody>
      </p:sp>
      <p:sp>
        <p:nvSpPr>
          <p:cNvPr id="220" name="Rectangle 219"/>
          <p:cNvSpPr/>
          <p:nvPr/>
        </p:nvSpPr>
        <p:spPr bwMode="gray">
          <a:xfrm>
            <a:off x="3855397" y="3174166"/>
            <a:ext cx="1640010" cy="355145"/>
          </a:xfrm>
          <a:prstGeom prst="rect">
            <a:avLst/>
          </a:prstGeom>
          <a:ln w="12700">
            <a:noFill/>
          </a:ln>
        </p:spPr>
        <p:txBody>
          <a:bodyPr wrap="square" lIns="68580" tIns="34290" rIns="68580" bIns="34290">
            <a:normAutofit/>
          </a:bodyPr>
          <a:lstStyle/>
          <a:p>
            <a:pPr algn="ctr"/>
            <a:r>
              <a:rPr lang="en-US" sz="800" kern="0" dirty="0">
                <a:solidFill>
                  <a:srgbClr val="3C3C3B"/>
                </a:solidFill>
                <a:latin typeface="Calibri" charset="0"/>
                <a:ea typeface="Calibri" charset="0"/>
                <a:cs typeface="Calibri" charset="0"/>
              </a:rPr>
              <a:t> Multiple Hadoop SQL Query Engines and Distributions</a:t>
            </a:r>
          </a:p>
        </p:txBody>
      </p:sp>
      <p:grpSp>
        <p:nvGrpSpPr>
          <p:cNvPr id="252" name="Group 251"/>
          <p:cNvGrpSpPr/>
          <p:nvPr/>
        </p:nvGrpSpPr>
        <p:grpSpPr>
          <a:xfrm>
            <a:off x="1597086" y="3102485"/>
            <a:ext cx="5913504" cy="1586113"/>
            <a:chOff x="1721819" y="4500207"/>
            <a:chExt cx="7884672" cy="2114817"/>
          </a:xfrm>
        </p:grpSpPr>
        <p:grpSp>
          <p:nvGrpSpPr>
            <p:cNvPr id="141" name="Group 140"/>
            <p:cNvGrpSpPr/>
            <p:nvPr/>
          </p:nvGrpSpPr>
          <p:grpSpPr>
            <a:xfrm>
              <a:off x="7262824" y="5653035"/>
              <a:ext cx="908377" cy="961989"/>
              <a:chOff x="2430673" y="3907906"/>
              <a:chExt cx="681283" cy="721492"/>
            </a:xfrm>
          </p:grpSpPr>
          <p:sp>
            <p:nvSpPr>
              <p:cNvPr id="212" name="Rounded Rectangle 13"/>
              <p:cNvSpPr>
                <a:spLocks/>
              </p:cNvSpPr>
              <p:nvPr/>
            </p:nvSpPr>
            <p:spPr bwMode="gray">
              <a:xfrm rot="5400000">
                <a:off x="241056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13" name="TextBox 212"/>
              <p:cNvSpPr txBox="1"/>
              <p:nvPr/>
            </p:nvSpPr>
            <p:spPr bwMode="gray">
              <a:xfrm>
                <a:off x="2450718" y="4365531"/>
                <a:ext cx="641194"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KAFKA</a:t>
                </a:r>
              </a:p>
            </p:txBody>
          </p:sp>
          <p:pic>
            <p:nvPicPr>
              <p:cNvPr id="214" name="Picture 213"/>
              <p:cNvPicPr>
                <a:picLocks noChangeAspect="1"/>
              </p:cNvPicPr>
              <p:nvPr/>
            </p:nvPicPr>
            <p:blipFill>
              <a:blip r:embed="rId6"/>
              <a:stretch>
                <a:fillRect/>
              </a:stretch>
            </p:blipFill>
            <p:spPr>
              <a:xfrm>
                <a:off x="2640781" y="3957770"/>
                <a:ext cx="269689" cy="420714"/>
              </a:xfrm>
              <a:prstGeom prst="rect">
                <a:avLst/>
              </a:prstGeom>
            </p:spPr>
          </p:pic>
        </p:grpSp>
        <p:grpSp>
          <p:nvGrpSpPr>
            <p:cNvPr id="142" name="Group 141"/>
            <p:cNvGrpSpPr/>
            <p:nvPr/>
          </p:nvGrpSpPr>
          <p:grpSpPr>
            <a:xfrm>
              <a:off x="5873749" y="5653035"/>
              <a:ext cx="1045830" cy="961989"/>
              <a:chOff x="1388868" y="3907906"/>
              <a:chExt cx="784373" cy="721492"/>
            </a:xfrm>
          </p:grpSpPr>
          <p:sp>
            <p:nvSpPr>
              <p:cNvPr id="198" name="Rounded Rectangle 13"/>
              <p:cNvSpPr>
                <a:spLocks/>
              </p:cNvSpPr>
              <p:nvPr/>
            </p:nvSpPr>
            <p:spPr bwMode="gray">
              <a:xfrm rot="5400000">
                <a:off x="1368764"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9" name="TextBox 198"/>
              <p:cNvSpPr txBox="1"/>
              <p:nvPr/>
            </p:nvSpPr>
            <p:spPr bwMode="gray">
              <a:xfrm>
                <a:off x="1392024" y="4351533"/>
                <a:ext cx="781217" cy="259011"/>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APACHE CASSANDRA</a:t>
                </a:r>
              </a:p>
            </p:txBody>
          </p:sp>
          <p:grpSp>
            <p:nvGrpSpPr>
              <p:cNvPr id="200" name="Group 44"/>
              <p:cNvGrpSpPr>
                <a:grpSpLocks noChangeAspect="1"/>
              </p:cNvGrpSpPr>
              <p:nvPr/>
            </p:nvGrpSpPr>
            <p:grpSpPr bwMode="gray">
              <a:xfrm>
                <a:off x="1498381" y="4019423"/>
                <a:ext cx="461757" cy="292609"/>
                <a:chOff x="1981200" y="1219200"/>
                <a:chExt cx="914400" cy="579334"/>
              </a:xfrm>
            </p:grpSpPr>
            <p:grpSp>
              <p:nvGrpSpPr>
                <p:cNvPr id="202" name="Group 45"/>
                <p:cNvGrpSpPr>
                  <a:grpSpLocks/>
                </p:cNvGrpSpPr>
                <p:nvPr/>
              </p:nvGrpSpPr>
              <p:grpSpPr bwMode="gray">
                <a:xfrm>
                  <a:off x="1981200" y="1242374"/>
                  <a:ext cx="486390" cy="486390"/>
                  <a:chOff x="1981200" y="1242374"/>
                  <a:chExt cx="486390" cy="486390"/>
                </a:xfrm>
              </p:grpSpPr>
              <p:sp>
                <p:nvSpPr>
                  <p:cNvPr id="204"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5"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6"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7"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8"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09"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0"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kern="0" dirty="0">
                      <a:solidFill>
                        <a:srgbClr val="3C3C3B"/>
                      </a:solidFill>
                      <a:latin typeface="Calibri" charset="0"/>
                      <a:ea typeface="Calibri" charset="0"/>
                      <a:cs typeface="Calibri" charset="0"/>
                    </a:endParaRPr>
                  </a:p>
                </p:txBody>
              </p:sp>
              <p:sp>
                <p:nvSpPr>
                  <p:cNvPr id="211"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sp>
              <p:nvSpPr>
                <p:cNvPr id="203" name="Freeform 202"/>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kern="0" dirty="0">
                    <a:solidFill>
                      <a:srgbClr val="3C3C3B"/>
                    </a:solidFill>
                    <a:latin typeface="Calibri" charset="0"/>
                    <a:ea typeface="Calibri" charset="0"/>
                    <a:cs typeface="Calibri" charset="0"/>
                  </a:endParaRPr>
                </a:p>
              </p:txBody>
            </p:sp>
          </p:grpSp>
          <p:pic>
            <p:nvPicPr>
              <p:cNvPr id="201" name="Picture 200"/>
              <p:cNvPicPr>
                <a:picLocks noChangeAspect="1"/>
              </p:cNvPicPr>
              <p:nvPr/>
            </p:nvPicPr>
            <p:blipFill>
              <a:blip r:embed="rId7"/>
              <a:stretch>
                <a:fillRect/>
              </a:stretch>
            </p:blipFill>
            <p:spPr>
              <a:xfrm>
                <a:off x="1454115" y="4057976"/>
                <a:ext cx="547824" cy="262291"/>
              </a:xfrm>
              <a:prstGeom prst="rect">
                <a:avLst/>
              </a:prstGeom>
            </p:spPr>
          </p:pic>
        </p:grpSp>
        <p:grpSp>
          <p:nvGrpSpPr>
            <p:cNvPr id="143" name="Group 142"/>
            <p:cNvGrpSpPr/>
            <p:nvPr/>
          </p:nvGrpSpPr>
          <p:grpSpPr>
            <a:xfrm>
              <a:off x="1721819" y="5640205"/>
              <a:ext cx="908377" cy="974176"/>
              <a:chOff x="3472729" y="3907906"/>
              <a:chExt cx="681283" cy="730632"/>
            </a:xfrm>
          </p:grpSpPr>
          <p:sp>
            <p:nvSpPr>
              <p:cNvPr id="194" name="Rounded Rectangle 13"/>
              <p:cNvSpPr>
                <a:spLocks/>
              </p:cNvSpPr>
              <p:nvPr/>
            </p:nvSpPr>
            <p:spPr bwMode="gray">
              <a:xfrm rot="5400000">
                <a:off x="3452625"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95" name="TextBox 194"/>
              <p:cNvSpPr txBox="1"/>
              <p:nvPr/>
            </p:nvSpPr>
            <p:spPr bwMode="gray">
              <a:xfrm>
                <a:off x="3492774" y="4425014"/>
                <a:ext cx="641194" cy="213524"/>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MySQL</a:t>
                </a:r>
              </a:p>
            </p:txBody>
          </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060" y="3956416"/>
                <a:ext cx="418623" cy="418623"/>
              </a:xfrm>
              <a:prstGeom prst="rect">
                <a:avLst/>
              </a:prstGeom>
            </p:spPr>
          </p:pic>
          <p:pic>
            <p:nvPicPr>
              <p:cNvPr id="197" name="Picture 196"/>
              <p:cNvPicPr>
                <a:picLocks noChangeAspect="1"/>
              </p:cNvPicPr>
              <p:nvPr/>
            </p:nvPicPr>
            <p:blipFill>
              <a:blip r:embed="rId8"/>
              <a:stretch>
                <a:fillRect/>
              </a:stretch>
            </p:blipFill>
            <p:spPr>
              <a:xfrm>
                <a:off x="3580631" y="4001077"/>
                <a:ext cx="494025" cy="376088"/>
              </a:xfrm>
              <a:prstGeom prst="rect">
                <a:avLst/>
              </a:prstGeom>
            </p:spPr>
          </p:pic>
        </p:grpSp>
        <p:grpSp>
          <p:nvGrpSpPr>
            <p:cNvPr id="144" name="Group 143"/>
            <p:cNvGrpSpPr/>
            <p:nvPr/>
          </p:nvGrpSpPr>
          <p:grpSpPr>
            <a:xfrm>
              <a:off x="3078018" y="5640205"/>
              <a:ext cx="1004389" cy="961989"/>
              <a:chOff x="4489880" y="3907906"/>
              <a:chExt cx="753292" cy="721492"/>
            </a:xfrm>
          </p:grpSpPr>
          <p:sp>
            <p:nvSpPr>
              <p:cNvPr id="186"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87" name="TextBox 186"/>
              <p:cNvSpPr txBox="1"/>
              <p:nvPr/>
            </p:nvSpPr>
            <p:spPr bwMode="gray">
              <a:xfrm>
                <a:off x="4489880" y="4419212"/>
                <a:ext cx="753292" cy="184636"/>
              </a:xfrm>
              <a:prstGeom prst="rect">
                <a:avLst/>
              </a:prstGeom>
              <a:noFill/>
            </p:spPr>
            <p:txBody>
              <a:bodyPr wrap="square">
                <a:noAutofit/>
              </a:bodyPr>
              <a:lstStyle/>
              <a:p>
                <a:pPr algn="ctr" eaLnBrk="0" hangingPunct="0">
                  <a:defRPr/>
                </a:pPr>
                <a:r>
                  <a:rPr lang="en-US" sz="800" cap="all" dirty="0" err="1">
                    <a:solidFill>
                      <a:schemeClr val="bg2">
                        <a:lumMod val="25000"/>
                      </a:schemeClr>
                    </a:solidFill>
                    <a:latin typeface="Calibri" charset="0"/>
                    <a:ea typeface="Calibri" charset="0"/>
                    <a:cs typeface="Calibri" charset="0"/>
                  </a:rPr>
                  <a:t>Postgresql</a:t>
                </a:r>
                <a:endParaRPr lang="en-US" sz="800" cap="all" dirty="0">
                  <a:solidFill>
                    <a:schemeClr val="bg2">
                      <a:lumMod val="25000"/>
                    </a:schemeClr>
                  </a:solidFill>
                  <a:latin typeface="Calibri" charset="0"/>
                  <a:ea typeface="Calibri" charset="0"/>
                  <a:cs typeface="Calibri" charset="0"/>
                </a:endParaRPr>
              </a:p>
            </p:txBody>
          </p:sp>
          <p:grpSp>
            <p:nvGrpSpPr>
              <p:cNvPr id="188" name="Group 187"/>
              <p:cNvGrpSpPr/>
              <p:nvPr/>
            </p:nvGrpSpPr>
            <p:grpSpPr>
              <a:xfrm>
                <a:off x="4663065" y="3973246"/>
                <a:ext cx="384725" cy="384962"/>
                <a:chOff x="187124" y="6142282"/>
                <a:chExt cx="384725" cy="384962"/>
              </a:xfrm>
            </p:grpSpPr>
            <p:sp>
              <p:nvSpPr>
                <p:cNvPr id="190"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1"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2"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193"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pic>
            <p:nvPicPr>
              <p:cNvPr id="189" name="Picture 188"/>
              <p:cNvPicPr>
                <a:picLocks noChangeAspect="1"/>
              </p:cNvPicPr>
              <p:nvPr/>
            </p:nvPicPr>
            <p:blipFill>
              <a:blip r:embed="rId9"/>
              <a:stretch>
                <a:fillRect/>
              </a:stretch>
            </p:blipFill>
            <p:spPr>
              <a:xfrm>
                <a:off x="4641358" y="3974962"/>
                <a:ext cx="418891" cy="428319"/>
              </a:xfrm>
              <a:prstGeom prst="rect">
                <a:avLst/>
              </a:prstGeom>
            </p:spPr>
          </p:pic>
        </p:grpSp>
        <p:grpSp>
          <p:nvGrpSpPr>
            <p:cNvPr id="145" name="Group 144"/>
            <p:cNvGrpSpPr/>
            <p:nvPr/>
          </p:nvGrpSpPr>
          <p:grpSpPr>
            <a:xfrm>
              <a:off x="8698114" y="5640205"/>
              <a:ext cx="908377" cy="961989"/>
              <a:chOff x="5556843" y="3907906"/>
              <a:chExt cx="681283" cy="721492"/>
            </a:xfrm>
          </p:grpSpPr>
          <p:sp>
            <p:nvSpPr>
              <p:cNvPr id="173" name="Rounded Rectangle 13"/>
              <p:cNvSpPr>
                <a:spLocks/>
              </p:cNvSpPr>
              <p:nvPr/>
            </p:nvSpPr>
            <p:spPr bwMode="gray">
              <a:xfrm rot="5400000">
                <a:off x="5536739"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174" name="TextBox 173"/>
              <p:cNvSpPr txBox="1"/>
              <p:nvPr/>
            </p:nvSpPr>
            <p:spPr bwMode="gray">
              <a:xfrm>
                <a:off x="5579689" y="4375039"/>
                <a:ext cx="641194" cy="171162"/>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PRESTO API</a:t>
                </a:r>
              </a:p>
            </p:txBody>
          </p:sp>
          <p:grpSp>
            <p:nvGrpSpPr>
              <p:cNvPr id="175" name="Group 174"/>
              <p:cNvGrpSpPr/>
              <p:nvPr/>
            </p:nvGrpSpPr>
            <p:grpSpPr>
              <a:xfrm>
                <a:off x="5705121" y="3973246"/>
                <a:ext cx="384725" cy="384962"/>
                <a:chOff x="788588" y="6051003"/>
                <a:chExt cx="384725" cy="384962"/>
              </a:xfrm>
            </p:grpSpPr>
            <p:sp>
              <p:nvSpPr>
                <p:cNvPr id="179" name="Freeform 60"/>
                <p:cNvSpPr>
                  <a:spLocks noEditPoints="1"/>
                </p:cNvSpPr>
                <p:nvPr/>
              </p:nvSpPr>
              <p:spPr bwMode="gray">
                <a:xfrm>
                  <a:off x="788588" y="6051003"/>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chemeClr val="bg2">
                        <a:lumMod val="25000"/>
                      </a:schemeClr>
                    </a:solidFill>
                    <a:latin typeface="Calibri" charset="0"/>
                    <a:ea typeface="Calibri" charset="0"/>
                    <a:cs typeface="Calibri" charset="0"/>
                  </a:endParaRPr>
                </a:p>
              </p:txBody>
            </p:sp>
            <p:sp>
              <p:nvSpPr>
                <p:cNvPr id="180" name="Oval 61"/>
                <p:cNvSpPr>
                  <a:spLocks noChangeArrowheads="1"/>
                </p:cNvSpPr>
                <p:nvPr/>
              </p:nvSpPr>
              <p:spPr bwMode="gray">
                <a:xfrm>
                  <a:off x="819262" y="6312985"/>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1" name="Oval 62"/>
                <p:cNvSpPr>
                  <a:spLocks noChangeArrowheads="1"/>
                </p:cNvSpPr>
                <p:nvPr/>
              </p:nvSpPr>
              <p:spPr bwMode="gray">
                <a:xfrm>
                  <a:off x="819262" y="6266518"/>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2" name="Oval 63"/>
                <p:cNvSpPr>
                  <a:spLocks noChangeArrowheads="1"/>
                </p:cNvSpPr>
                <p:nvPr/>
              </p:nvSpPr>
              <p:spPr bwMode="gray">
                <a:xfrm>
                  <a:off x="819262" y="6221252"/>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3" name="Oval 64"/>
                <p:cNvSpPr>
                  <a:spLocks noChangeArrowheads="1"/>
                </p:cNvSpPr>
                <p:nvPr/>
              </p:nvSpPr>
              <p:spPr bwMode="gray">
                <a:xfrm>
                  <a:off x="819262" y="6174784"/>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4" name="Oval 65"/>
                <p:cNvSpPr>
                  <a:spLocks noChangeArrowheads="1"/>
                </p:cNvSpPr>
                <p:nvPr/>
              </p:nvSpPr>
              <p:spPr bwMode="gray">
                <a:xfrm>
                  <a:off x="819262" y="6129517"/>
                  <a:ext cx="323377" cy="91734"/>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sp>
              <p:nvSpPr>
                <p:cNvPr id="185" name="Oval 66"/>
                <p:cNvSpPr>
                  <a:spLocks noChangeArrowheads="1"/>
                </p:cNvSpPr>
                <p:nvPr/>
              </p:nvSpPr>
              <p:spPr bwMode="gray">
                <a:xfrm>
                  <a:off x="819262" y="6083050"/>
                  <a:ext cx="323377" cy="91734"/>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dirty="0">
                    <a:solidFill>
                      <a:schemeClr val="bg2">
                        <a:lumMod val="25000"/>
                      </a:schemeClr>
                    </a:solidFill>
                    <a:latin typeface="Calibri" charset="0"/>
                    <a:ea typeface="Calibri" charset="0"/>
                    <a:cs typeface="Calibri" charset="0"/>
                  </a:endParaRPr>
                </a:p>
              </p:txBody>
            </p:sp>
          </p:grpSp>
          <p:grpSp>
            <p:nvGrpSpPr>
              <p:cNvPr id="176" name="Group 175"/>
              <p:cNvGrpSpPr/>
              <p:nvPr/>
            </p:nvGrpSpPr>
            <p:grpSpPr>
              <a:xfrm>
                <a:off x="5734415" y="4012323"/>
                <a:ext cx="353596" cy="353596"/>
                <a:chOff x="6766308" y="3916245"/>
                <a:chExt cx="353596" cy="353596"/>
              </a:xfrm>
            </p:grpSpPr>
            <p:pic>
              <p:nvPicPr>
                <p:cNvPr id="177" name="Picture 176" descr="power-cord.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23472" y="3972314"/>
                  <a:ext cx="237743" cy="237743"/>
                </a:xfrm>
                <a:prstGeom prst="rect">
                  <a:avLst/>
                </a:prstGeom>
              </p:spPr>
            </p:pic>
            <p:sp>
              <p:nvSpPr>
                <p:cNvPr id="178" name="Oval 177"/>
                <p:cNvSpPr/>
                <p:nvPr/>
              </p:nvSpPr>
              <p:spPr>
                <a:xfrm>
                  <a:off x="6766308" y="3916245"/>
                  <a:ext cx="353596" cy="353596"/>
                </a:xfrm>
                <a:prstGeom prst="ellipse">
                  <a:avLst/>
                </a:prstGeom>
                <a:noFill/>
                <a:ln w="12700" cmpd="sng">
                  <a:solidFill>
                    <a:srgbClr val="008000"/>
                  </a:solid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grpSp>
          <p:nvGrpSpPr>
            <p:cNvPr id="147" name="Group 146"/>
            <p:cNvGrpSpPr/>
            <p:nvPr/>
          </p:nvGrpSpPr>
          <p:grpSpPr>
            <a:xfrm>
              <a:off x="2184011" y="4500207"/>
              <a:ext cx="7032418" cy="1100741"/>
              <a:chOff x="671266" y="3052923"/>
              <a:chExt cx="5274313" cy="825560"/>
            </a:xfrm>
          </p:grpSpPr>
          <p:cxnSp>
            <p:nvCxnSpPr>
              <p:cNvPr id="148" name="Straight Connector 147"/>
              <p:cNvCxnSpPr/>
              <p:nvPr/>
            </p:nvCxnSpPr>
            <p:spPr>
              <a:xfrm flipV="1">
                <a:off x="671266" y="3645420"/>
                <a:ext cx="5229019" cy="220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9" name="Group 148"/>
              <p:cNvGrpSpPr/>
              <p:nvPr/>
            </p:nvGrpSpPr>
            <p:grpSpPr>
              <a:xfrm>
                <a:off x="2572504" y="3052923"/>
                <a:ext cx="175627" cy="592498"/>
                <a:chOff x="5325297" y="1830953"/>
                <a:chExt cx="175627" cy="1122975"/>
              </a:xfrm>
            </p:grpSpPr>
            <p:cxnSp>
              <p:nvCxnSpPr>
                <p:cNvPr id="165" name="Straight Connector 164"/>
                <p:cNvCxnSpPr>
                  <a:stCxn id="166" idx="4"/>
                </p:cNvCxnSpPr>
                <p:nvPr/>
              </p:nvCxnSpPr>
              <p:spPr>
                <a:xfrm>
                  <a:off x="5413111" y="2172930"/>
                  <a:ext cx="0" cy="7809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5325297" y="1830953"/>
                  <a:ext cx="175627" cy="341977"/>
                </a:xfrm>
                <a:prstGeom prst="ellipse">
                  <a:avLst/>
                </a:prstGeom>
                <a:solidFill>
                  <a:schemeClr val="tx1"/>
                </a:solidFill>
                <a:ln w="9525">
                  <a:noFill/>
                  <a:miter lim="800000"/>
                  <a:headEnd/>
                  <a:tailEnd/>
                </a:ln>
                <a:effectLst/>
              </p:spPr>
              <p:txBody>
                <a:bodyPr wrap="square" tIns="121920" bIns="121920" rtlCol="0" anchor="t">
                  <a:prstTxWarp prst="textNoShape">
                    <a:avLst/>
                  </a:prstTxWarp>
                  <a:noAutofit/>
                </a:bodyPr>
                <a:lstStyle/>
                <a:p>
                  <a:pPr algn="ctr"/>
                  <a:endParaRPr lang="en-US" sz="2000" kern="0" dirty="0" err="1">
                    <a:solidFill>
                      <a:prstClr val="white"/>
                    </a:solidFill>
                    <a:latin typeface="Calibri" charset="0"/>
                    <a:ea typeface="Calibri" charset="0"/>
                    <a:cs typeface="Calibri" charset="0"/>
                  </a:endParaRPr>
                </a:p>
              </p:txBody>
            </p:sp>
          </p:grpSp>
          <p:cxnSp>
            <p:nvCxnSpPr>
              <p:cNvPr id="163" name="Straight Connector 162"/>
              <p:cNvCxnSpPr/>
              <p:nvPr/>
            </p:nvCxnSpPr>
            <p:spPr>
              <a:xfrm>
                <a:off x="4828845"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777218"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51596" y="3647618"/>
                <a:ext cx="0" cy="16570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a:grpSpLocks/>
              </p:cNvGrpSpPr>
              <p:nvPr/>
            </p:nvGrpSpPr>
            <p:grpSpPr>
              <a:xfrm>
                <a:off x="1656450" y="3647614"/>
                <a:ext cx="109728" cy="230869"/>
                <a:chOff x="5924599" y="3073992"/>
                <a:chExt cx="128745" cy="393670"/>
              </a:xfrm>
            </p:grpSpPr>
            <p:cxnSp>
              <p:nvCxnSpPr>
                <p:cNvPr id="157" name="Straight Connector 156"/>
                <p:cNvCxnSpPr/>
                <p:nvPr/>
              </p:nvCxnSpPr>
              <p:spPr>
                <a:xfrm>
                  <a:off x="5991625" y="3073992"/>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924599" y="3280558"/>
                  <a:ext cx="128745" cy="1871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154" name="Group 153"/>
              <p:cNvGrpSpPr/>
              <p:nvPr/>
            </p:nvGrpSpPr>
            <p:grpSpPr>
              <a:xfrm>
                <a:off x="5842573" y="3641274"/>
                <a:ext cx="103006" cy="231756"/>
                <a:chOff x="5940122" y="3073686"/>
                <a:chExt cx="103006" cy="392305"/>
              </a:xfrm>
            </p:grpSpPr>
            <p:cxnSp>
              <p:nvCxnSpPr>
                <p:cNvPr id="155" name="Straight Connector 154"/>
                <p:cNvCxnSpPr/>
                <p:nvPr/>
              </p:nvCxnSpPr>
              <p:spPr>
                <a:xfrm>
                  <a:off x="5991625" y="3073686"/>
                  <a:ext cx="0" cy="28049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5940122" y="3280249"/>
                  <a:ext cx="103006" cy="185742"/>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sp>
          <p:nvSpPr>
            <p:cNvPr id="233" name="Oval 232"/>
            <p:cNvSpPr/>
            <p:nvPr/>
          </p:nvSpPr>
          <p:spPr>
            <a:xfrm>
              <a:off x="4884633"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4" name="Oval 233"/>
            <p:cNvSpPr/>
            <p:nvPr/>
          </p:nvSpPr>
          <p:spPr>
            <a:xfrm>
              <a:off x="6249000"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sp>
          <p:nvSpPr>
            <p:cNvPr id="235" name="Oval 234"/>
            <p:cNvSpPr/>
            <p:nvPr/>
          </p:nvSpPr>
          <p:spPr>
            <a:xfrm>
              <a:off x="7654298" y="5454678"/>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nvGrpSpPr>
            <p:cNvPr id="236" name="Group 235"/>
            <p:cNvGrpSpPr/>
            <p:nvPr/>
          </p:nvGrpSpPr>
          <p:grpSpPr>
            <a:xfrm>
              <a:off x="4479621" y="5651480"/>
              <a:ext cx="956328" cy="961989"/>
              <a:chOff x="4501755" y="3907906"/>
              <a:chExt cx="717246" cy="721492"/>
            </a:xfrm>
          </p:grpSpPr>
          <p:sp>
            <p:nvSpPr>
              <p:cNvPr id="237" name="Rounded Rectangle 13"/>
              <p:cNvSpPr>
                <a:spLocks/>
              </p:cNvSpPr>
              <p:nvPr/>
            </p:nvSpPr>
            <p:spPr bwMode="gray">
              <a:xfrm rot="5400000">
                <a:off x="4494681" y="3928010"/>
                <a:ext cx="721492" cy="681283"/>
              </a:xfrm>
              <a:prstGeom prst="roundRect">
                <a:avLst>
                  <a:gd name="adj" fmla="val 7250"/>
                </a:avLst>
              </a:prstGeom>
              <a:solidFill>
                <a:schemeClr val="bg1"/>
              </a:solidFill>
              <a:ln w="9525">
                <a:solidFill>
                  <a:srgbClr val="000000"/>
                </a:solidFill>
                <a:round/>
                <a:headEnd/>
                <a:tailEnd/>
              </a:ln>
              <a:extLst/>
            </p:spPr>
            <p:txBody>
              <a:bodyPr/>
              <a:lstStyle/>
              <a:p>
                <a:pPr eaLnBrk="0" hangingPunct="0"/>
                <a:endParaRPr lang="en-US" dirty="0">
                  <a:solidFill>
                    <a:srgbClr val="3C3C3B"/>
                  </a:solidFill>
                  <a:latin typeface="Calibri" charset="0"/>
                  <a:ea typeface="Calibri" charset="0"/>
                  <a:cs typeface="Calibri" charset="0"/>
                </a:endParaRPr>
              </a:p>
            </p:txBody>
          </p:sp>
          <p:sp>
            <p:nvSpPr>
              <p:cNvPr id="238" name="TextBox 237"/>
              <p:cNvSpPr txBox="1"/>
              <p:nvPr/>
            </p:nvSpPr>
            <p:spPr bwMode="gray">
              <a:xfrm>
                <a:off x="4501755" y="4419212"/>
                <a:ext cx="717246" cy="184636"/>
              </a:xfrm>
              <a:prstGeom prst="rect">
                <a:avLst/>
              </a:prstGeom>
              <a:noFill/>
            </p:spPr>
            <p:txBody>
              <a:bodyPr wrap="square">
                <a:noAutofit/>
              </a:bodyPr>
              <a:lstStyle/>
              <a:p>
                <a:pPr algn="ctr" eaLnBrk="0" hangingPunct="0">
                  <a:defRPr/>
                </a:pPr>
                <a:r>
                  <a:rPr lang="en-US" sz="800" cap="all" dirty="0">
                    <a:solidFill>
                      <a:schemeClr val="bg2">
                        <a:lumMod val="25000"/>
                      </a:schemeClr>
                    </a:solidFill>
                    <a:latin typeface="Calibri" charset="0"/>
                    <a:ea typeface="Calibri" charset="0"/>
                    <a:cs typeface="Calibri" charset="0"/>
                  </a:rPr>
                  <a:t>Amazon S3</a:t>
                </a:r>
              </a:p>
            </p:txBody>
          </p:sp>
          <p:grpSp>
            <p:nvGrpSpPr>
              <p:cNvPr id="239" name="Group 238"/>
              <p:cNvGrpSpPr/>
              <p:nvPr/>
            </p:nvGrpSpPr>
            <p:grpSpPr>
              <a:xfrm>
                <a:off x="4663065" y="3973246"/>
                <a:ext cx="384725" cy="384962"/>
                <a:chOff x="187124" y="6142282"/>
                <a:chExt cx="384725" cy="384962"/>
              </a:xfrm>
            </p:grpSpPr>
            <p:sp>
              <p:nvSpPr>
                <p:cNvPr id="241" name="Freeform 60"/>
                <p:cNvSpPr>
                  <a:spLocks noEditPoints="1"/>
                </p:cNvSpPr>
                <p:nvPr/>
              </p:nvSpPr>
              <p:spPr bwMode="gray">
                <a:xfrm>
                  <a:off x="187124" y="6142282"/>
                  <a:ext cx="384725" cy="384962"/>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2" name="Freeform 41"/>
                <p:cNvSpPr>
                  <a:spLocks noChangeAspect="1" noEditPoints="1"/>
                </p:cNvSpPr>
                <p:nvPr/>
              </p:nvSpPr>
              <p:spPr bwMode="gray">
                <a:xfrm>
                  <a:off x="228417" y="6192125"/>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3" name="Freeform 42"/>
                <p:cNvSpPr>
                  <a:spLocks noChangeAspect="1" noEditPoints="1"/>
                </p:cNvSpPr>
                <p:nvPr/>
              </p:nvSpPr>
              <p:spPr bwMode="gray">
                <a:xfrm>
                  <a:off x="228417" y="6290982"/>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sp>
              <p:nvSpPr>
                <p:cNvPr id="244" name="Freeform 43"/>
                <p:cNvSpPr>
                  <a:spLocks noChangeAspect="1" noEditPoints="1"/>
                </p:cNvSpPr>
                <p:nvPr/>
              </p:nvSpPr>
              <p:spPr bwMode="gray">
                <a:xfrm>
                  <a:off x="228417" y="6389839"/>
                  <a:ext cx="302139" cy="75117"/>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C3C3B"/>
                    </a:solidFill>
                    <a:latin typeface="Calibri" charset="0"/>
                    <a:ea typeface="Calibri" charset="0"/>
                    <a:cs typeface="Calibri" charset="0"/>
                  </a:endParaRPr>
                </a:p>
              </p:txBody>
            </p:sp>
          </p:grpSp>
        </p:grpSp>
        <p:cxnSp>
          <p:nvCxnSpPr>
            <p:cNvPr id="247" name="Straight Connector 246"/>
            <p:cNvCxnSpPr/>
            <p:nvPr/>
          </p:nvCxnSpPr>
          <p:spPr>
            <a:xfrm>
              <a:off x="2176009" y="5277645"/>
              <a:ext cx="0" cy="21932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2099842" y="5439166"/>
              <a:ext cx="146304" cy="146304"/>
            </a:xfrm>
            <a:prstGeom prst="ellipse">
              <a:avLst/>
            </a:prstGeom>
            <a:solidFill>
              <a:schemeClr val="accent6">
                <a:lumMod val="60000"/>
                <a:lumOff val="40000"/>
              </a:schemeClr>
            </a:solidFill>
            <a:ln w="9525">
              <a:noFill/>
              <a:miter lim="800000"/>
              <a:headEnd/>
              <a:tailEnd/>
            </a:ln>
            <a:effectLst/>
          </p:spPr>
          <p:txBody>
            <a:bodyPr wrap="square" tIns="121920" bIns="121920" rtlCol="0" anchor="t">
              <a:prstTxWarp prst="textNoShape">
                <a:avLst/>
              </a:prstTxWarp>
              <a:noAutofit/>
            </a:bodyPr>
            <a:lstStyle/>
            <a:p>
              <a:pPr algn="ctr"/>
              <a:endParaRPr lang="en-US" kern="0" dirty="0" err="1">
                <a:solidFill>
                  <a:prstClr val="white"/>
                </a:solidFill>
                <a:latin typeface="Calibri" charset="0"/>
                <a:ea typeface="Calibri" charset="0"/>
                <a:cs typeface="Calibri" charset="0"/>
              </a:endParaRPr>
            </a:p>
          </p:txBody>
        </p:sp>
      </p:grpSp>
      <p:grpSp>
        <p:nvGrpSpPr>
          <p:cNvPr id="216" name="Group 268"/>
          <p:cNvGrpSpPr/>
          <p:nvPr/>
        </p:nvGrpSpPr>
        <p:grpSpPr>
          <a:xfrm>
            <a:off x="1" y="5052463"/>
            <a:ext cx="9144000" cy="110281"/>
            <a:chOff x="0" y="0"/>
            <a:chExt cx="12191999" cy="147039"/>
          </a:xfrm>
        </p:grpSpPr>
        <p:sp>
          <p:nvSpPr>
            <p:cNvPr id="221" name="Shape 262"/>
            <p:cNvSpPr/>
            <p:nvPr/>
          </p:nvSpPr>
          <p:spPr>
            <a:xfrm rot="16200000">
              <a:off x="2974484" y="-942478"/>
              <a:ext cx="147034" cy="2032001"/>
            </a:xfrm>
            <a:prstGeom prst="rect">
              <a:avLst/>
            </a:prstGeom>
            <a:solidFill>
              <a:srgbClr val="25749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2" name="Shape 263"/>
            <p:cNvSpPr/>
            <p:nvPr/>
          </p:nvSpPr>
          <p:spPr>
            <a:xfrm rot="16200000">
              <a:off x="5006483" y="-942479"/>
              <a:ext cx="147034" cy="2032001"/>
            </a:xfrm>
            <a:prstGeom prst="rect">
              <a:avLst/>
            </a:prstGeom>
            <a:solidFill>
              <a:srgbClr val="038977"/>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3" name="Shape 264"/>
            <p:cNvSpPr/>
            <p:nvPr/>
          </p:nvSpPr>
          <p:spPr>
            <a:xfrm rot="16200000">
              <a:off x="7038482" y="-942478"/>
              <a:ext cx="147036" cy="2032001"/>
            </a:xfrm>
            <a:prstGeom prst="rect">
              <a:avLst/>
            </a:prstGeom>
            <a:solidFill>
              <a:srgbClr val="89A1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4" name="Shape 265"/>
            <p:cNvSpPr/>
            <p:nvPr/>
          </p:nvSpPr>
          <p:spPr>
            <a:xfrm rot="16200000">
              <a:off x="9070482" y="-942481"/>
              <a:ext cx="147037" cy="2032001"/>
            </a:xfrm>
            <a:prstGeom prst="rect">
              <a:avLst/>
            </a:prstGeom>
            <a:solidFill>
              <a:srgbClr val="C88804"/>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5" name="Shape 266"/>
            <p:cNvSpPr/>
            <p:nvPr/>
          </p:nvSpPr>
          <p:spPr>
            <a:xfrm rot="16200000">
              <a:off x="11102480" y="-942482"/>
              <a:ext cx="147039" cy="2032001"/>
            </a:xfrm>
            <a:prstGeom prst="rect">
              <a:avLst/>
            </a:prstGeom>
            <a:solidFill>
              <a:srgbClr val="A33C2A"/>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sp>
          <p:nvSpPr>
            <p:cNvPr id="226" name="Shape 267"/>
            <p:cNvSpPr/>
            <p:nvPr/>
          </p:nvSpPr>
          <p:spPr>
            <a:xfrm rot="16200000">
              <a:off x="942484" y="-942478"/>
              <a:ext cx="147032" cy="2032001"/>
            </a:xfrm>
            <a:prstGeom prst="rect">
              <a:avLst/>
            </a:prstGeom>
            <a:solidFill>
              <a:srgbClr val="2B3E4D"/>
            </a:solidFill>
            <a:ln w="12700" cap="flat">
              <a:noFill/>
              <a:miter lim="400000"/>
            </a:ln>
            <a:effectLst/>
          </p:spPr>
          <p:txBody>
            <a:bodyPr wrap="square" lIns="38100" tIns="38100" rIns="38100" bIns="38100" numCol="1" anchor="ctr">
              <a:noAutofit/>
            </a:bodyPr>
            <a:lstStyle/>
            <a:p>
              <a:pPr lvl="0" algn="ctr">
                <a:defRPr>
                  <a:solidFill>
                    <a:srgbClr val="FFFFFF"/>
                  </a:solidFill>
                  <a:uFill>
                    <a:solidFill>
                      <a:srgbClr val="FFFFFF"/>
                    </a:solidFill>
                  </a:uFill>
                </a:defRPr>
              </a:pPr>
              <a:endParaRPr>
                <a:latin typeface="Calibri" charset="0"/>
                <a:ea typeface="Calibri" charset="0"/>
                <a:cs typeface="Calibri" charset="0"/>
              </a:endParaRPr>
            </a:p>
          </p:txBody>
        </p:sp>
      </p:grpSp>
      <p:pic>
        <p:nvPicPr>
          <p:cNvPr id="3" name="Picture 2"/>
          <p:cNvPicPr>
            <a:picLocks noChangeAspect="1"/>
          </p:cNvPicPr>
          <p:nvPr/>
        </p:nvPicPr>
        <p:blipFill>
          <a:blip r:embed="rId11"/>
          <a:stretch>
            <a:fillRect/>
          </a:stretch>
        </p:blipFill>
        <p:spPr>
          <a:xfrm>
            <a:off x="3797533" y="4135173"/>
            <a:ext cx="372647" cy="291907"/>
          </a:xfrm>
          <a:prstGeom prst="rect">
            <a:avLst/>
          </a:prstGeom>
        </p:spPr>
      </p:pic>
    </p:spTree>
    <p:extLst>
      <p:ext uri="{BB962C8B-B14F-4D97-AF65-F5344CB8AC3E}">
        <p14:creationId xmlns:p14="http://schemas.microsoft.com/office/powerpoint/2010/main" val="700607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ipe(up)">
                                      <p:cBhvr>
                                        <p:cTn id="7" dur="500"/>
                                        <p:tgtEl>
                                          <p:spTgt spid="256"/>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up)">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DC_PPT_Branded_0516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TDC_PPT_Branded_16-9_1116_full</Template>
  <TotalTime>630</TotalTime>
  <Words>2528</Words>
  <Application>Microsoft Macintosh PowerPoint</Application>
  <PresentationFormat>全屏显示(16:9)</PresentationFormat>
  <Paragraphs>427</Paragraphs>
  <Slides>20</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 Narrow</vt:lpstr>
      <vt:lpstr>Arial Unicode MS</vt:lpstr>
      <vt:lpstr>Calibri</vt:lpstr>
      <vt:lpstr>Century Gothic</vt:lpstr>
      <vt:lpstr>Microsoft YaHei</vt:lpstr>
      <vt:lpstr>ＭＳ Ｐゴシック</vt:lpstr>
      <vt:lpstr>STSong</vt:lpstr>
      <vt:lpstr>Times New Roman</vt:lpstr>
      <vt:lpstr>Verdana</vt:lpstr>
      <vt:lpstr>Arial</vt:lpstr>
      <vt:lpstr>TDC_PPT_Branded_0516_full</vt:lpstr>
      <vt:lpstr>PowerPoint 演示文稿</vt:lpstr>
      <vt:lpstr>目录</vt:lpstr>
      <vt:lpstr>Shift from a Single Platform to an Ecosystem</vt:lpstr>
      <vt:lpstr>PowerPoint 演示文稿</vt:lpstr>
      <vt:lpstr>PowerPoint 演示文稿</vt:lpstr>
      <vt:lpstr>PowerPoint 演示文稿</vt:lpstr>
      <vt:lpstr>PowerPoint 演示文稿</vt:lpstr>
      <vt:lpstr>PowerPoint 演示文稿</vt:lpstr>
      <vt:lpstr>UDA之核心技术-Teradata QueryGrid™</vt:lpstr>
      <vt:lpstr>Data Fabric Enabled by QueryGrid™ Analytic Flexibility to meet your business needs</vt:lpstr>
      <vt:lpstr>QueryGrid是什么和不是什么</vt:lpstr>
      <vt:lpstr>QueryGrid 2.0功能特性</vt:lpstr>
      <vt:lpstr>PowerPoint 演示文稿</vt:lpstr>
      <vt:lpstr>QueryGrid应用场景案例 </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32</cp:revision>
  <cp:lastPrinted>2015-10-07T18:54:40Z</cp:lastPrinted>
  <dcterms:created xsi:type="dcterms:W3CDTF">2017-02-23T03:08:34Z</dcterms:created>
  <dcterms:modified xsi:type="dcterms:W3CDTF">2017-03-03T09:14:37Z</dcterms:modified>
</cp:coreProperties>
</file>